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85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elvetica Neue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616bdf0d03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616bdf0d03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6163dfbc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6163dfbc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616bdf0d03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616bdf0d03_0_4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616bdf0d03_0_6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616bdf0d03_0_6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616bdf0d03_0_1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616bdf0d03_0_18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2" name="Google Shape;2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www.psetcloude.org.za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hyperlink" Target="mailto:info@psetcloud.org.za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www.psetcloude.org.za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info@psetcloude.org.za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_01">
  <p:cSld name="Cover Slide_01">
    <p:bg>
      <p:bgPr>
        <a:solidFill>
          <a:srgbClr val="2A2486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 descr="Logo, company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32730" y="2005454"/>
            <a:ext cx="4526540" cy="2847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AUTOLAYOUT_1">
    <p:bg>
      <p:bgPr>
        <a:solidFill>
          <a:srgbClr val="FFFF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AUTOLAYOUT_7">
    <p:bg>
      <p:bgPr>
        <a:solidFill>
          <a:srgbClr val="FF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1081200" y="1029733"/>
            <a:ext cx="10050000" cy="5416500"/>
          </a:xfrm>
          <a:prstGeom prst="rect">
            <a:avLst/>
          </a:prstGeom>
          <a:noFill/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  <a:defRPr sz="3200">
                <a:solidFill>
                  <a:srgbClr val="FFFFFF"/>
                </a:solidFill>
              </a:defRPr>
            </a:lvl1pPr>
            <a:lvl2pPr marL="914400" lvl="1" indent="-4000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700"/>
              <a:buChar char="•"/>
              <a:defRPr sz="2700">
                <a:solidFill>
                  <a:srgbClr val="FFFFFF"/>
                </a:solidFill>
              </a:defRPr>
            </a:lvl2pPr>
            <a:lvl3pPr marL="1371600" lvl="2" indent="-4000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700"/>
              <a:buChar char="•"/>
              <a:defRPr sz="2700">
                <a:solidFill>
                  <a:srgbClr val="FFFFFF"/>
                </a:solidFill>
              </a:defRPr>
            </a:lvl3pPr>
            <a:lvl4pPr marL="1828800" lvl="3" indent="-4000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700"/>
              <a:buChar char="•"/>
              <a:defRPr sz="2700">
                <a:solidFill>
                  <a:srgbClr val="FFFFFF"/>
                </a:solidFill>
              </a:defRPr>
            </a:lvl4pPr>
            <a:lvl5pPr marL="2286000" lvl="4" indent="-4000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700"/>
              <a:buChar char="•"/>
              <a:defRPr sz="2700">
                <a:solidFill>
                  <a:srgbClr val="FFFFFF"/>
                </a:solidFill>
              </a:defRPr>
            </a:lvl5pPr>
            <a:lvl6pPr marL="2743200" lvl="5" indent="-4000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700"/>
              <a:buChar char="•"/>
              <a:defRPr sz="2700">
                <a:solidFill>
                  <a:srgbClr val="FFFFFF"/>
                </a:solidFill>
              </a:defRPr>
            </a:lvl6pPr>
            <a:lvl7pPr marL="3200400" lvl="6" indent="-4000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700"/>
              <a:buChar char="•"/>
              <a:defRPr sz="2700">
                <a:solidFill>
                  <a:srgbClr val="FFFFFF"/>
                </a:solidFill>
              </a:defRPr>
            </a:lvl7pPr>
            <a:lvl8pPr marL="3657600" lvl="7" indent="-4000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700"/>
              <a:buChar char="•"/>
              <a:defRPr sz="2700">
                <a:solidFill>
                  <a:srgbClr val="FFFFFF"/>
                </a:solidFill>
              </a:defRPr>
            </a:lvl8pPr>
            <a:lvl9pPr marL="4114800" lvl="8" indent="-4000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2700"/>
              <a:buChar char="•"/>
              <a:defRPr sz="27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AUTOLAYOUT_8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212121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212121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212121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212121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212121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212121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212121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212121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21212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4588533" y="451533"/>
            <a:ext cx="7188000" cy="1588800"/>
          </a:xfrm>
          <a:prstGeom prst="rect">
            <a:avLst/>
          </a:prstGeom>
          <a:noFill/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2100"/>
              <a:buChar char="•"/>
              <a:defRPr sz="2100">
                <a:solidFill>
                  <a:srgbClr val="212121"/>
                </a:solidFill>
              </a:defRPr>
            </a:lvl1pPr>
            <a:lvl2pPr marL="914400" lvl="1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212121"/>
              </a:buClr>
              <a:buSzPts val="2400"/>
              <a:buChar char="•"/>
              <a:defRPr sz="1900">
                <a:solidFill>
                  <a:srgbClr val="212121"/>
                </a:solidFill>
              </a:defRPr>
            </a:lvl2pPr>
            <a:lvl3pPr marL="1371600" lvl="2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212121"/>
              </a:buClr>
              <a:buSzPts val="2000"/>
              <a:buChar char="•"/>
              <a:defRPr sz="1900">
                <a:solidFill>
                  <a:srgbClr val="212121"/>
                </a:solidFill>
              </a:defRPr>
            </a:lvl3pPr>
            <a:lvl4pPr marL="1828800" lvl="3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212121"/>
              </a:buClr>
              <a:buSzPts val="1800"/>
              <a:buChar char="•"/>
              <a:defRPr sz="1900">
                <a:solidFill>
                  <a:srgbClr val="212121"/>
                </a:solidFill>
              </a:defRPr>
            </a:lvl4pPr>
            <a:lvl5pPr marL="2286000" lvl="4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212121"/>
              </a:buClr>
              <a:buSzPts val="1800"/>
              <a:buChar char="•"/>
              <a:defRPr sz="1900">
                <a:solidFill>
                  <a:srgbClr val="212121"/>
                </a:solidFill>
              </a:defRPr>
            </a:lvl5pPr>
            <a:lvl6pPr marL="2743200" lvl="5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212121"/>
              </a:buClr>
              <a:buSzPts val="1800"/>
              <a:buChar char="•"/>
              <a:defRPr sz="1900">
                <a:solidFill>
                  <a:srgbClr val="212121"/>
                </a:solidFill>
              </a:defRPr>
            </a:lvl6pPr>
            <a:lvl7pPr marL="3200400" lvl="6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212121"/>
              </a:buClr>
              <a:buSzPts val="1800"/>
              <a:buChar char="•"/>
              <a:defRPr sz="1900">
                <a:solidFill>
                  <a:srgbClr val="212121"/>
                </a:solidFill>
              </a:defRPr>
            </a:lvl7pPr>
            <a:lvl8pPr marL="3657600" lvl="7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212121"/>
              </a:buClr>
              <a:buSzPts val="1800"/>
              <a:buChar char="•"/>
              <a:defRPr sz="1900">
                <a:solidFill>
                  <a:srgbClr val="212121"/>
                </a:solidFill>
              </a:defRPr>
            </a:lvl8pPr>
            <a:lvl9pPr marL="4114800" lvl="8" indent="-3429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212121"/>
              </a:buClr>
              <a:buSzPts val="1800"/>
              <a:buChar char="•"/>
              <a:defRPr sz="1900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_07">
  <p:cSld name="Thank you_07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/>
        </p:nvSpPr>
        <p:spPr>
          <a:xfrm>
            <a:off x="1198653" y="773140"/>
            <a:ext cx="3018900" cy="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B947"/>
              </a:buClr>
              <a:buSzPts val="4400"/>
              <a:buFont typeface="Helvetica Neue"/>
              <a:buNone/>
            </a:pPr>
            <a:r>
              <a:rPr lang="en-ZA" sz="4400" b="1" i="0" u="none" strike="noStrike" cap="none">
                <a:solidFill>
                  <a:srgbClr val="67B9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sz="4400" b="1" i="0" u="none" strike="noStrike" cap="none">
              <a:solidFill>
                <a:srgbClr val="67B9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486"/>
              </a:buClr>
              <a:buSzPts val="3200"/>
              <a:buFont typeface="Helvetica Neue"/>
              <a:buNone/>
            </a:pPr>
            <a:endParaRPr sz="3200" b="1" i="0" u="none" strike="noStrike" cap="none">
              <a:solidFill>
                <a:srgbClr val="2A248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6" name="Google Shape;116;p21" descr="A picture containing 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522" y="2042160"/>
            <a:ext cx="4503479" cy="48158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21"/>
          <p:cNvGrpSpPr/>
          <p:nvPr/>
        </p:nvGrpSpPr>
        <p:grpSpPr>
          <a:xfrm>
            <a:off x="1238144" y="3552135"/>
            <a:ext cx="2876550" cy="1796045"/>
            <a:chOff x="2425189" y="281465"/>
            <a:chExt cx="7055556" cy="4405310"/>
          </a:xfrm>
        </p:grpSpPr>
        <p:pic>
          <p:nvPicPr>
            <p:cNvPr id="118" name="Google Shape;118;p21" descr="Logo, company nam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425189" y="281465"/>
              <a:ext cx="7055556" cy="44019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121565" y="4331950"/>
              <a:ext cx="5662806" cy="354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" name="Google Shape;120;p21"/>
          <p:cNvSpPr txBox="1"/>
          <p:nvPr/>
        </p:nvSpPr>
        <p:spPr>
          <a:xfrm>
            <a:off x="7433954" y="368134"/>
            <a:ext cx="4472400" cy="1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200"/>
              <a:buFont typeface="Helvetica Neue"/>
              <a:buNone/>
            </a:pPr>
            <a:r>
              <a:rPr lang="en-ZA" sz="2200" b="1" i="0" u="none" strike="noStrike" cap="none">
                <a:solidFill>
                  <a:srgbClr val="92D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Get in touch: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r>
              <a:rPr lang="en-ZA"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 Blackwood Ave, Parktown, Johannesburg, 2193</a:t>
            </a:r>
            <a:endParaRPr sz="1400" b="1" i="0" u="none" strike="noStrike" cap="none">
              <a:solidFill>
                <a:srgbClr val="2A248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r>
              <a:rPr lang="en-ZA" sz="1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T: </a:t>
            </a:r>
            <a:r>
              <a:rPr lang="en-ZA"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+27 11 403 6401  |  </a:t>
            </a:r>
            <a:r>
              <a:rPr lang="en-ZA" sz="1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F: </a:t>
            </a:r>
            <a:r>
              <a:rPr lang="en-ZA"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+27 86 550 0115</a:t>
            </a:r>
            <a:br>
              <a:rPr lang="en-ZA"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ZA" sz="1400" b="0" i="0" u="sng" strike="noStrike" cap="non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info@psetcloud.org.za</a:t>
            </a:r>
            <a:r>
              <a:rPr lang="en-ZA"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|  </a:t>
            </a:r>
            <a:r>
              <a:rPr lang="en-ZA" sz="1400" b="0" i="0" u="sng" strike="noStrike" cap="non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www.psetcloud.org.za</a:t>
            </a:r>
            <a:endParaRPr sz="1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06">
  <p:cSld name="Title slide_06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3000" y="0"/>
            <a:ext cx="3429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6;p3"/>
          <p:cNvGrpSpPr/>
          <p:nvPr/>
        </p:nvGrpSpPr>
        <p:grpSpPr>
          <a:xfrm>
            <a:off x="678329" y="4377741"/>
            <a:ext cx="2876329" cy="1795907"/>
            <a:chOff x="2425189" y="281465"/>
            <a:chExt cx="7055556" cy="4405310"/>
          </a:xfrm>
        </p:grpSpPr>
        <p:pic>
          <p:nvPicPr>
            <p:cNvPr id="17" name="Google Shape;17;p3" descr="Logo, company nam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425189" y="281465"/>
              <a:ext cx="7055556" cy="4401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8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121565" y="4331950"/>
              <a:ext cx="5662805" cy="3548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_01">
  <p:cSld name="Cover Slide_01">
    <p:bg>
      <p:bgPr>
        <a:solidFill>
          <a:srgbClr val="2A2486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2" descr="Logo, company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32730" y="2005454"/>
            <a:ext cx="4526538" cy="2847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06">
  <p:cSld name="Title slide_0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3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3000" y="0"/>
            <a:ext cx="3429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" name="Google Shape;126;p23"/>
          <p:cNvGrpSpPr/>
          <p:nvPr/>
        </p:nvGrpSpPr>
        <p:grpSpPr>
          <a:xfrm>
            <a:off x="678405" y="4377750"/>
            <a:ext cx="2876550" cy="1796045"/>
            <a:chOff x="2425189" y="281465"/>
            <a:chExt cx="7055556" cy="4405310"/>
          </a:xfrm>
        </p:grpSpPr>
        <p:pic>
          <p:nvPicPr>
            <p:cNvPr id="127" name="Google Shape;127;p23" descr="Logo, company nam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425189" y="281465"/>
              <a:ext cx="7055556" cy="44019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121565" y="4331950"/>
              <a:ext cx="5662806" cy="3548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">
    <p:bg>
      <p:bgPr>
        <a:solidFill>
          <a:srgbClr val="FFFFFF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30_Custom Layou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>
            <a:spLocks noGrp="1"/>
          </p:cNvSpPr>
          <p:nvPr>
            <p:ph type="pic" idx="2"/>
          </p:nvPr>
        </p:nvSpPr>
        <p:spPr>
          <a:xfrm>
            <a:off x="720000" y="718051"/>
            <a:ext cx="3584100" cy="5421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_Custom Layout">
  <p:cSld name="51_Custom Layou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>
            <a:spLocks noGrp="1"/>
          </p:cNvSpPr>
          <p:nvPr>
            <p:ph type="pic" idx="2"/>
          </p:nvPr>
        </p:nvSpPr>
        <p:spPr>
          <a:xfrm>
            <a:off x="5859381" y="2035312"/>
            <a:ext cx="1213200" cy="140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3" name="Google Shape;16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5" name="Google Shape;16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81" name="Google Shape;181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2" name="Google Shape;18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88" name="Google Shape;188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9" name="Google Shape;189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7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8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38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_Custom Layout">
  <p:cSld name="51_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>
            <a:spLocks noGrp="1"/>
          </p:cNvSpPr>
          <p:nvPr>
            <p:ph type="pic" idx="2"/>
          </p:nvPr>
        </p:nvSpPr>
        <p:spPr>
          <a:xfrm>
            <a:off x="5859381" y="2035312"/>
            <a:ext cx="1213200" cy="140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_07">
  <p:cSld name="Thank you_07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/>
          <p:nvPr/>
        </p:nvSpPr>
        <p:spPr>
          <a:xfrm>
            <a:off x="1198653" y="773140"/>
            <a:ext cx="3019047" cy="73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B947"/>
              </a:buClr>
              <a:buSzPts val="4400"/>
              <a:buFont typeface="Helvetica Neue"/>
              <a:buNone/>
            </a:pPr>
            <a:r>
              <a:rPr lang="en-ZA" sz="4400" b="1" i="0" u="none" strike="noStrike" cap="none">
                <a:solidFill>
                  <a:srgbClr val="67B9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sz="4400" b="1" i="0" u="none" strike="noStrike" cap="none">
              <a:solidFill>
                <a:srgbClr val="67B94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486"/>
              </a:buClr>
              <a:buSzPts val="3200"/>
              <a:buFont typeface="Helvetica Neue"/>
              <a:buNone/>
            </a:pPr>
            <a:endParaRPr sz="3200" b="1" i="0" u="none" strike="noStrike" cap="none">
              <a:solidFill>
                <a:srgbClr val="2A248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4" name="Google Shape;34;p7" descr="A picture containing 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522" y="2042160"/>
            <a:ext cx="4503478" cy="48158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oogle Shape;35;p7"/>
          <p:cNvGrpSpPr/>
          <p:nvPr/>
        </p:nvGrpSpPr>
        <p:grpSpPr>
          <a:xfrm>
            <a:off x="1238068" y="3552126"/>
            <a:ext cx="2876329" cy="1795907"/>
            <a:chOff x="2425189" y="281465"/>
            <a:chExt cx="7055556" cy="4405310"/>
          </a:xfrm>
        </p:grpSpPr>
        <p:pic>
          <p:nvPicPr>
            <p:cNvPr id="36" name="Google Shape;36;p7" descr="Logo, company nam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425189" y="281465"/>
              <a:ext cx="7055556" cy="4401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121565" y="4331950"/>
              <a:ext cx="5662805" cy="354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38;p7"/>
          <p:cNvSpPr txBox="1"/>
          <p:nvPr/>
        </p:nvSpPr>
        <p:spPr>
          <a:xfrm>
            <a:off x="7433954" y="368134"/>
            <a:ext cx="4472268" cy="167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200"/>
              <a:buFont typeface="Helvetica Neue"/>
              <a:buNone/>
            </a:pPr>
            <a:r>
              <a:rPr lang="en-ZA" sz="2200" b="1" i="0" u="none" strike="noStrike" cap="none">
                <a:solidFill>
                  <a:srgbClr val="92D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Get in touch: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r>
              <a:rPr lang="en-ZA"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 Blackwood Ave, Parktown, Johannesburg, 2193</a:t>
            </a:r>
            <a:endParaRPr sz="1400" b="1" i="0" u="none" strike="noStrike" cap="none">
              <a:solidFill>
                <a:srgbClr val="2A248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r>
              <a:rPr lang="en-ZA" sz="1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T: </a:t>
            </a:r>
            <a:r>
              <a:rPr lang="en-ZA"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+27 11 403 6401  |  </a:t>
            </a:r>
            <a:r>
              <a:rPr lang="en-ZA" sz="1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F: </a:t>
            </a:r>
            <a:r>
              <a:rPr lang="en-ZA"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+27 86 550 0115</a:t>
            </a:r>
            <a:br>
              <a:rPr lang="en-ZA"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ZA" sz="1400" b="0" i="0" u="sng" strike="noStrike" cap="non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info@psetcloude.org.za</a:t>
            </a:r>
            <a:r>
              <a:rPr lang="en-ZA"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|  </a:t>
            </a:r>
            <a:r>
              <a:rPr lang="en-ZA" sz="1400" b="0" i="0" u="sng" strike="noStrike" cap="non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www.psetcloude.org.za</a:t>
            </a:r>
            <a:endParaRPr sz="14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setcloud.org.z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g"/><Relationship Id="rId3" Type="http://schemas.openxmlformats.org/officeDocument/2006/relationships/hyperlink" Target="https://drive.google.com/file/d/1vEpmHqG0oruYMm1BoZg7kewk-13bKNzQ/view?usp=sharing" TargetMode="External"/><Relationship Id="rId7" Type="http://schemas.openxmlformats.org/officeDocument/2006/relationships/hyperlink" Target="https://drive.google.com/file/d/17KULBKakKvCYLPVm7D2bKXQwGJ5hL4jC/view?usp=sharing" TargetMode="Externa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hyperlink" Target="https://drive.google.com/file/d/1z4HxBKYASA-WUMIp9vII5vBYgXrlULPe/view?usp=sharing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ww.miva.co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body" idx="4294967295"/>
          </p:nvPr>
        </p:nvSpPr>
        <p:spPr>
          <a:xfrm>
            <a:off x="5325600" y="1194225"/>
            <a:ext cx="6329700" cy="338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ZA" sz="3500" b="1"/>
              <a:t>Failing Forward: A reflection on the </a:t>
            </a:r>
            <a:r>
              <a:rPr lang="en-ZA" sz="3500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PSET CLOUD</a:t>
            </a:r>
            <a:r>
              <a:rPr lang="en-ZA" sz="3500" b="1"/>
              <a:t> systems and design thinking in South Africa</a:t>
            </a:r>
            <a:r>
              <a:rPr lang="en-ZA" sz="2500" b="1"/>
              <a:t> </a:t>
            </a:r>
            <a:endParaRPr sz="25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ZA" sz="2400" i="1"/>
              <a:t>Panelists:</a:t>
            </a:r>
            <a:r>
              <a:rPr lang="en-ZA" sz="2400"/>
              <a:t> Dr. Rooksana Rajab,  Dr. More Manda, Ms. Barbara Dale-Jones, and Mr. Tumelo Ngwako </a:t>
            </a:r>
            <a:r>
              <a:rPr lang="en-ZA" sz="2400" b="1"/>
              <a:t>                                                   </a:t>
            </a:r>
            <a:r>
              <a:rPr lang="en-ZA" sz="2400" i="1"/>
              <a:t>Moderator:</a:t>
            </a:r>
            <a:r>
              <a:rPr lang="en-ZA" sz="2400"/>
              <a:t> Ms. Carla Pereira</a:t>
            </a:r>
            <a:endParaRPr sz="24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ZA" sz="2100"/>
              <a:t>Groningen Declaration Network - 11th annual meeting - 12-14 October 2022, Forum, Groningen, NL</a:t>
            </a:r>
            <a:endParaRPr sz="2100"/>
          </a:p>
        </p:txBody>
      </p:sp>
      <p:pic>
        <p:nvPicPr>
          <p:cNvPr id="209" name="Google Shape;209;p39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0700" y="5760150"/>
            <a:ext cx="1284152" cy="102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28900" y="5760150"/>
            <a:ext cx="1119150" cy="102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0"/>
          <p:cNvSpPr txBox="1"/>
          <p:nvPr/>
        </p:nvSpPr>
        <p:spPr>
          <a:xfrm>
            <a:off x="299425" y="5018750"/>
            <a:ext cx="53181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00" rIns="121900" bIns="60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ZA" sz="27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INTEROPERABILITY, LIFE-LONG LEARNING &amp; LEARNER CENTRICITY </a:t>
            </a:r>
            <a:endParaRPr sz="27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0"/>
          <p:cNvSpPr txBox="1"/>
          <p:nvPr/>
        </p:nvSpPr>
        <p:spPr>
          <a:xfrm>
            <a:off x="5931250" y="1078400"/>
            <a:ext cx="5674500" cy="53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ZA" sz="1600" dirty="0"/>
              <a:t>Deep inequality, extreme unemployment of youth in South Africa</a:t>
            </a: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ZA" sz="1600" dirty="0"/>
              <a:t>There is a big disconnect</a:t>
            </a:r>
            <a:r>
              <a:rPr lang="en-ZA" sz="1600" b="1" dirty="0"/>
              <a:t> </a:t>
            </a:r>
            <a:r>
              <a:rPr lang="en-ZA" sz="1600" dirty="0"/>
              <a:t>between South Africa’s post-school worlds of learning and work (</a:t>
            </a:r>
            <a:r>
              <a:rPr lang="en-ZA" sz="1600" b="1" dirty="0"/>
              <a:t>supply and demand mismatch</a:t>
            </a:r>
            <a:r>
              <a:rPr lang="en-ZA" sz="1600" dirty="0"/>
              <a:t>). </a:t>
            </a: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-ZA" sz="1600" b="1" dirty="0">
                <a:solidFill>
                  <a:schemeClr val="dk1"/>
                </a:solidFill>
              </a:rPr>
              <a:t>Fluidity in skills recognition</a:t>
            </a:r>
            <a:r>
              <a:rPr lang="en-ZA" sz="1600" dirty="0">
                <a:solidFill>
                  <a:schemeClr val="dk1"/>
                </a:solidFill>
              </a:rPr>
              <a:t> creates an opportunity  through an evolving credentialing ecosystem characterised by the coexistence of formal, micro, and digital credentials  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ZA" sz="1600" dirty="0"/>
              <a:t>But</a:t>
            </a:r>
            <a:r>
              <a:rPr lang="en-ZA" sz="1600" b="1" dirty="0"/>
              <a:t> siloed approach</a:t>
            </a:r>
            <a:r>
              <a:rPr lang="en-ZA" sz="1600" dirty="0"/>
              <a:t> is still very prevalent, esp. when it comes to data and technology. </a:t>
            </a: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ZA" sz="1600" b="1" dirty="0"/>
              <a:t>Education disruptions</a:t>
            </a:r>
            <a:r>
              <a:rPr lang="en-ZA" sz="1600" dirty="0"/>
              <a:t> - </a:t>
            </a:r>
            <a:r>
              <a:rPr lang="en-ZA" sz="1600" dirty="0">
                <a:solidFill>
                  <a:schemeClr val="dk1"/>
                </a:solidFill>
              </a:rPr>
              <a:t>aligned to existing qualifications and standards - </a:t>
            </a:r>
            <a:r>
              <a:rPr lang="en-ZA" sz="1600" dirty="0"/>
              <a:t>being sought after to close the gap</a:t>
            </a: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ZA" sz="1600" b="1" dirty="0"/>
              <a:t>Interoperability </a:t>
            </a:r>
            <a:r>
              <a:rPr lang="en-ZA" sz="1600" dirty="0"/>
              <a:t>allows interrelated, well-synchronised, </a:t>
            </a:r>
            <a:r>
              <a:rPr lang="en-ZA" sz="1600" dirty="0">
                <a:solidFill>
                  <a:schemeClr val="dk1"/>
                </a:solidFill>
              </a:rPr>
              <a:t>data sets to be </a:t>
            </a:r>
            <a:r>
              <a:rPr lang="en-ZA" sz="1600" b="1" dirty="0">
                <a:solidFill>
                  <a:schemeClr val="dk1"/>
                </a:solidFill>
              </a:rPr>
              <a:t>effectively</a:t>
            </a:r>
            <a:r>
              <a:rPr lang="en-ZA" sz="1600" dirty="0">
                <a:solidFill>
                  <a:schemeClr val="dk1"/>
                </a:solidFill>
              </a:rPr>
              <a:t> used for </a:t>
            </a:r>
            <a:r>
              <a:rPr lang="en-ZA" sz="1600" b="1" dirty="0">
                <a:solidFill>
                  <a:schemeClr val="dk1"/>
                </a:solidFill>
              </a:rPr>
              <a:t>decision making</a:t>
            </a:r>
            <a:endParaRPr sz="1600" b="1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ZA" sz="1600" dirty="0"/>
              <a:t>Without deep</a:t>
            </a:r>
            <a:r>
              <a:rPr lang="en-ZA" sz="1600" b="1" dirty="0"/>
              <a:t> meaningful engagements </a:t>
            </a:r>
            <a:r>
              <a:rPr lang="en-ZA" sz="1600" dirty="0"/>
              <a:t>and addressing</a:t>
            </a:r>
            <a:r>
              <a:rPr lang="en-ZA" sz="1600" b="1" dirty="0"/>
              <a:t> unmet needs, </a:t>
            </a:r>
            <a:r>
              <a:rPr lang="en-ZA" sz="1600" dirty="0"/>
              <a:t>success in</a:t>
            </a:r>
            <a:r>
              <a:rPr lang="en-ZA" sz="1600" b="1" dirty="0"/>
              <a:t> innovation </a:t>
            </a:r>
            <a:r>
              <a:rPr lang="en-ZA" sz="1600" dirty="0"/>
              <a:t>is almost impossible</a:t>
            </a:r>
            <a:r>
              <a:rPr lang="en-ZA" sz="1600" b="1" dirty="0"/>
              <a:t>.</a:t>
            </a:r>
            <a:endParaRPr sz="1600" b="1" dirty="0"/>
          </a:p>
        </p:txBody>
      </p:sp>
      <p:pic>
        <p:nvPicPr>
          <p:cNvPr id="217" name="Google Shape;21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450" y="1708750"/>
            <a:ext cx="5538050" cy="3106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41"/>
          <p:cNvPicPr preferRelativeResize="0"/>
          <p:nvPr/>
        </p:nvPicPr>
        <p:blipFill rotWithShape="1">
          <a:blip r:embed="rId3">
            <a:alphaModFix/>
          </a:blip>
          <a:srcRect t="657" b="16120"/>
          <a:stretch/>
        </p:blipFill>
        <p:spPr>
          <a:xfrm>
            <a:off x="186476" y="210544"/>
            <a:ext cx="11738100" cy="64707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23" name="Google Shape;223;p41"/>
          <p:cNvSpPr txBox="1">
            <a:spLocks noGrp="1"/>
          </p:cNvSpPr>
          <p:nvPr>
            <p:ph type="body" idx="1"/>
          </p:nvPr>
        </p:nvSpPr>
        <p:spPr>
          <a:xfrm>
            <a:off x="4588533" y="451533"/>
            <a:ext cx="7188000" cy="171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2100"/>
              </a:spcAft>
              <a:buNone/>
            </a:pPr>
            <a:r>
              <a:rPr lang="en-ZA" sz="3200" b="1"/>
              <a:t>“Once we start working together as equal partners, we start creating a solid skills-based economy”</a:t>
            </a:r>
            <a:endParaRPr sz="3200" b="1"/>
          </a:p>
        </p:txBody>
      </p:sp>
      <p:pic>
        <p:nvPicPr>
          <p:cNvPr id="224" name="Google Shape;22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8975" y="2609850"/>
            <a:ext cx="2781300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2"/>
          <p:cNvSpPr/>
          <p:nvPr/>
        </p:nvSpPr>
        <p:spPr>
          <a:xfrm>
            <a:off x="0" y="3249297"/>
            <a:ext cx="12192000" cy="1099500"/>
          </a:xfrm>
          <a:prstGeom prst="rect">
            <a:avLst/>
          </a:prstGeom>
          <a:solidFill>
            <a:srgbClr val="7B9148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4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8007" y="6125"/>
            <a:ext cx="1799296" cy="268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42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54251" y="-6137"/>
            <a:ext cx="1696482" cy="2675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2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-12252"/>
            <a:ext cx="1658005" cy="2681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759139" y="-12252"/>
            <a:ext cx="1696481" cy="267560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2"/>
          <p:cNvSpPr txBox="1"/>
          <p:nvPr/>
        </p:nvSpPr>
        <p:spPr>
          <a:xfrm>
            <a:off x="1637125" y="3344573"/>
            <a:ext cx="88245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ZA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ZA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outh African</a:t>
            </a:r>
            <a:r>
              <a:rPr lang="en-ZA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citizens</a:t>
            </a:r>
            <a:r>
              <a:rPr lang="en-ZA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ZA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have </a:t>
            </a:r>
            <a:r>
              <a:rPr lang="en-ZA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access</a:t>
            </a:r>
            <a:r>
              <a:rPr lang="en-ZA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to data and information to make informed learning and career </a:t>
            </a:r>
            <a:r>
              <a:rPr lang="en-ZA"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decisions</a:t>
            </a:r>
            <a:r>
              <a:rPr lang="en-ZA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that lead to increased employment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42"/>
          <p:cNvPicPr preferRelativeResize="0"/>
          <p:nvPr/>
        </p:nvPicPr>
        <p:blipFill rotWithShape="1">
          <a:blip r:embed="rId10">
            <a:alphaModFix/>
          </a:blip>
          <a:srcRect l="1146"/>
          <a:stretch/>
        </p:blipFill>
        <p:spPr>
          <a:xfrm>
            <a:off x="1" y="4889100"/>
            <a:ext cx="12191999" cy="196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457303" y="-4033"/>
            <a:ext cx="1696481" cy="2693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461627" y="1"/>
            <a:ext cx="1730375" cy="2663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2" descr="Calendar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153783" y="6127"/>
            <a:ext cx="1883356" cy="266334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12191999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44"/>
          <p:cNvPicPr preferRelativeResize="0"/>
          <p:nvPr/>
        </p:nvPicPr>
        <p:blipFill rotWithShape="1">
          <a:blip r:embed="rId3">
            <a:alphaModFix amt="80000"/>
          </a:blip>
          <a:srcRect t="2088" b="2088"/>
          <a:stretch/>
        </p:blipFill>
        <p:spPr>
          <a:xfrm>
            <a:off x="0" y="0"/>
            <a:ext cx="12192006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4"/>
          <p:cNvSpPr txBox="1">
            <a:spLocks noGrp="1"/>
          </p:cNvSpPr>
          <p:nvPr>
            <p:ph type="body" idx="1"/>
          </p:nvPr>
        </p:nvSpPr>
        <p:spPr>
          <a:xfrm>
            <a:off x="582175" y="4309033"/>
            <a:ext cx="10050000" cy="198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ZA"/>
              <a:t>“When looking to innovate—fail forward. Innovation can be a chaotic process, embrace it and learn from your failures.“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r>
              <a:rPr lang="en-ZA"/>
              <a:t>Luke Wester @ </a:t>
            </a:r>
            <a:r>
              <a:rPr lang="en-ZA">
                <a:solidFill>
                  <a:schemeClr val="hlink"/>
                </a:solidFill>
                <a:uFill>
                  <a:noFill/>
                </a:uFill>
                <a:hlinkClick r:id="rId4"/>
              </a:rPr>
              <a:t>Miva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Microsoft Office PowerPoint</Application>
  <PresentationFormat>Widescreen</PresentationFormat>
  <Paragraphs>15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Helvetica Neue</vt:lpstr>
      <vt:lpstr>Calibri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Hanna</dc:creator>
  <cp:lastModifiedBy>Karen Hanna</cp:lastModifiedBy>
  <cp:revision>3</cp:revision>
  <dcterms:modified xsi:type="dcterms:W3CDTF">2022-10-07T14:26:38Z</dcterms:modified>
</cp:coreProperties>
</file>