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9"/>
  </p:notesMasterIdLst>
  <p:sldIdLst>
    <p:sldId id="386" r:id="rId2"/>
    <p:sldId id="460" r:id="rId3"/>
    <p:sldId id="464" r:id="rId4"/>
    <p:sldId id="273" r:id="rId5"/>
    <p:sldId id="485" r:id="rId6"/>
    <p:sldId id="561" r:id="rId7"/>
    <p:sldId id="5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3F6A"/>
    <a:srgbClr val="000000"/>
    <a:srgbClr val="F43B6C"/>
    <a:srgbClr val="00ABEB"/>
    <a:srgbClr val="D53F6A"/>
    <a:srgbClr val="01AFEE"/>
    <a:srgbClr val="F43A6F"/>
    <a:srgbClr val="09ABEB"/>
    <a:srgbClr val="00BF9E"/>
    <a:srgbClr val="FF6B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8"/>
    <p:restoredTop sz="95528"/>
  </p:normalViewPr>
  <p:slideViewPr>
    <p:cSldViewPr snapToGrid="0" snapToObjects="1">
      <p:cViewPr varScale="1">
        <p:scale>
          <a:sx n="59" d="100"/>
          <a:sy n="59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261E4-F0BA-854D-842B-85EFDF3F0320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D994A-3A28-AB42-88C0-E1E609A54B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7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D994A-3A28-AB42-88C0-E1E609A54B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131cc33e651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7" name="Google Shape;1607;g131cc33e651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g131cc33e651_1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for internal use">
    <p:bg>
      <p:bgPr>
        <a:gradFill>
          <a:gsLst>
            <a:gs pos="0">
              <a:srgbClr val="09ABEB"/>
            </a:gs>
            <a:gs pos="99000">
              <a:srgbClr val="D33F6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6FB6D1-0A9D-614F-9786-AF31C1438C3F}"/>
              </a:ext>
            </a:extLst>
          </p:cNvPr>
          <p:cNvSpPr/>
          <p:nvPr userDrawn="1"/>
        </p:nvSpPr>
        <p:spPr>
          <a:xfrm>
            <a:off x="174625" y="188067"/>
            <a:ext cx="11836400" cy="648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9" name="Picture 8" descr="A picture containing person, headdress, hat&#10;&#10;Description automatically generated">
            <a:extLst>
              <a:ext uri="{FF2B5EF4-FFF2-40B4-BE49-F238E27FC236}">
                <a16:creationId xmlns:a16="http://schemas.microsoft.com/office/drawing/2014/main" id="{3E3C7C35-E3D1-BF48-B01D-6AC0F9E6E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378" r="8155"/>
          <a:stretch/>
        </p:blipFill>
        <p:spPr>
          <a:xfrm>
            <a:off x="-1" y="0"/>
            <a:ext cx="12192001" cy="4133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F582D-E179-8343-9781-8E175F7EC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25" y="787729"/>
            <a:ext cx="6861329" cy="2875091"/>
          </a:xfrm>
        </p:spPr>
        <p:txBody>
          <a:bodyPr anchor="ctr">
            <a:noAutofit/>
          </a:bodyPr>
          <a:lstStyle>
            <a:lvl1pPr algn="l">
              <a:lnSpc>
                <a:spcPts val="6000"/>
              </a:lnSpc>
              <a:defRPr sz="6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1D1BF-579F-7047-B100-2782E4643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25" y="4328931"/>
            <a:ext cx="8514283" cy="1768304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8941F-B22A-7344-ADC9-E8C56E59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Managed by HES - For Higher Education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9FB81F-4B4F-EC47-A5C5-BCEA984EE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2889" y="5812584"/>
            <a:ext cx="1969686" cy="61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6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rgbClr val="09ABEB"/>
            </a:gs>
            <a:gs pos="99000">
              <a:srgbClr val="D33F6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0BA7B1-AFDF-2049-A2D1-78C386556441}"/>
              </a:ext>
            </a:extLst>
          </p:cNvPr>
          <p:cNvSpPr/>
          <p:nvPr userDrawn="1"/>
        </p:nvSpPr>
        <p:spPr>
          <a:xfrm>
            <a:off x="174625" y="188067"/>
            <a:ext cx="11836400" cy="648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527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0BA7B1-AFDF-2049-A2D1-78C386556441}"/>
              </a:ext>
            </a:extLst>
          </p:cNvPr>
          <p:cNvSpPr/>
          <p:nvPr userDrawn="1"/>
        </p:nvSpPr>
        <p:spPr>
          <a:xfrm>
            <a:off x="174625" y="188067"/>
            <a:ext cx="11836400" cy="648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0058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for external use">
    <p:bg>
      <p:bgPr>
        <a:gradFill>
          <a:gsLst>
            <a:gs pos="0">
              <a:srgbClr val="09ABEB"/>
            </a:gs>
            <a:gs pos="99000">
              <a:srgbClr val="D33F6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6FB6D1-0A9D-614F-9786-AF31C1438C3F}"/>
              </a:ext>
            </a:extLst>
          </p:cNvPr>
          <p:cNvSpPr/>
          <p:nvPr userDrawn="1"/>
        </p:nvSpPr>
        <p:spPr>
          <a:xfrm>
            <a:off x="177799" y="186446"/>
            <a:ext cx="11836400" cy="648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9" name="Picture 8" descr="A picture containing person, headdress, hat&#10;&#10;Description automatically generated">
            <a:extLst>
              <a:ext uri="{FF2B5EF4-FFF2-40B4-BE49-F238E27FC236}">
                <a16:creationId xmlns:a16="http://schemas.microsoft.com/office/drawing/2014/main" id="{3E3C7C35-E3D1-BF48-B01D-6AC0F9E6E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378" r="8155"/>
          <a:stretch/>
        </p:blipFill>
        <p:spPr>
          <a:xfrm>
            <a:off x="-1" y="0"/>
            <a:ext cx="12192001" cy="4133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F582D-E179-8343-9781-8E175F7EC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25" y="787729"/>
            <a:ext cx="6861329" cy="2875091"/>
          </a:xfrm>
        </p:spPr>
        <p:txBody>
          <a:bodyPr anchor="ctr">
            <a:noAutofit/>
          </a:bodyPr>
          <a:lstStyle>
            <a:lvl1pPr algn="l">
              <a:lnSpc>
                <a:spcPts val="6000"/>
              </a:lnSpc>
              <a:defRPr sz="6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1D1BF-579F-7047-B100-2782E4643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25" y="4328931"/>
            <a:ext cx="8514283" cy="836958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9FB81F-4B4F-EC47-A5C5-BCEA984EE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2889" y="5812584"/>
            <a:ext cx="1969686" cy="61607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ED44AC9-B95C-1240-8348-4240E82BE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9355"/>
          <a:stretch/>
        </p:blipFill>
        <p:spPr>
          <a:xfrm>
            <a:off x="2201407" y="5768288"/>
            <a:ext cx="1598980" cy="645933"/>
          </a:xfrm>
          <a:prstGeom prst="rect">
            <a:avLst/>
          </a:prstGeom>
        </p:spPr>
      </p:pic>
      <p:pic>
        <p:nvPicPr>
          <p:cNvPr id="11" name="x_x_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5C16839-039B-4163-A2CC-5AC61D0A825D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2" y="5704762"/>
            <a:ext cx="135255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57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oviders">
    <p:bg>
      <p:bgPr>
        <a:gradFill>
          <a:gsLst>
            <a:gs pos="0">
              <a:srgbClr val="09ABEB"/>
            </a:gs>
            <a:gs pos="99000">
              <a:srgbClr val="D33F6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6FB6D1-0A9D-614F-9786-AF31C1438C3F}"/>
              </a:ext>
            </a:extLst>
          </p:cNvPr>
          <p:cNvSpPr/>
          <p:nvPr userDrawn="1"/>
        </p:nvSpPr>
        <p:spPr>
          <a:xfrm>
            <a:off x="174625" y="188067"/>
            <a:ext cx="11836400" cy="648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10" name="Picture 9" descr="A picture containing sky, person&#10;&#10;Description automatically generated">
            <a:extLst>
              <a:ext uri="{FF2B5EF4-FFF2-40B4-BE49-F238E27FC236}">
                <a16:creationId xmlns:a16="http://schemas.microsoft.com/office/drawing/2014/main" id="{78DE4748-DAF0-124E-A858-3946D1F36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98" r="8641"/>
          <a:stretch/>
        </p:blipFill>
        <p:spPr>
          <a:xfrm>
            <a:off x="0" y="0"/>
            <a:ext cx="12192000" cy="4138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F582D-E179-8343-9781-8E175F7EC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25" y="787729"/>
            <a:ext cx="6861329" cy="2875091"/>
          </a:xfrm>
        </p:spPr>
        <p:txBody>
          <a:bodyPr anchor="ctr">
            <a:noAutofit/>
          </a:bodyPr>
          <a:lstStyle>
            <a:lvl1pPr algn="l">
              <a:lnSpc>
                <a:spcPts val="6000"/>
              </a:lnSpc>
              <a:defRPr sz="66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1D1BF-579F-7047-B100-2782E4643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25" y="4328931"/>
            <a:ext cx="8514283" cy="1768304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8941F-B22A-7344-ADC9-E8C56E59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algn="l"/>
            <a:r>
              <a:rPr lang="en-US" dirty="0"/>
              <a:t>Managed by HES - For Higher Education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9FB81F-4B4F-EC47-A5C5-BCEA984EE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2889" y="5812584"/>
            <a:ext cx="1969686" cy="61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9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bg>
      <p:bgPr>
        <a:solidFill>
          <a:srgbClr val="01A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F582D-E179-8343-9781-8E175F7EC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25" y="431424"/>
            <a:ext cx="11053550" cy="2875091"/>
          </a:xfrm>
        </p:spPr>
        <p:txBody>
          <a:bodyPr anchor="b">
            <a:noAutofit/>
          </a:bodyPr>
          <a:lstStyle>
            <a:lvl1pPr algn="l">
              <a:lnSpc>
                <a:spcPts val="7000"/>
              </a:lnSpc>
              <a:defRPr sz="8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1D1BF-579F-7047-B100-2782E4643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25" y="3376484"/>
            <a:ext cx="11388238" cy="1768304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8941F-B22A-7344-ADC9-E8C56E59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en-US" dirty="0"/>
              <a:t>Managed by HES - For Higher Education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F614D19-C5C4-6144-BF58-CA07651E7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9673" y="5984875"/>
            <a:ext cx="1931746" cy="3974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DF6CE0-644A-9E4E-BB73-04891C30A54F}"/>
              </a:ext>
            </a:extLst>
          </p:cNvPr>
          <p:cNvSpPr/>
          <p:nvPr userDrawn="1"/>
        </p:nvSpPr>
        <p:spPr>
          <a:xfrm>
            <a:off x="174625" y="188067"/>
            <a:ext cx="11836400" cy="6485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5363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ement">
    <p:bg>
      <p:bgPr>
        <a:gradFill>
          <a:gsLst>
            <a:gs pos="0">
              <a:srgbClr val="09ABEB"/>
            </a:gs>
            <a:gs pos="99000">
              <a:srgbClr val="D33F6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3CBB2C-37B9-C44D-8A13-3AA2BD421524}"/>
              </a:ext>
            </a:extLst>
          </p:cNvPr>
          <p:cNvSpPr/>
          <p:nvPr userDrawn="1"/>
        </p:nvSpPr>
        <p:spPr>
          <a:xfrm>
            <a:off x="174625" y="188067"/>
            <a:ext cx="11836400" cy="648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F582D-E179-8343-9781-8E175F7EC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26" y="837555"/>
            <a:ext cx="9242856" cy="2930084"/>
          </a:xfrm>
        </p:spPr>
        <p:txBody>
          <a:bodyPr anchor="t">
            <a:noAutofit/>
          </a:bodyPr>
          <a:lstStyle>
            <a:lvl1pPr algn="l">
              <a:lnSpc>
                <a:spcPts val="6540"/>
              </a:lnSpc>
              <a:defRPr sz="6600" b="0" i="0">
                <a:solidFill>
                  <a:srgbClr val="01AFEE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1D1BF-579F-7047-B100-2782E4643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25" y="3854824"/>
            <a:ext cx="11225243" cy="1768304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8941F-B22A-7344-ADC9-E8C56E59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Managed by HES - For Higher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7E1E2-D3E8-8145-A1EC-0A10FC8F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F4BF-FF24-1840-A88B-64CCDC546C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646DD4F-AAA4-C74F-8B01-F888DBBD5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422" y="6065245"/>
            <a:ext cx="1297153" cy="4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9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gradFill>
          <a:gsLst>
            <a:gs pos="0">
              <a:srgbClr val="09ABEB"/>
            </a:gs>
            <a:gs pos="99000">
              <a:srgbClr val="D33F6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3CBB2C-37B9-C44D-8A13-3AA2BD421524}"/>
              </a:ext>
            </a:extLst>
          </p:cNvPr>
          <p:cNvSpPr/>
          <p:nvPr userDrawn="1"/>
        </p:nvSpPr>
        <p:spPr>
          <a:xfrm>
            <a:off x="174625" y="188067"/>
            <a:ext cx="11836400" cy="648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F582D-E179-8343-9781-8E175F7EC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26" y="837555"/>
            <a:ext cx="9242856" cy="293008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0" i="0">
                <a:solidFill>
                  <a:srgbClr val="01AFEE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1D1BF-579F-7047-B100-2782E4643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25" y="3854824"/>
            <a:ext cx="11225243" cy="1768304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8941F-B22A-7344-ADC9-E8C56E59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Managed by HES - For Higher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7E1E2-D3E8-8145-A1EC-0A10FC8F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F4BF-FF24-1840-A88B-64CCDC546C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646DD4F-AAA4-C74F-8B01-F888DBBD5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422" y="6065245"/>
            <a:ext cx="1297153" cy="4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7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gradFill>
          <a:gsLst>
            <a:gs pos="0">
              <a:srgbClr val="09ABEB"/>
            </a:gs>
            <a:gs pos="99000">
              <a:srgbClr val="D33F6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3A46DE-435A-2A43-B9E1-77C7B0BB99B4}"/>
              </a:ext>
            </a:extLst>
          </p:cNvPr>
          <p:cNvSpPr/>
          <p:nvPr userDrawn="1"/>
        </p:nvSpPr>
        <p:spPr>
          <a:xfrm>
            <a:off x="174625" y="188067"/>
            <a:ext cx="11836400" cy="648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570F4-6B89-BA4C-AE61-7C1FF3EA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AFE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F440A-718D-6E4C-B7AF-0A5C33CD1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buClr>
                <a:srgbClr val="F43B6C"/>
              </a:buClr>
              <a:defRPr/>
            </a:lvl2pPr>
            <a:lvl3pPr>
              <a:buClr>
                <a:srgbClr val="F43B6C"/>
              </a:buClr>
              <a:defRPr/>
            </a:lvl3pPr>
            <a:lvl4pPr>
              <a:buClr>
                <a:srgbClr val="F43B6C"/>
              </a:buClr>
              <a:defRPr/>
            </a:lvl4pPr>
            <a:lvl5pPr>
              <a:buClr>
                <a:srgbClr val="F43B6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19D74-8CD9-0744-AE55-4B50DCCF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F4BF-FF24-1840-A88B-64CCDC546C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7ED06-77EB-E843-9815-592236808D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Managed by HES - For Higher Education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58AEFAF-E3C1-204E-B364-B00DA0E20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422" y="6065245"/>
            <a:ext cx="1297153" cy="4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">
    <p:bg>
      <p:bgPr>
        <a:gradFill>
          <a:gsLst>
            <a:gs pos="0">
              <a:srgbClr val="09ABEB"/>
            </a:gs>
            <a:gs pos="99000">
              <a:srgbClr val="D33F6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3A46DE-435A-2A43-B9E1-77C7B0BB99B4}"/>
              </a:ext>
            </a:extLst>
          </p:cNvPr>
          <p:cNvSpPr/>
          <p:nvPr userDrawn="1"/>
        </p:nvSpPr>
        <p:spPr>
          <a:xfrm>
            <a:off x="174625" y="188067"/>
            <a:ext cx="11836400" cy="648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570F4-6B89-BA4C-AE61-7C1FF3EA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AFE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F440A-718D-6E4C-B7AF-0A5C33CD1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8288" indent="-268288">
              <a:buClr>
                <a:srgbClr val="F43B6C"/>
              </a:buClr>
              <a:buFont typeface="Arial" panose="020B0604020202020204" pitchFamily="34" charset="0"/>
              <a:buChar char="•"/>
              <a:tabLst/>
              <a:defRPr/>
            </a:lvl1pPr>
            <a:lvl2pPr>
              <a:buClr>
                <a:srgbClr val="F43B6C"/>
              </a:buClr>
              <a:defRPr/>
            </a:lvl2pPr>
            <a:lvl3pPr>
              <a:buClr>
                <a:srgbClr val="F43B6C"/>
              </a:buClr>
              <a:defRPr/>
            </a:lvl3pPr>
            <a:lvl4pPr>
              <a:buClr>
                <a:srgbClr val="F43B6C"/>
              </a:buClr>
              <a:defRPr/>
            </a:lvl4pPr>
            <a:lvl5pPr>
              <a:buClr>
                <a:srgbClr val="F43B6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19D74-8CD9-0744-AE55-4B50DCCF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F4BF-FF24-1840-A88B-64CCDC546C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7ED06-77EB-E843-9815-592236808D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Managed by HES - For Higher Education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58AEFAF-E3C1-204E-B364-B00DA0E20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422" y="6065245"/>
            <a:ext cx="1297153" cy="4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4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 list">
    <p:bg>
      <p:bgPr>
        <a:gradFill>
          <a:gsLst>
            <a:gs pos="0">
              <a:srgbClr val="09ABEB"/>
            </a:gs>
            <a:gs pos="99000">
              <a:srgbClr val="D33F6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3A46DE-435A-2A43-B9E1-77C7B0BB99B4}"/>
              </a:ext>
            </a:extLst>
          </p:cNvPr>
          <p:cNvSpPr/>
          <p:nvPr userDrawn="1"/>
        </p:nvSpPr>
        <p:spPr>
          <a:xfrm>
            <a:off x="174625" y="188067"/>
            <a:ext cx="11836400" cy="6485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570F4-6B89-BA4C-AE61-7C1FF3EA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AFE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F440A-718D-6E4C-B7AF-0A5C33CD1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0050" indent="-400050">
              <a:buClr>
                <a:srgbClr val="F43B6C"/>
              </a:buClr>
              <a:buFont typeface="+mj-lt"/>
              <a:buAutoNum type="arabicPeriod"/>
              <a:tabLst/>
              <a:defRPr/>
            </a:lvl1pPr>
            <a:lvl2pPr>
              <a:buClr>
                <a:srgbClr val="F43B6C"/>
              </a:buClr>
              <a:defRPr/>
            </a:lvl2pPr>
            <a:lvl3pPr>
              <a:buClr>
                <a:srgbClr val="F43B6C"/>
              </a:buClr>
              <a:defRPr/>
            </a:lvl3pPr>
            <a:lvl4pPr>
              <a:buClr>
                <a:srgbClr val="F43B6C"/>
              </a:buClr>
              <a:defRPr/>
            </a:lvl4pPr>
            <a:lvl5pPr>
              <a:buClr>
                <a:srgbClr val="F43B6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19D74-8CD9-0744-AE55-4B50DCCF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F4BF-FF24-1840-A88B-64CCDC546C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7ED06-77EB-E843-9815-592236808D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Managed by HES - For Higher Education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58AEFAF-E3C1-204E-B364-B00DA0E20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5422" y="6065245"/>
            <a:ext cx="1297153" cy="4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7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F9C93E-B037-2949-8B21-5C098C82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25" y="475372"/>
            <a:ext cx="11060335" cy="925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81F6E-DCBE-EF4C-9753-36DA203E5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027" y="1400783"/>
            <a:ext cx="11060334" cy="4361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51BD4-BDAD-0449-A092-757FF3C95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9025" y="62461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kern="900" spc="2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/>
            <a:r>
              <a:rPr lang="en-US" dirty="0"/>
              <a:t>Managed by HES - For Higher Education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2D9DB-296D-D146-A6EA-C56911F8E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6536" y="62396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Uni Sans Book" pitchFamily="2" charset="77"/>
              </a:defRPr>
            </a:lvl1pPr>
          </a:lstStyle>
          <a:p>
            <a:fld id="{1D45F4BF-FF24-1840-A88B-64CCDC546C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5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2" r:id="rId3"/>
    <p:sldLayoutId id="2147483671" r:id="rId4"/>
    <p:sldLayoutId id="2147483668" r:id="rId5"/>
    <p:sldLayoutId id="2147483670" r:id="rId6"/>
    <p:sldLayoutId id="2147483666" r:id="rId7"/>
    <p:sldLayoutId id="2147483674" r:id="rId8"/>
    <p:sldLayoutId id="2147483675" r:id="rId9"/>
    <p:sldLayoutId id="2147483655" r:id="rId10"/>
    <p:sldLayoutId id="214748367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1AFEE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pos="110" userDrawn="1">
          <p15:clr>
            <a:srgbClr val="F26B43"/>
          </p15:clr>
        </p15:guide>
        <p15:guide id="6" pos="7566" userDrawn="1">
          <p15:clr>
            <a:srgbClr val="F26B43"/>
          </p15:clr>
        </p15:guide>
        <p15:guide id="7" orient="horz" pos="550" userDrawn="1">
          <p15:clr>
            <a:srgbClr val="F26B43"/>
          </p15:clr>
        </p15:guide>
        <p15:guide id="8" pos="7378" userDrawn="1">
          <p15:clr>
            <a:srgbClr val="F26B43"/>
          </p15:clr>
        </p15:guide>
        <p15:guide id="9" orient="horz" pos="4074" userDrawn="1">
          <p15:clr>
            <a:srgbClr val="F26B43"/>
          </p15:clr>
        </p15:guide>
        <p15:guide id="10" orient="horz" pos="958" userDrawn="1">
          <p15:clr>
            <a:srgbClr val="F26B43"/>
          </p15:clr>
        </p15:guide>
        <p15:guide id="11" orient="horz" pos="2432" userDrawn="1">
          <p15:clr>
            <a:srgbClr val="F26B43"/>
          </p15:clr>
        </p15:guide>
        <p15:guide id="13" orient="horz" pos="822" userDrawn="1">
          <p15:clr>
            <a:srgbClr val="F26B43"/>
          </p15:clr>
        </p15:guide>
        <p15:guide id="14" pos="4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mycreds.ca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84C87934-584E-4543-B630-2C8D76BFA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25" y="4292355"/>
            <a:ext cx="8514283" cy="1768304"/>
          </a:xfrm>
        </p:spPr>
        <p:txBody>
          <a:bodyPr>
            <a:noAutofit/>
          </a:bodyPr>
          <a:lstStyle/>
          <a:p>
            <a:r>
              <a:rPr lang="en-US" dirty="0"/>
              <a:t>Australia/New Zealand National Update</a:t>
            </a:r>
          </a:p>
          <a:p>
            <a:r>
              <a:rPr lang="en-US" sz="1800" dirty="0"/>
              <a:t>Thursday 13</a:t>
            </a:r>
            <a:r>
              <a:rPr lang="en-US" sz="1800" baseline="30000" dirty="0"/>
              <a:t>th</a:t>
            </a:r>
            <a:r>
              <a:rPr lang="en-US" sz="1800" dirty="0"/>
              <a:t> October</a:t>
            </a:r>
            <a:br>
              <a:rPr lang="en-US" sz="1800" dirty="0"/>
            </a:br>
            <a:r>
              <a:rPr lang="en-US" sz="1800" dirty="0"/>
              <a:t>GDN Annual Meeting</a:t>
            </a:r>
            <a:br>
              <a:rPr lang="en-US" sz="1800" dirty="0"/>
            </a:br>
            <a:r>
              <a:rPr lang="en-US" sz="1800" dirty="0"/>
              <a:t>Groningen</a:t>
            </a:r>
          </a:p>
          <a:p>
            <a:r>
              <a:rPr lang="en-US" sz="1800" dirty="0"/>
              <a:t>Jay Segeth – My eQuals Program Director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9" name="Subtitle 6">
            <a:extLst>
              <a:ext uri="{FF2B5EF4-FFF2-40B4-BE49-F238E27FC236}">
                <a16:creationId xmlns:a16="http://schemas.microsoft.com/office/drawing/2014/main" id="{0D81860A-8F9A-9244-BA1B-14B4AAD38ADA}"/>
              </a:ext>
            </a:extLst>
          </p:cNvPr>
          <p:cNvSpPr txBox="1">
            <a:spLocks/>
          </p:cNvSpPr>
          <p:nvPr/>
        </p:nvSpPr>
        <p:spPr>
          <a:xfrm>
            <a:off x="8522840" y="110016"/>
            <a:ext cx="11388238" cy="1768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Uni Sans Book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Uni Sans Book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Uni Sans Book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Uni Sans Book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Uni Sans Book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6" name="AutoShape 6" descr="Curtin University logo">
            <a:extLst>
              <a:ext uri="{FF2B5EF4-FFF2-40B4-BE49-F238E27FC236}">
                <a16:creationId xmlns:a16="http://schemas.microsoft.com/office/drawing/2014/main" id="{B8E7F0CA-AA63-4E22-864A-6CD08E9D1E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3ED45D-C7B4-4C29-A5DD-DE100D76A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25" y="4292355"/>
            <a:ext cx="4191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8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0CF6EEB-44A6-254E-B2D6-88FF3B72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25" y="458844"/>
            <a:ext cx="11060335" cy="925411"/>
          </a:xfrm>
        </p:spPr>
        <p:txBody>
          <a:bodyPr>
            <a:normAutofit/>
          </a:bodyPr>
          <a:lstStyle/>
          <a:p>
            <a:r>
              <a:rPr lang="en-US" dirty="0"/>
              <a:t>My eQuals was inspired by GDN</a:t>
            </a: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B69183A2-D78F-49B9-BCBC-7D19B885CF48}"/>
              </a:ext>
            </a:extLst>
          </p:cNvPr>
          <p:cNvSpPr>
            <a:spLocks/>
          </p:cNvSpPr>
          <p:nvPr/>
        </p:nvSpPr>
        <p:spPr bwMode="auto">
          <a:xfrm>
            <a:off x="6239266" y="4827900"/>
            <a:ext cx="2689200" cy="709841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80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1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8" y="221"/>
                  <a:pt x="68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1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5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80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Open Sans" panose="020B0606030504020204" pitchFamily="34" charset="0"/>
              </a:rPr>
              <a:t>2019</a:t>
            </a: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D1C96556-C951-428B-B460-5D83E5FF6AB3}"/>
              </a:ext>
            </a:extLst>
          </p:cNvPr>
          <p:cNvSpPr>
            <a:spLocks/>
          </p:cNvSpPr>
          <p:nvPr/>
        </p:nvSpPr>
        <p:spPr bwMode="auto">
          <a:xfrm>
            <a:off x="659025" y="4827900"/>
            <a:ext cx="2687653" cy="709841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4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2015-2016</a:t>
            </a: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AD08E848-199C-449B-AD6F-2A7CFDD2BD20}"/>
              </a:ext>
            </a:extLst>
          </p:cNvPr>
          <p:cNvSpPr>
            <a:spLocks/>
          </p:cNvSpPr>
          <p:nvPr/>
        </p:nvSpPr>
        <p:spPr bwMode="auto">
          <a:xfrm>
            <a:off x="3448372" y="4827900"/>
            <a:ext cx="2689200" cy="709841"/>
          </a:xfrm>
          <a:custGeom>
            <a:avLst/>
            <a:gdLst>
              <a:gd name="T0" fmla="*/ 1021 w 1033"/>
              <a:gd name="T1" fmla="*/ 254 h 462"/>
              <a:gd name="T2" fmla="*/ 1021 w 1033"/>
              <a:gd name="T3" fmla="*/ 208 h 462"/>
              <a:gd name="T4" fmla="*/ 992 w 1033"/>
              <a:gd name="T5" fmla="*/ 180 h 462"/>
              <a:gd name="T6" fmla="*/ 969 w 1033"/>
              <a:gd name="T7" fmla="*/ 125 h 462"/>
              <a:gd name="T8" fmla="*/ 969 w 1033"/>
              <a:gd name="T9" fmla="*/ 32 h 462"/>
              <a:gd name="T10" fmla="*/ 937 w 1033"/>
              <a:gd name="T11" fmla="*/ 0 h 462"/>
              <a:gd name="T12" fmla="*/ 32 w 1033"/>
              <a:gd name="T13" fmla="*/ 0 h 462"/>
              <a:gd name="T14" fmla="*/ 0 w 1033"/>
              <a:gd name="T15" fmla="*/ 32 h 462"/>
              <a:gd name="T16" fmla="*/ 0 w 1033"/>
              <a:gd name="T17" fmla="*/ 122 h 462"/>
              <a:gd name="T18" fmla="*/ 23 w 1033"/>
              <a:gd name="T19" fmla="*/ 176 h 462"/>
              <a:gd name="T20" fmla="*/ 55 w 1033"/>
              <a:gd name="T21" fmla="*/ 208 h 462"/>
              <a:gd name="T22" fmla="*/ 55 w 1033"/>
              <a:gd name="T23" fmla="*/ 254 h 462"/>
              <a:gd name="T24" fmla="*/ 23 w 1033"/>
              <a:gd name="T25" fmla="*/ 286 h 462"/>
              <a:gd name="T26" fmla="*/ 0 w 1033"/>
              <a:gd name="T27" fmla="*/ 340 h 462"/>
              <a:gd name="T28" fmla="*/ 0 w 1033"/>
              <a:gd name="T29" fmla="*/ 430 h 462"/>
              <a:gd name="T30" fmla="*/ 32 w 1033"/>
              <a:gd name="T31" fmla="*/ 462 h 462"/>
              <a:gd name="T32" fmla="*/ 937 w 1033"/>
              <a:gd name="T33" fmla="*/ 462 h 462"/>
              <a:gd name="T34" fmla="*/ 969 w 1033"/>
              <a:gd name="T35" fmla="*/ 430 h 462"/>
              <a:gd name="T36" fmla="*/ 969 w 1033"/>
              <a:gd name="T37" fmla="*/ 337 h 462"/>
              <a:gd name="T38" fmla="*/ 992 w 1033"/>
              <a:gd name="T39" fmla="*/ 282 h 462"/>
              <a:gd name="T40" fmla="*/ 1021 w 1033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3" h="462">
                <a:moveTo>
                  <a:pt x="1021" y="254"/>
                </a:moveTo>
                <a:cubicBezTo>
                  <a:pt x="1033" y="241"/>
                  <a:pt x="1033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79" y="167"/>
                  <a:pt x="969" y="142"/>
                  <a:pt x="969" y="125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69" y="14"/>
                  <a:pt x="955" y="0"/>
                  <a:pt x="93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0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7" y="221"/>
                  <a:pt x="67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0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5" y="462"/>
                  <a:pt x="32" y="462"/>
                </a:cubicBezTo>
                <a:cubicBezTo>
                  <a:pt x="937" y="462"/>
                  <a:pt x="937" y="462"/>
                  <a:pt x="937" y="462"/>
                </a:cubicBezTo>
                <a:cubicBezTo>
                  <a:pt x="955" y="462"/>
                  <a:pt x="969" y="448"/>
                  <a:pt x="969" y="430"/>
                </a:cubicBezTo>
                <a:cubicBezTo>
                  <a:pt x="969" y="337"/>
                  <a:pt x="969" y="337"/>
                  <a:pt x="969" y="337"/>
                </a:cubicBezTo>
                <a:cubicBezTo>
                  <a:pt x="969" y="319"/>
                  <a:pt x="979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Open Sans" panose="020B0606030504020204" pitchFamily="34" charset="0"/>
              </a:rPr>
              <a:t>2017 </a:t>
            </a:r>
            <a:r>
              <a:rPr lang="en-IN">
                <a:solidFill>
                  <a:schemeClr val="bg1"/>
                </a:solidFill>
                <a:latin typeface="Open Sans" panose="020B0606030504020204" pitchFamily="34" charset="0"/>
              </a:rPr>
              <a:t>- 2018</a:t>
            </a:r>
            <a:endParaRPr lang="en-IN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46DD312C-709C-49DE-997C-0629BC7BDB79}"/>
              </a:ext>
            </a:extLst>
          </p:cNvPr>
          <p:cNvSpPr>
            <a:spLocks/>
          </p:cNvSpPr>
          <p:nvPr/>
        </p:nvSpPr>
        <p:spPr bwMode="auto">
          <a:xfrm>
            <a:off x="9030160" y="4827900"/>
            <a:ext cx="2689200" cy="709841"/>
          </a:xfrm>
          <a:custGeom>
            <a:avLst/>
            <a:gdLst>
              <a:gd name="T0" fmla="*/ 1021 w 1034"/>
              <a:gd name="T1" fmla="*/ 254 h 462"/>
              <a:gd name="T2" fmla="*/ 1021 w 1034"/>
              <a:gd name="T3" fmla="*/ 208 h 462"/>
              <a:gd name="T4" fmla="*/ 992 w 1034"/>
              <a:gd name="T5" fmla="*/ 180 h 462"/>
              <a:gd name="T6" fmla="*/ 970 w 1034"/>
              <a:gd name="T7" fmla="*/ 125 h 462"/>
              <a:gd name="T8" fmla="*/ 970 w 1034"/>
              <a:gd name="T9" fmla="*/ 32 h 462"/>
              <a:gd name="T10" fmla="*/ 938 w 1034"/>
              <a:gd name="T11" fmla="*/ 0 h 462"/>
              <a:gd name="T12" fmla="*/ 32 w 1034"/>
              <a:gd name="T13" fmla="*/ 0 h 462"/>
              <a:gd name="T14" fmla="*/ 0 w 1034"/>
              <a:gd name="T15" fmla="*/ 32 h 462"/>
              <a:gd name="T16" fmla="*/ 0 w 1034"/>
              <a:gd name="T17" fmla="*/ 122 h 462"/>
              <a:gd name="T18" fmla="*/ 23 w 1034"/>
              <a:gd name="T19" fmla="*/ 176 h 462"/>
              <a:gd name="T20" fmla="*/ 55 w 1034"/>
              <a:gd name="T21" fmla="*/ 208 h 462"/>
              <a:gd name="T22" fmla="*/ 55 w 1034"/>
              <a:gd name="T23" fmla="*/ 254 h 462"/>
              <a:gd name="T24" fmla="*/ 23 w 1034"/>
              <a:gd name="T25" fmla="*/ 286 h 462"/>
              <a:gd name="T26" fmla="*/ 0 w 1034"/>
              <a:gd name="T27" fmla="*/ 340 h 462"/>
              <a:gd name="T28" fmla="*/ 0 w 1034"/>
              <a:gd name="T29" fmla="*/ 430 h 462"/>
              <a:gd name="T30" fmla="*/ 32 w 1034"/>
              <a:gd name="T31" fmla="*/ 462 h 462"/>
              <a:gd name="T32" fmla="*/ 938 w 1034"/>
              <a:gd name="T33" fmla="*/ 462 h 462"/>
              <a:gd name="T34" fmla="*/ 970 w 1034"/>
              <a:gd name="T35" fmla="*/ 430 h 462"/>
              <a:gd name="T36" fmla="*/ 970 w 1034"/>
              <a:gd name="T37" fmla="*/ 337 h 462"/>
              <a:gd name="T38" fmla="*/ 992 w 1034"/>
              <a:gd name="T39" fmla="*/ 282 h 462"/>
              <a:gd name="T40" fmla="*/ 1021 w 1034"/>
              <a:gd name="T41" fmla="*/ 25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4" h="462">
                <a:moveTo>
                  <a:pt x="1021" y="254"/>
                </a:moveTo>
                <a:cubicBezTo>
                  <a:pt x="1034" y="241"/>
                  <a:pt x="1034" y="221"/>
                  <a:pt x="1021" y="208"/>
                </a:cubicBezTo>
                <a:cubicBezTo>
                  <a:pt x="992" y="180"/>
                  <a:pt x="992" y="180"/>
                  <a:pt x="992" y="180"/>
                </a:cubicBezTo>
                <a:cubicBezTo>
                  <a:pt x="980" y="167"/>
                  <a:pt x="970" y="142"/>
                  <a:pt x="970" y="125"/>
                </a:cubicBezTo>
                <a:cubicBezTo>
                  <a:pt x="970" y="32"/>
                  <a:pt x="970" y="32"/>
                  <a:pt x="970" y="32"/>
                </a:cubicBezTo>
                <a:cubicBezTo>
                  <a:pt x="970" y="14"/>
                  <a:pt x="955" y="0"/>
                  <a:pt x="938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5" y="0"/>
                  <a:pt x="0" y="14"/>
                  <a:pt x="0" y="3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39"/>
                  <a:pt x="11" y="164"/>
                  <a:pt x="23" y="176"/>
                </a:cubicBezTo>
                <a:cubicBezTo>
                  <a:pt x="55" y="208"/>
                  <a:pt x="55" y="208"/>
                  <a:pt x="55" y="208"/>
                </a:cubicBezTo>
                <a:cubicBezTo>
                  <a:pt x="68" y="221"/>
                  <a:pt x="68" y="241"/>
                  <a:pt x="55" y="254"/>
                </a:cubicBezTo>
                <a:cubicBezTo>
                  <a:pt x="23" y="286"/>
                  <a:pt x="23" y="286"/>
                  <a:pt x="23" y="286"/>
                </a:cubicBezTo>
                <a:cubicBezTo>
                  <a:pt x="11" y="298"/>
                  <a:pt x="0" y="323"/>
                  <a:pt x="0" y="340"/>
                </a:cubicBezTo>
                <a:cubicBezTo>
                  <a:pt x="0" y="430"/>
                  <a:pt x="0" y="430"/>
                  <a:pt x="0" y="430"/>
                </a:cubicBezTo>
                <a:cubicBezTo>
                  <a:pt x="0" y="448"/>
                  <a:pt x="15" y="462"/>
                  <a:pt x="32" y="462"/>
                </a:cubicBezTo>
                <a:cubicBezTo>
                  <a:pt x="938" y="462"/>
                  <a:pt x="938" y="462"/>
                  <a:pt x="938" y="462"/>
                </a:cubicBezTo>
                <a:cubicBezTo>
                  <a:pt x="955" y="462"/>
                  <a:pt x="970" y="448"/>
                  <a:pt x="970" y="430"/>
                </a:cubicBezTo>
                <a:cubicBezTo>
                  <a:pt x="970" y="337"/>
                  <a:pt x="970" y="337"/>
                  <a:pt x="970" y="337"/>
                </a:cubicBezTo>
                <a:cubicBezTo>
                  <a:pt x="970" y="319"/>
                  <a:pt x="980" y="295"/>
                  <a:pt x="992" y="282"/>
                </a:cubicBezTo>
                <a:lnTo>
                  <a:pt x="1021" y="254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IN" dirty="0">
                <a:solidFill>
                  <a:schemeClr val="bg1"/>
                </a:solidFill>
                <a:latin typeface="Open Sans" panose="020B0606030504020204" pitchFamily="34" charset="0"/>
              </a:rPr>
              <a:t>2020-2022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E17893-1F80-458F-9A7A-2F63D487DF92}"/>
              </a:ext>
            </a:extLst>
          </p:cNvPr>
          <p:cNvSpPr txBox="1"/>
          <p:nvPr/>
        </p:nvSpPr>
        <p:spPr>
          <a:xfrm>
            <a:off x="961045" y="5552294"/>
            <a:ext cx="2083612" cy="30777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Student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4123C3-16E1-45F5-BE39-3475D2064639}"/>
              </a:ext>
            </a:extLst>
          </p:cNvPr>
          <p:cNvSpPr txBox="1"/>
          <p:nvPr/>
        </p:nvSpPr>
        <p:spPr>
          <a:xfrm>
            <a:off x="6389304" y="5552294"/>
            <a:ext cx="2083612" cy="30777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 Operational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7A4F54-8EF9-4200-B9E6-2AB20D2875A0}"/>
              </a:ext>
            </a:extLst>
          </p:cNvPr>
          <p:cNvSpPr txBox="1"/>
          <p:nvPr/>
        </p:nvSpPr>
        <p:spPr>
          <a:xfrm>
            <a:off x="9332954" y="5552294"/>
            <a:ext cx="2083612" cy="30777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699BE2-47C4-4BCA-A40A-9144CBBE0769}"/>
              </a:ext>
            </a:extLst>
          </p:cNvPr>
          <p:cNvSpPr txBox="1"/>
          <p:nvPr/>
        </p:nvSpPr>
        <p:spPr>
          <a:xfrm>
            <a:off x="3721409" y="5552294"/>
            <a:ext cx="1747209" cy="30777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 and roll-out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49E6B-C5E8-4B13-B653-720B7D6FE36B}"/>
              </a:ext>
            </a:extLst>
          </p:cNvPr>
          <p:cNvSpPr txBox="1"/>
          <p:nvPr/>
        </p:nvSpPr>
        <p:spPr>
          <a:xfrm>
            <a:off x="518660" y="1351391"/>
            <a:ext cx="2628000" cy="310854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trailblazers attend GDN</a:t>
            </a:r>
          </a:p>
          <a:p>
            <a:pPr algn="ctr">
              <a:defRPr/>
            </a:pPr>
            <a:endParaRPr lang="en-US" sz="1400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DSD Working Group (Anthony Manahan, Matt Taylor) undertakes Feasibility Study/EOI, tender process, Business Case </a:t>
            </a:r>
          </a:p>
          <a:p>
            <a:pPr algn="ctr">
              <a:defRPr/>
            </a:pPr>
            <a:endParaRPr lang="en-US" sz="1400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Group established (approx. 20 </a:t>
            </a:r>
            <a:r>
              <a:rPr lang="en-US" sz="1400" kern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HoSAs</a:t>
            </a:r>
            <a:r>
              <a:rPr lang="en-US" sz="1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chaired by Neil Robinson (UoM))</a:t>
            </a:r>
          </a:p>
          <a:p>
            <a:pPr algn="ctr">
              <a:defRPr/>
            </a:pPr>
            <a:endParaRPr lang="en-US" sz="1400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DVCC approves Business Case.</a:t>
            </a:r>
          </a:p>
          <a:p>
            <a:pPr algn="ctr">
              <a:defRPr/>
            </a:pPr>
            <a:endParaRPr lang="en-US" sz="1400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Digitary selected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2530EF-F427-4895-B446-76F72D309059}"/>
              </a:ext>
            </a:extLst>
          </p:cNvPr>
          <p:cNvSpPr txBox="1"/>
          <p:nvPr/>
        </p:nvSpPr>
        <p:spPr>
          <a:xfrm>
            <a:off x="3281014" y="1351391"/>
            <a:ext cx="2628000" cy="246221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algn="ctr">
              <a:defRPr sz="1400" ker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Pilot implementations commence (Auckland, Melbourne, Monash)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My eQuals formally launched at GDN Annual Meeting.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All 47 ANZ universities sign-up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Implementation completes (end ’18) on-time and within budget.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6F6167-8202-444B-9917-0ED048E700BF}"/>
              </a:ext>
            </a:extLst>
          </p:cNvPr>
          <p:cNvSpPr txBox="1"/>
          <p:nvPr/>
        </p:nvSpPr>
        <p:spPr>
          <a:xfrm>
            <a:off x="6043368" y="1351391"/>
            <a:ext cx="2628000" cy="203132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algn="ctr">
              <a:defRPr sz="1400" ker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International recognition as the official ANZ credentials platform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Canberra Institute of Technology joins as the first non-university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2.8M documents issued &amp; 800k learners..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5AF13E-B743-4E11-A3EB-04523ABAEBE9}"/>
              </a:ext>
            </a:extLst>
          </p:cNvPr>
          <p:cNvSpPr txBox="1"/>
          <p:nvPr/>
        </p:nvSpPr>
        <p:spPr>
          <a:xfrm>
            <a:off x="8805721" y="1351391"/>
            <a:ext cx="2628000" cy="267765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algn="ctr">
              <a:defRPr sz="1400" ker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Roll-out to TAFEs and Independent HE providers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Digital Badges launched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Graduate Verification Service project initiated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Collaboration with Aust Govt towards “National Credentials Platform” (NCP).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0" name="Picture 6" descr="Melbourne Polytechnic - Course Seeker">
            <a:extLst>
              <a:ext uri="{FF2B5EF4-FFF2-40B4-BE49-F238E27FC236}">
                <a16:creationId xmlns:a16="http://schemas.microsoft.com/office/drawing/2014/main" id="{F2C291F6-B0AB-4519-9600-6AF4DEA9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236" y="553967"/>
            <a:ext cx="656279" cy="2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ECCC2C23-6DAF-4E48-8E1E-A4DC4EDB3B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59025" y="6246101"/>
            <a:ext cx="4114800" cy="365125"/>
          </a:xfrm>
        </p:spPr>
        <p:txBody>
          <a:bodyPr/>
          <a:lstStyle/>
          <a:p>
            <a:pPr algn="l"/>
            <a:r>
              <a:rPr lang="en-US" dirty="0"/>
              <a:t>Managed by HES - For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31020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8C379F5-9745-4C42-AEE0-C129AD6E8F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982"/>
          <a:stretch/>
        </p:blipFill>
        <p:spPr>
          <a:xfrm>
            <a:off x="8138706" y="940402"/>
            <a:ext cx="3013117" cy="1274424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7B35DE91-CF46-E049-B1A6-ECC21917B1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454"/>
          <a:stretch/>
        </p:blipFill>
        <p:spPr>
          <a:xfrm>
            <a:off x="8294463" y="3429000"/>
            <a:ext cx="3013117" cy="1284932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6C1E936-C1F3-5C44-A63F-F6D7016460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36085"/>
          <a:stretch/>
        </p:blipFill>
        <p:spPr>
          <a:xfrm>
            <a:off x="4589444" y="3369652"/>
            <a:ext cx="3013115" cy="1272351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126B61C-7F7D-5348-84C1-0FE057E248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6925"/>
          <a:stretch/>
        </p:blipFill>
        <p:spPr>
          <a:xfrm>
            <a:off x="1026307" y="940402"/>
            <a:ext cx="3013114" cy="125565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7D08E23-9370-D644-9A70-1FDA45C11B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7236"/>
          <a:stretch/>
        </p:blipFill>
        <p:spPr>
          <a:xfrm>
            <a:off x="1080522" y="3343715"/>
            <a:ext cx="3013114" cy="1248163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CC7110C-4547-7640-B625-8F0CB15315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6859"/>
          <a:stretch/>
        </p:blipFill>
        <p:spPr>
          <a:xfrm>
            <a:off x="4589444" y="940402"/>
            <a:ext cx="3013114" cy="12556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E5089A-D1E6-064B-AE43-D44CE11453EC}"/>
              </a:ext>
            </a:extLst>
          </p:cNvPr>
          <p:cNvSpPr txBox="1"/>
          <p:nvPr/>
        </p:nvSpPr>
        <p:spPr>
          <a:xfrm>
            <a:off x="884420" y="2211049"/>
            <a:ext cx="33128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71 Providers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Across Australia &amp; New Zealand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FCBEC-6CA1-2B40-AF8E-EE8D109BF521}"/>
              </a:ext>
            </a:extLst>
          </p:cNvPr>
          <p:cNvSpPr txBox="1"/>
          <p:nvPr/>
        </p:nvSpPr>
        <p:spPr>
          <a:xfrm>
            <a:off x="930666" y="4713932"/>
            <a:ext cx="33128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2.0 Million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Learner accounts created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3C7BB-4693-0C40-B4EC-D517579C4721}"/>
              </a:ext>
            </a:extLst>
          </p:cNvPr>
          <p:cNvSpPr txBox="1"/>
          <p:nvPr/>
        </p:nvSpPr>
        <p:spPr>
          <a:xfrm>
            <a:off x="4445491" y="2211049"/>
            <a:ext cx="33128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135 Countries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Accepting verified records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96CA5B-7AD9-A040-896C-4E67F9C15919}"/>
              </a:ext>
            </a:extLst>
          </p:cNvPr>
          <p:cNvSpPr txBox="1"/>
          <p:nvPr/>
        </p:nvSpPr>
        <p:spPr>
          <a:xfrm>
            <a:off x="4450694" y="4682722"/>
            <a:ext cx="33128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5 Million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Learner records shared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35584-EFEC-6E44-BA26-972F5481E8AC}"/>
              </a:ext>
            </a:extLst>
          </p:cNvPr>
          <p:cNvSpPr txBox="1"/>
          <p:nvPr/>
        </p:nvSpPr>
        <p:spPr>
          <a:xfrm>
            <a:off x="8132791" y="4739659"/>
            <a:ext cx="33128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7 Million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Academic records issued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746871-93A6-9C42-B76E-BCD8117570F3}"/>
              </a:ext>
            </a:extLst>
          </p:cNvPr>
          <p:cNvSpPr txBox="1"/>
          <p:nvPr/>
        </p:nvSpPr>
        <p:spPr>
          <a:xfrm>
            <a:off x="7994756" y="2255543"/>
            <a:ext cx="33128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100% Trusted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By the Higher Education sector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0" name="Google Shape;1610;p59"/>
          <p:cNvGraphicFramePr/>
          <p:nvPr>
            <p:extLst>
              <p:ext uri="{D42A27DB-BD31-4B8C-83A1-F6EECF244321}">
                <p14:modId xmlns:p14="http://schemas.microsoft.com/office/powerpoint/2010/main" val="2683277648"/>
              </p:ext>
            </p:extLst>
          </p:nvPr>
        </p:nvGraphicFramePr>
        <p:xfrm>
          <a:off x="2051418" y="930759"/>
          <a:ext cx="8783175" cy="459712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9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 (Qualitative)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Actual</a:t>
                      </a:r>
                      <a:endParaRPr sz="18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Reduce academic credential document fraud and maintain credential integrity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Zero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reported instances of document fraud.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Widely used and accepted for assurance of trust of credentials in ANZ and worldwide.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Enhance student mobility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</a:t>
                      </a:r>
                      <a:r>
                        <a:rPr lang="en-US" sz="1600" b="1" i="0" u="sng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million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records shared in more than 135 countries.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sng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13.6% annual growth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demand for digital documents (vs student growth 2.3% per annum).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Close academic record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digitisation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gap (with UK, US, Europe, China)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ANZ establish the first </a:t>
                      </a:r>
                      <a:r>
                        <a:rPr lang="en-US" sz="1600" b="1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whole-of-sector</a:t>
                      </a:r>
                      <a:r>
                        <a:rPr lang="en-US" sz="1600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digital platform and serves as best-practice example for Canada (</a:t>
                      </a:r>
                      <a:r>
                        <a:rPr lang="en-US" sz="1600" i="1" u="sng" dirty="0" err="1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MyCreds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), Japan.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8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Digital and accessible platform.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Private, secure and ease of use.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More than </a:t>
                      </a:r>
                      <a:r>
                        <a:rPr lang="en-US" sz="1600" b="1" u="sng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million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registered learner accounts. 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85% user satisfaction rating.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Growth in demand for digital records.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1" name="Google Shape;1611;p59"/>
          <p:cNvSpPr txBox="1"/>
          <p:nvPr/>
        </p:nvSpPr>
        <p:spPr>
          <a:xfrm>
            <a:off x="357990" y="1269695"/>
            <a:ext cx="1671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43F6A"/>
                </a:solidFill>
                <a:latin typeface="Arial Narrow"/>
                <a:ea typeface="Arial Narrow"/>
                <a:cs typeface="Arial Narrow"/>
                <a:sym typeface="Arial Narrow"/>
              </a:rPr>
              <a:t>Fraud Prevention</a:t>
            </a:r>
            <a:endParaRPr>
              <a:solidFill>
                <a:srgbClr val="D43F6A"/>
              </a:solidFill>
            </a:endParaRPr>
          </a:p>
        </p:txBody>
      </p:sp>
      <p:sp>
        <p:nvSpPr>
          <p:cNvPr id="1612" name="Google Shape;1612;p59"/>
          <p:cNvSpPr txBox="1"/>
          <p:nvPr/>
        </p:nvSpPr>
        <p:spPr>
          <a:xfrm>
            <a:off x="364565" y="2400195"/>
            <a:ext cx="1671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43F6A"/>
                </a:solidFill>
                <a:latin typeface="Arial Narrow"/>
                <a:ea typeface="Arial Narrow"/>
                <a:cs typeface="Arial Narrow"/>
                <a:sym typeface="Arial Narrow"/>
              </a:rPr>
              <a:t>Student Mobility</a:t>
            </a:r>
            <a:endParaRPr>
              <a:solidFill>
                <a:srgbClr val="D43F6A"/>
              </a:solidFill>
            </a:endParaRPr>
          </a:p>
        </p:txBody>
      </p:sp>
      <p:sp>
        <p:nvSpPr>
          <p:cNvPr id="1613" name="Google Shape;1613;p59"/>
          <p:cNvSpPr txBox="1"/>
          <p:nvPr/>
        </p:nvSpPr>
        <p:spPr>
          <a:xfrm>
            <a:off x="358002" y="3617301"/>
            <a:ext cx="1480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43F6A"/>
                </a:solidFill>
                <a:latin typeface="Arial Narrow"/>
                <a:ea typeface="Arial Narrow"/>
                <a:cs typeface="Arial Narrow"/>
                <a:sym typeface="Arial Narrow"/>
              </a:rPr>
              <a:t>Digitisation Gap</a:t>
            </a:r>
            <a:endParaRPr>
              <a:solidFill>
                <a:srgbClr val="D43F6A"/>
              </a:solidFill>
            </a:endParaRPr>
          </a:p>
        </p:txBody>
      </p:sp>
      <p:sp>
        <p:nvSpPr>
          <p:cNvPr id="1614" name="Google Shape;1614;p59"/>
          <p:cNvSpPr txBox="1"/>
          <p:nvPr/>
        </p:nvSpPr>
        <p:spPr>
          <a:xfrm>
            <a:off x="256298" y="4674505"/>
            <a:ext cx="1874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43F6A"/>
                </a:solidFill>
                <a:latin typeface="Arial Narrow"/>
                <a:ea typeface="Arial Narrow"/>
                <a:cs typeface="Arial Narrow"/>
                <a:sym typeface="Arial Narrow"/>
              </a:rPr>
              <a:t>Student Experience</a:t>
            </a:r>
            <a:endParaRPr>
              <a:solidFill>
                <a:srgbClr val="D43F6A"/>
              </a:solidFill>
            </a:endParaRPr>
          </a:p>
        </p:txBody>
      </p:sp>
      <p:sp>
        <p:nvSpPr>
          <p:cNvPr id="1615" name="Google Shape;1615;p59"/>
          <p:cNvSpPr txBox="1"/>
          <p:nvPr/>
        </p:nvSpPr>
        <p:spPr>
          <a:xfrm>
            <a:off x="2873829" y="5780244"/>
            <a:ext cx="645768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Sector savings exceeding Business Case projections 10-fold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6" name="Google Shape;161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563" y="1608396"/>
            <a:ext cx="447675" cy="611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7" name="Google Shape;1617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700" y="2742092"/>
            <a:ext cx="547422" cy="61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8" name="Google Shape;1618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500" y="3875799"/>
            <a:ext cx="611825" cy="61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9" name="Google Shape;1619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9825" y="5009499"/>
            <a:ext cx="657175" cy="6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0" name="Google Shape;1620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57750" y="1489299"/>
            <a:ext cx="66675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1" name="Google Shape;1621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57750" y="2627649"/>
            <a:ext cx="66675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2" name="Google Shape;1622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57750" y="3765999"/>
            <a:ext cx="66675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3" name="Google Shape;1623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957750" y="4784074"/>
            <a:ext cx="6667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4" name="Google Shape;1624;p59"/>
          <p:cNvSpPr txBox="1">
            <a:spLocks noGrp="1"/>
          </p:cNvSpPr>
          <p:nvPr>
            <p:ph type="title"/>
          </p:nvPr>
        </p:nvSpPr>
        <p:spPr>
          <a:xfrm>
            <a:off x="415341" y="307047"/>
            <a:ext cx="113613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AFEE"/>
              </a:buClr>
              <a:buSzPts val="3200"/>
              <a:buFont typeface="Calibri"/>
              <a:buNone/>
            </a:pPr>
            <a:r>
              <a:rPr lang="en-US" i="1" dirty="0"/>
              <a:t>My eQuals</a:t>
            </a:r>
            <a:r>
              <a:rPr lang="en-US" dirty="0"/>
              <a:t> has delivered the Business Case (2016) objectives</a:t>
            </a:r>
            <a:endParaRPr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06245D77-5CF0-4AAB-AFEC-AEE2BF6F8A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59025" y="6246101"/>
            <a:ext cx="4114800" cy="365125"/>
          </a:xfrm>
        </p:spPr>
        <p:txBody>
          <a:bodyPr/>
          <a:lstStyle/>
          <a:p>
            <a:pPr algn="l"/>
            <a:r>
              <a:rPr lang="en-US" dirty="0"/>
              <a:t>Managed by HES - For Higher Education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0CF6EEB-44A6-254E-B2D6-88FF3B72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Demand for Digital records is significant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6506E8-34E3-44E5-A09D-93FD6AFCA203}"/>
              </a:ext>
            </a:extLst>
          </p:cNvPr>
          <p:cNvGrpSpPr/>
          <p:nvPr/>
        </p:nvGrpSpPr>
        <p:grpSpPr>
          <a:xfrm>
            <a:off x="925286" y="1121229"/>
            <a:ext cx="10860237" cy="4069285"/>
            <a:chOff x="2736178" y="1667486"/>
            <a:chExt cx="9049345" cy="352302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B55D0B1-7609-4645-B68C-DFD5D08A6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6178" y="1667486"/>
              <a:ext cx="9049345" cy="3523028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91FB9A6-5201-45D9-B10B-369FB47FE5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6160" y="3538728"/>
              <a:ext cx="2715768" cy="910396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592338D-AE47-4775-80CA-6D285CBFF4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6160" y="4356847"/>
              <a:ext cx="914400" cy="9227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A4875E3-5C6D-404D-97ED-FBD4469B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849" y="5029224"/>
            <a:ext cx="7227396" cy="106397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6FBA116-0016-4418-9EEA-C7844BC64B2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59025" y="6246101"/>
            <a:ext cx="4114800" cy="365125"/>
          </a:xfrm>
        </p:spPr>
        <p:txBody>
          <a:bodyPr/>
          <a:lstStyle/>
          <a:p>
            <a:pPr algn="l"/>
            <a:r>
              <a:rPr lang="en-US" dirty="0"/>
              <a:t>Managed by HES - For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375423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586F0-D3BE-445C-BFC4-7949E6CE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COVID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F9CDF-AB3E-4F1E-85E7-3E41E62D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credentials Desirable =&gt; Essential</a:t>
            </a:r>
          </a:p>
          <a:p>
            <a:r>
              <a:rPr lang="en-US" dirty="0"/>
              <a:t>Boost in interest from other Education Providers to join My eQuals</a:t>
            </a:r>
          </a:p>
          <a:p>
            <a:r>
              <a:rPr lang="en-US" dirty="0"/>
              <a:t>Other university priorities and resource constraints =&gt; less engagement with My eQuals roadmap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AF350-D9B1-46D4-A3EF-FC15A70B4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 dirty="0"/>
              <a:t>Managed by HES - For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73203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586F0-D3BE-445C-BFC4-7949E6CE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Credentials Platform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F9CDF-AB3E-4F1E-85E7-3E41E62D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300" dirty="0"/>
              <a:t>Commonwealth Government funded initiative, in recognition for the need of a </a:t>
            </a:r>
            <a:r>
              <a:rPr lang="en-AU" sz="2300" b="0" dirty="0">
                <a:solidFill>
                  <a:schemeClr val="tx1"/>
                </a:solidFill>
                <a:latin typeface="Franklin Gothic Book"/>
              </a:rPr>
              <a:t>Lifelong learning account for all citizens</a:t>
            </a:r>
            <a:endParaRPr lang="en-US" sz="2300" dirty="0"/>
          </a:p>
          <a:p>
            <a:r>
              <a:rPr lang="en-US" sz="2300" dirty="0"/>
              <a:t>HES/My eQuals and UAC to deliver “NCP BETA” (proof of concept)</a:t>
            </a:r>
          </a:p>
          <a:p>
            <a:r>
              <a:rPr lang="en-US" sz="2300" dirty="0"/>
              <a:t>BETA involves </a:t>
            </a:r>
            <a:r>
              <a:rPr lang="en-AU" sz="2300" dirty="0"/>
              <a:t>testing desirability, feasibility, and viability of various features and functionality, including:</a:t>
            </a:r>
          </a:p>
          <a:p>
            <a:pPr lvl="1"/>
            <a:r>
              <a:rPr lang="en-AU" sz="1800" dirty="0"/>
              <a:t>Skills profile</a:t>
            </a:r>
          </a:p>
          <a:p>
            <a:pPr lvl="1"/>
            <a:r>
              <a:rPr lang="en-AU" sz="1800" dirty="0"/>
              <a:t>Course progress</a:t>
            </a:r>
          </a:p>
          <a:p>
            <a:pPr lvl="1"/>
            <a:r>
              <a:rPr lang="en-AU" sz="1800" dirty="0"/>
              <a:t>Learner profile curation</a:t>
            </a:r>
          </a:p>
          <a:p>
            <a:r>
              <a:rPr lang="en-AU" sz="2200" dirty="0"/>
              <a:t>Post BETA steps uncertain but should include:</a:t>
            </a:r>
          </a:p>
          <a:p>
            <a:pPr lvl="1">
              <a:lnSpc>
                <a:spcPct val="100000"/>
              </a:lnSpc>
            </a:pPr>
            <a:r>
              <a:rPr lang="en-AU" sz="1800" dirty="0">
                <a:latin typeface="Franklin Gothic Book"/>
              </a:rPr>
              <a:t>Building on My eQuals (ensuring sector support)</a:t>
            </a:r>
          </a:p>
          <a:p>
            <a:pPr lvl="1">
              <a:lnSpc>
                <a:spcPct val="100000"/>
              </a:lnSpc>
            </a:pPr>
            <a:r>
              <a:rPr lang="en-AU" sz="1800" dirty="0">
                <a:latin typeface="Franklin Gothic Book"/>
              </a:rPr>
              <a:t>Utilising sector-wide capacities (My eQuals, Tertiary Admission Centres)</a:t>
            </a:r>
          </a:p>
          <a:p>
            <a:pPr lvl="1">
              <a:lnSpc>
                <a:spcPct val="100000"/>
              </a:lnSpc>
            </a:pPr>
            <a:endParaRPr lang="en-AU" sz="1800" dirty="0">
              <a:latin typeface="Franklin Gothic Book"/>
            </a:endParaRPr>
          </a:p>
          <a:p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AF350-D9B1-46D4-A3EF-FC15A70B4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US"/>
              <a:t>Managed by HES - For Higher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89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00000">
              <a:srgbClr val="0AC5D6"/>
            </a:gs>
            <a:gs pos="30000">
              <a:srgbClr val="2CCAAC"/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33613</TotalTime>
  <Words>540</Words>
  <Application>Microsoft Office PowerPoint</Application>
  <PresentationFormat>Widescreen</PresentationFormat>
  <Paragraphs>95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Franklin Gothic Book</vt:lpstr>
      <vt:lpstr>Open Sans</vt:lpstr>
      <vt:lpstr>Uni Sans Book</vt:lpstr>
      <vt:lpstr>Office Theme</vt:lpstr>
      <vt:lpstr>PowerPoint Presentation</vt:lpstr>
      <vt:lpstr>My eQuals was inspired by GDN</vt:lpstr>
      <vt:lpstr>PowerPoint Presentation</vt:lpstr>
      <vt:lpstr>My eQuals has delivered the Business Case (2016) objectives</vt:lpstr>
      <vt:lpstr>Demand for Digital records is significant</vt:lpstr>
      <vt:lpstr>Impacts of COVID</vt:lpstr>
      <vt:lpstr>National Credentials Platform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HES</dc:title>
  <dc:creator>Graham Milkins</dc:creator>
  <cp:lastModifiedBy>Jay Segeth</cp:lastModifiedBy>
  <cp:revision>364</cp:revision>
  <cp:lastPrinted>2021-07-22T22:12:55Z</cp:lastPrinted>
  <dcterms:created xsi:type="dcterms:W3CDTF">2020-07-06T03:36:05Z</dcterms:created>
  <dcterms:modified xsi:type="dcterms:W3CDTF">2022-10-12T19:29:34Z</dcterms:modified>
</cp:coreProperties>
</file>