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13" r:id="rId3"/>
    <p:sldId id="301" r:id="rId4"/>
    <p:sldId id="312" r:id="rId5"/>
    <p:sldId id="303" r:id="rId6"/>
    <p:sldId id="318" r:id="rId7"/>
    <p:sldId id="306" r:id="rId8"/>
    <p:sldId id="307" r:id="rId9"/>
    <p:sldId id="317" r:id="rId10"/>
    <p:sldId id="315" r:id="rId11"/>
    <p:sldId id="280" r:id="rId12"/>
    <p:sldId id="302" r:id="rId13"/>
    <p:sldId id="308" r:id="rId14"/>
    <p:sldId id="316" r:id="rId15"/>
    <p:sldId id="309" r:id="rId16"/>
    <p:sldId id="311" r:id="rId17"/>
    <p:sldId id="320" r:id="rId18"/>
    <p:sldId id="321" r:id="rId19"/>
    <p:sldId id="324" r:id="rId20"/>
  </p:sldIdLst>
  <p:sldSz cx="12192000" cy="6858000"/>
  <p:notesSz cx="6954838" cy="9247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204E96-50ED-C666-F9EF-D77B1ACA82C5}" name="Julie Reddy" initials="JR" userId="S::JReddy@saqa.co.za::0207ca2a-843a-4798-9e5e-a6bf0f144c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1CB19-E72E-4E05-916C-B9BA4831244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259CD1-1209-4558-9F37-FC3815BE445C}" type="pres">
      <dgm:prSet presAssocID="{1A51CB19-E72E-4E05-916C-B9BA4831244B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20719ED5-18B3-48E1-8491-933B360C469E}" type="presOf" srcId="{1A51CB19-E72E-4E05-916C-B9BA4831244B}" destId="{F1259CD1-1209-4558-9F37-FC3815BE445C}" srcOrd="0" destOrd="0" presId="urn:microsoft.com/office/officeart/2011/layout/Circle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51CB19-E72E-4E05-916C-B9BA4831244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34A59D-FEED-4949-A482-0E0A633507DA}">
      <dgm:prSet phldrT="[Text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dirty="0"/>
            <a:t>Identifying Applicants</a:t>
          </a:r>
          <a:endParaRPr lang="en-GB" dirty="0"/>
        </a:p>
      </dgm:t>
    </dgm:pt>
    <dgm:pt modelId="{84C81819-FEF5-4796-BF0E-D47D1B8255BC}" type="parTrans" cxnId="{F9401CB5-ACF6-4B57-B1AE-F1970F75EA77}">
      <dgm:prSet/>
      <dgm:spPr/>
      <dgm:t>
        <a:bodyPr/>
        <a:lstStyle/>
        <a:p>
          <a:endParaRPr lang="en-GB"/>
        </a:p>
      </dgm:t>
    </dgm:pt>
    <dgm:pt modelId="{FEA42A40-E06F-46AD-B5B2-9D51745BDC5D}" type="sibTrans" cxnId="{F9401CB5-ACF6-4B57-B1AE-F1970F75EA77}">
      <dgm:prSet/>
      <dgm:spPr/>
      <dgm:t>
        <a:bodyPr/>
        <a:lstStyle/>
        <a:p>
          <a:endParaRPr lang="en-GB"/>
        </a:p>
      </dgm:t>
    </dgm:pt>
    <dgm:pt modelId="{18E81774-F2C8-409D-B17B-8454801B31A2}">
      <dgm:prSet phldrT="[Text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dirty="0"/>
            <a:t>Information sharing</a:t>
          </a:r>
          <a:endParaRPr lang="en-GB" dirty="0"/>
        </a:p>
      </dgm:t>
    </dgm:pt>
    <dgm:pt modelId="{B1C78565-C930-4ED6-97DB-24B19610A7B1}" type="parTrans" cxnId="{C3772B7A-F259-487C-8440-141C9DF514DB}">
      <dgm:prSet/>
      <dgm:spPr/>
      <dgm:t>
        <a:bodyPr/>
        <a:lstStyle/>
        <a:p>
          <a:endParaRPr lang="en-GB"/>
        </a:p>
      </dgm:t>
    </dgm:pt>
    <dgm:pt modelId="{F275B84B-6E43-41A3-B8D9-464CE77287CE}" type="sibTrans" cxnId="{C3772B7A-F259-487C-8440-141C9DF514DB}">
      <dgm:prSet/>
      <dgm:spPr/>
      <dgm:t>
        <a:bodyPr/>
        <a:lstStyle/>
        <a:p>
          <a:endParaRPr lang="en-GB"/>
        </a:p>
      </dgm:t>
    </dgm:pt>
    <dgm:pt modelId="{A0B8F7E7-9C0E-4A01-B7FF-55A927E1FCD4}">
      <dgm:prSet phldrT="[Text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dirty="0"/>
            <a:t>Vetting</a:t>
          </a:r>
          <a:endParaRPr lang="en-GB" dirty="0"/>
        </a:p>
      </dgm:t>
    </dgm:pt>
    <dgm:pt modelId="{48F9AF91-DBA4-44C8-9997-30AC0DF0DF22}" type="parTrans" cxnId="{1CFE3CEB-0172-4419-A2C5-330262F1B4F9}">
      <dgm:prSet/>
      <dgm:spPr/>
      <dgm:t>
        <a:bodyPr/>
        <a:lstStyle/>
        <a:p>
          <a:endParaRPr lang="en-GB"/>
        </a:p>
      </dgm:t>
    </dgm:pt>
    <dgm:pt modelId="{44777105-99F4-4DC2-AAFE-214A55727AB7}" type="sibTrans" cxnId="{1CFE3CEB-0172-4419-A2C5-330262F1B4F9}">
      <dgm:prSet/>
      <dgm:spPr/>
      <dgm:t>
        <a:bodyPr/>
        <a:lstStyle/>
        <a:p>
          <a:endParaRPr lang="en-GB"/>
        </a:p>
      </dgm:t>
    </dgm:pt>
    <dgm:pt modelId="{BA595A98-A8FF-4E80-ACCD-EFE5902018B7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dirty="0"/>
            <a:t>Face to face Interview</a:t>
          </a:r>
          <a:endParaRPr lang="en-GB" dirty="0"/>
        </a:p>
      </dgm:t>
    </dgm:pt>
    <dgm:pt modelId="{AE6C768F-3C00-42E7-8951-72EE2B535CDE}" type="parTrans" cxnId="{87A8E022-B81E-4659-AA19-130EBD486FA0}">
      <dgm:prSet/>
      <dgm:spPr/>
      <dgm:t>
        <a:bodyPr/>
        <a:lstStyle/>
        <a:p>
          <a:endParaRPr lang="en-GB"/>
        </a:p>
      </dgm:t>
    </dgm:pt>
    <dgm:pt modelId="{E7F89B56-E40C-4CCA-A745-D12B8D7A9C23}" type="sibTrans" cxnId="{87A8E022-B81E-4659-AA19-130EBD486FA0}">
      <dgm:prSet/>
      <dgm:spPr/>
      <dgm:t>
        <a:bodyPr/>
        <a:lstStyle/>
        <a:p>
          <a:endParaRPr lang="en-GB"/>
        </a:p>
      </dgm:t>
    </dgm:pt>
    <dgm:pt modelId="{F96E0EBD-8152-415A-9C8A-53E50B1ED45C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dirty="0"/>
            <a:t>Review &amp; selection</a:t>
          </a:r>
          <a:endParaRPr lang="en-GB" dirty="0"/>
        </a:p>
      </dgm:t>
    </dgm:pt>
    <dgm:pt modelId="{BAA2DA1D-C719-41E3-94B2-741AD09937F5}" type="parTrans" cxnId="{C0FDA1BD-077C-4DBD-99A1-C2A5BF77EA4F}">
      <dgm:prSet/>
      <dgm:spPr/>
      <dgm:t>
        <a:bodyPr/>
        <a:lstStyle/>
        <a:p>
          <a:endParaRPr lang="en-GB"/>
        </a:p>
      </dgm:t>
    </dgm:pt>
    <dgm:pt modelId="{09021968-659E-4FE2-9CF5-F97B375CF85B}" type="sibTrans" cxnId="{C0FDA1BD-077C-4DBD-99A1-C2A5BF77EA4F}">
      <dgm:prSet/>
      <dgm:spPr/>
      <dgm:t>
        <a:bodyPr/>
        <a:lstStyle/>
        <a:p>
          <a:endParaRPr lang="en-GB"/>
        </a:p>
      </dgm:t>
    </dgm:pt>
    <dgm:pt modelId="{CA44E644-CC00-4726-ACEF-19BC15B44016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Continuation with SAQA Evaluation</a:t>
          </a:r>
          <a:endParaRPr lang="en-GB" dirty="0"/>
        </a:p>
      </dgm:t>
    </dgm:pt>
    <dgm:pt modelId="{778E4BC1-8F67-49BE-A8FA-A1F06B2FAAFC}" type="parTrans" cxnId="{6B958AFC-C528-4A52-BDB4-59703D0C71DD}">
      <dgm:prSet/>
      <dgm:spPr/>
      <dgm:t>
        <a:bodyPr/>
        <a:lstStyle/>
        <a:p>
          <a:endParaRPr lang="en-GB"/>
        </a:p>
      </dgm:t>
    </dgm:pt>
    <dgm:pt modelId="{C48C413D-0E34-4C68-B3C3-272D299F4BAC}" type="sibTrans" cxnId="{6B958AFC-C528-4A52-BDB4-59703D0C71DD}">
      <dgm:prSet/>
      <dgm:spPr/>
      <dgm:t>
        <a:bodyPr/>
        <a:lstStyle/>
        <a:p>
          <a:endParaRPr lang="en-GB"/>
        </a:p>
      </dgm:t>
    </dgm:pt>
    <dgm:pt modelId="{F1259CD1-1209-4558-9F37-FC3815BE445C}" type="pres">
      <dgm:prSet presAssocID="{1A51CB19-E72E-4E05-916C-B9BA4831244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430D816-5CF6-4EDD-AEE1-970B3BB3417F}" type="pres">
      <dgm:prSet presAssocID="{CA44E644-CC00-4726-ACEF-19BC15B44016}" presName="Accent6" presStyleCnt="0"/>
      <dgm:spPr/>
    </dgm:pt>
    <dgm:pt modelId="{2AEBD1F1-7A0F-4167-AB07-CDB3986357A0}" type="pres">
      <dgm:prSet presAssocID="{CA44E644-CC00-4726-ACEF-19BC15B44016}" presName="Accent" presStyleLbl="node1" presStyleIdx="0" presStyleCnt="6"/>
      <dgm:spPr/>
    </dgm:pt>
    <dgm:pt modelId="{906D7E45-B532-43AF-9269-CBA8D0DB835F}" type="pres">
      <dgm:prSet presAssocID="{CA44E644-CC00-4726-ACEF-19BC15B44016}" presName="ParentBackground6" presStyleCnt="0"/>
      <dgm:spPr/>
    </dgm:pt>
    <dgm:pt modelId="{56953955-5A7E-4E7D-95FA-C0F09437BD67}" type="pres">
      <dgm:prSet presAssocID="{CA44E644-CC00-4726-ACEF-19BC15B44016}" presName="ParentBackground" presStyleLbl="fgAcc1" presStyleIdx="0" presStyleCnt="6"/>
      <dgm:spPr/>
    </dgm:pt>
    <dgm:pt modelId="{863CF340-03DF-4423-9D99-006F805892A6}" type="pres">
      <dgm:prSet presAssocID="{CA44E644-CC00-4726-ACEF-19BC15B44016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235F2A5-BD28-4483-925F-B815A89AD1D8}" type="pres">
      <dgm:prSet presAssocID="{F96E0EBD-8152-415A-9C8A-53E50B1ED45C}" presName="Accent5" presStyleCnt="0"/>
      <dgm:spPr/>
    </dgm:pt>
    <dgm:pt modelId="{1E740617-78FB-452E-B501-C9B3EAD1C1CF}" type="pres">
      <dgm:prSet presAssocID="{F96E0EBD-8152-415A-9C8A-53E50B1ED45C}" presName="Accent" presStyleLbl="node1" presStyleIdx="1" presStyleCnt="6"/>
      <dgm:spPr/>
    </dgm:pt>
    <dgm:pt modelId="{14543071-A951-4960-BDC0-4FD6D233EB83}" type="pres">
      <dgm:prSet presAssocID="{F96E0EBD-8152-415A-9C8A-53E50B1ED45C}" presName="ParentBackground5" presStyleCnt="0"/>
      <dgm:spPr/>
    </dgm:pt>
    <dgm:pt modelId="{E2F8A456-37D6-43AB-A76C-CE66D3BFF311}" type="pres">
      <dgm:prSet presAssocID="{F96E0EBD-8152-415A-9C8A-53E50B1ED45C}" presName="ParentBackground" presStyleLbl="fgAcc1" presStyleIdx="1" presStyleCnt="6"/>
      <dgm:spPr/>
    </dgm:pt>
    <dgm:pt modelId="{7F71C877-3726-46BF-8129-86C9A8DE9CB4}" type="pres">
      <dgm:prSet presAssocID="{F96E0EBD-8152-415A-9C8A-53E50B1ED45C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3A2013-BF86-4232-A054-8E264B1359D4}" type="pres">
      <dgm:prSet presAssocID="{BA595A98-A8FF-4E80-ACCD-EFE5902018B7}" presName="Accent4" presStyleCnt="0"/>
      <dgm:spPr/>
    </dgm:pt>
    <dgm:pt modelId="{937F9C0C-3EFA-4610-A144-BB34484B2099}" type="pres">
      <dgm:prSet presAssocID="{BA595A98-A8FF-4E80-ACCD-EFE5902018B7}" presName="Accent" presStyleLbl="node1" presStyleIdx="2" presStyleCnt="6"/>
      <dgm:spPr/>
    </dgm:pt>
    <dgm:pt modelId="{E5CDB3AF-A2FC-471F-9407-488E89125D37}" type="pres">
      <dgm:prSet presAssocID="{BA595A98-A8FF-4E80-ACCD-EFE5902018B7}" presName="ParentBackground4" presStyleCnt="0"/>
      <dgm:spPr/>
    </dgm:pt>
    <dgm:pt modelId="{4C38674D-734E-4604-AE72-AB92CC4DFB57}" type="pres">
      <dgm:prSet presAssocID="{BA595A98-A8FF-4E80-ACCD-EFE5902018B7}" presName="ParentBackground" presStyleLbl="fgAcc1" presStyleIdx="2" presStyleCnt="6"/>
      <dgm:spPr/>
    </dgm:pt>
    <dgm:pt modelId="{287DCF04-65BF-4315-AD33-8971E9B8AD90}" type="pres">
      <dgm:prSet presAssocID="{BA595A98-A8FF-4E80-ACCD-EFE5902018B7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E8B2F2B-0922-47E5-B772-ACC47C336F9D}" type="pres">
      <dgm:prSet presAssocID="{A0B8F7E7-9C0E-4A01-B7FF-55A927E1FCD4}" presName="Accent3" presStyleCnt="0"/>
      <dgm:spPr/>
    </dgm:pt>
    <dgm:pt modelId="{F3528EEA-E011-4C1E-8A5C-9A9F95270A43}" type="pres">
      <dgm:prSet presAssocID="{A0B8F7E7-9C0E-4A01-B7FF-55A927E1FCD4}" presName="Accent" presStyleLbl="node1" presStyleIdx="3" presStyleCnt="6"/>
      <dgm:spPr/>
    </dgm:pt>
    <dgm:pt modelId="{F9CDEA52-F818-4CAC-8803-C093D373E33F}" type="pres">
      <dgm:prSet presAssocID="{A0B8F7E7-9C0E-4A01-B7FF-55A927E1FCD4}" presName="ParentBackground3" presStyleCnt="0"/>
      <dgm:spPr/>
    </dgm:pt>
    <dgm:pt modelId="{27B19A8E-3A14-4C4B-AB31-0012B2ECA613}" type="pres">
      <dgm:prSet presAssocID="{A0B8F7E7-9C0E-4A01-B7FF-55A927E1FCD4}" presName="ParentBackground" presStyleLbl="fgAcc1" presStyleIdx="3" presStyleCnt="6"/>
      <dgm:spPr/>
    </dgm:pt>
    <dgm:pt modelId="{5A74391D-1AAB-4697-B414-30A0E8477EAA}" type="pres">
      <dgm:prSet presAssocID="{A0B8F7E7-9C0E-4A01-B7FF-55A927E1FCD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C21297D-D1A0-4CF6-B500-3C72DC4C4EF2}" type="pres">
      <dgm:prSet presAssocID="{18E81774-F2C8-409D-B17B-8454801B31A2}" presName="Accent2" presStyleCnt="0"/>
      <dgm:spPr/>
    </dgm:pt>
    <dgm:pt modelId="{C0879D28-A01F-4E93-A501-9FF600DE6C87}" type="pres">
      <dgm:prSet presAssocID="{18E81774-F2C8-409D-B17B-8454801B31A2}" presName="Accent" presStyleLbl="node1" presStyleIdx="4" presStyleCnt="6"/>
      <dgm:spPr/>
    </dgm:pt>
    <dgm:pt modelId="{64EE4934-6437-4401-A832-F4D94E0F010B}" type="pres">
      <dgm:prSet presAssocID="{18E81774-F2C8-409D-B17B-8454801B31A2}" presName="ParentBackground2" presStyleCnt="0"/>
      <dgm:spPr/>
    </dgm:pt>
    <dgm:pt modelId="{153BA33B-DF08-4BD2-8B87-1E60F0EB2494}" type="pres">
      <dgm:prSet presAssocID="{18E81774-F2C8-409D-B17B-8454801B31A2}" presName="ParentBackground" presStyleLbl="fgAcc1" presStyleIdx="4" presStyleCnt="6"/>
      <dgm:spPr/>
    </dgm:pt>
    <dgm:pt modelId="{532DDC87-FF2A-4739-AA77-E35445C35EE1}" type="pres">
      <dgm:prSet presAssocID="{18E81774-F2C8-409D-B17B-8454801B31A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B815029-7A26-4BF8-BFC6-A1FFFB359F5E}" type="pres">
      <dgm:prSet presAssocID="{CC34A59D-FEED-4949-A482-0E0A633507DA}" presName="Accent1" presStyleCnt="0"/>
      <dgm:spPr/>
    </dgm:pt>
    <dgm:pt modelId="{A4AA6253-7DAA-4F19-8FA5-630CBD3704E1}" type="pres">
      <dgm:prSet presAssocID="{CC34A59D-FEED-4949-A482-0E0A633507DA}" presName="Accent" presStyleLbl="node1" presStyleIdx="5" presStyleCnt="6"/>
      <dgm:spPr/>
    </dgm:pt>
    <dgm:pt modelId="{B3CC26A8-39B4-422D-A5F0-A6379110F2E1}" type="pres">
      <dgm:prSet presAssocID="{CC34A59D-FEED-4949-A482-0E0A633507DA}" presName="ParentBackground1" presStyleCnt="0"/>
      <dgm:spPr/>
    </dgm:pt>
    <dgm:pt modelId="{1A4B11B8-00D7-4453-8B65-C67776E5D53F}" type="pres">
      <dgm:prSet presAssocID="{CC34A59D-FEED-4949-A482-0E0A633507DA}" presName="ParentBackground" presStyleLbl="fgAcc1" presStyleIdx="5" presStyleCnt="6"/>
      <dgm:spPr/>
    </dgm:pt>
    <dgm:pt modelId="{41465A8D-5E07-4DFC-A81D-6D969E36A556}" type="pres">
      <dgm:prSet presAssocID="{CC34A59D-FEED-4949-A482-0E0A633507D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40752C0B-A610-41A4-8A97-1B0F60832D7B}" type="presOf" srcId="{F96E0EBD-8152-415A-9C8A-53E50B1ED45C}" destId="{E2F8A456-37D6-43AB-A76C-CE66D3BFF311}" srcOrd="0" destOrd="0" presId="urn:microsoft.com/office/officeart/2011/layout/CircleProcess"/>
    <dgm:cxn modelId="{87A8E022-B81E-4659-AA19-130EBD486FA0}" srcId="{1A51CB19-E72E-4E05-916C-B9BA4831244B}" destId="{BA595A98-A8FF-4E80-ACCD-EFE5902018B7}" srcOrd="3" destOrd="0" parTransId="{AE6C768F-3C00-42E7-8951-72EE2B535CDE}" sibTransId="{E7F89B56-E40C-4CCA-A745-D12B8D7A9C23}"/>
    <dgm:cxn modelId="{C4C5FE22-A82E-46CC-9376-3529DDC43C40}" type="presOf" srcId="{BA595A98-A8FF-4E80-ACCD-EFE5902018B7}" destId="{4C38674D-734E-4604-AE72-AB92CC4DFB57}" srcOrd="0" destOrd="0" presId="urn:microsoft.com/office/officeart/2011/layout/CircleProcess"/>
    <dgm:cxn modelId="{1794A027-EE1F-4B73-A6A0-CBC6672589CA}" type="presOf" srcId="{CA44E644-CC00-4726-ACEF-19BC15B44016}" destId="{863CF340-03DF-4423-9D99-006F805892A6}" srcOrd="1" destOrd="0" presId="urn:microsoft.com/office/officeart/2011/layout/CircleProcess"/>
    <dgm:cxn modelId="{1E23DA66-E1CB-4298-AA3F-BF6C3ECCC36B}" type="presOf" srcId="{CC34A59D-FEED-4949-A482-0E0A633507DA}" destId="{41465A8D-5E07-4DFC-A81D-6D969E36A556}" srcOrd="1" destOrd="0" presId="urn:microsoft.com/office/officeart/2011/layout/CircleProcess"/>
    <dgm:cxn modelId="{0C6A4468-D412-4F00-B486-2A6D95F4E2DE}" type="presOf" srcId="{18E81774-F2C8-409D-B17B-8454801B31A2}" destId="{153BA33B-DF08-4BD2-8B87-1E60F0EB2494}" srcOrd="0" destOrd="0" presId="urn:microsoft.com/office/officeart/2011/layout/CircleProcess"/>
    <dgm:cxn modelId="{82CDD450-9CFA-496A-900E-87803EB374A3}" type="presOf" srcId="{CC34A59D-FEED-4949-A482-0E0A633507DA}" destId="{1A4B11B8-00D7-4453-8B65-C67776E5D53F}" srcOrd="0" destOrd="0" presId="urn:microsoft.com/office/officeart/2011/layout/CircleProcess"/>
    <dgm:cxn modelId="{E110D476-2EE6-4FD7-9B23-DD21D1CF7F4C}" type="presOf" srcId="{F96E0EBD-8152-415A-9C8A-53E50B1ED45C}" destId="{7F71C877-3726-46BF-8129-86C9A8DE9CB4}" srcOrd="1" destOrd="0" presId="urn:microsoft.com/office/officeart/2011/layout/CircleProcess"/>
    <dgm:cxn modelId="{F18CEC56-818F-466A-91D2-8920B9EA47B5}" type="presOf" srcId="{A0B8F7E7-9C0E-4A01-B7FF-55A927E1FCD4}" destId="{5A74391D-1AAB-4697-B414-30A0E8477EAA}" srcOrd="1" destOrd="0" presId="urn:microsoft.com/office/officeart/2011/layout/CircleProcess"/>
    <dgm:cxn modelId="{C3772B7A-F259-487C-8440-141C9DF514DB}" srcId="{1A51CB19-E72E-4E05-916C-B9BA4831244B}" destId="{18E81774-F2C8-409D-B17B-8454801B31A2}" srcOrd="1" destOrd="0" parTransId="{B1C78565-C930-4ED6-97DB-24B19610A7B1}" sibTransId="{F275B84B-6E43-41A3-B8D9-464CE77287CE}"/>
    <dgm:cxn modelId="{AE5F1180-7B15-4859-A9FB-0A52BD563645}" type="presOf" srcId="{A0B8F7E7-9C0E-4A01-B7FF-55A927E1FCD4}" destId="{27B19A8E-3A14-4C4B-AB31-0012B2ECA613}" srcOrd="0" destOrd="0" presId="urn:microsoft.com/office/officeart/2011/layout/CircleProcess"/>
    <dgm:cxn modelId="{95140EA4-1E07-4F67-808D-C9AC35138C97}" type="presOf" srcId="{BA595A98-A8FF-4E80-ACCD-EFE5902018B7}" destId="{287DCF04-65BF-4315-AD33-8971E9B8AD90}" srcOrd="1" destOrd="0" presId="urn:microsoft.com/office/officeart/2011/layout/CircleProcess"/>
    <dgm:cxn modelId="{217418AF-D4FE-45A3-853A-53DF13BD02C5}" type="presOf" srcId="{CA44E644-CC00-4726-ACEF-19BC15B44016}" destId="{56953955-5A7E-4E7D-95FA-C0F09437BD67}" srcOrd="0" destOrd="0" presId="urn:microsoft.com/office/officeart/2011/layout/CircleProcess"/>
    <dgm:cxn modelId="{F9401CB5-ACF6-4B57-B1AE-F1970F75EA77}" srcId="{1A51CB19-E72E-4E05-916C-B9BA4831244B}" destId="{CC34A59D-FEED-4949-A482-0E0A633507DA}" srcOrd="0" destOrd="0" parTransId="{84C81819-FEF5-4796-BF0E-D47D1B8255BC}" sibTransId="{FEA42A40-E06F-46AD-B5B2-9D51745BDC5D}"/>
    <dgm:cxn modelId="{C0FDA1BD-077C-4DBD-99A1-C2A5BF77EA4F}" srcId="{1A51CB19-E72E-4E05-916C-B9BA4831244B}" destId="{F96E0EBD-8152-415A-9C8A-53E50B1ED45C}" srcOrd="4" destOrd="0" parTransId="{BAA2DA1D-C719-41E3-94B2-741AD09937F5}" sibTransId="{09021968-659E-4FE2-9CF5-F97B375CF85B}"/>
    <dgm:cxn modelId="{20719ED5-18B3-48E1-8491-933B360C469E}" type="presOf" srcId="{1A51CB19-E72E-4E05-916C-B9BA4831244B}" destId="{F1259CD1-1209-4558-9F37-FC3815BE445C}" srcOrd="0" destOrd="0" presId="urn:microsoft.com/office/officeart/2011/layout/CircleProcess"/>
    <dgm:cxn modelId="{1CFE3CEB-0172-4419-A2C5-330262F1B4F9}" srcId="{1A51CB19-E72E-4E05-916C-B9BA4831244B}" destId="{A0B8F7E7-9C0E-4A01-B7FF-55A927E1FCD4}" srcOrd="2" destOrd="0" parTransId="{48F9AF91-DBA4-44C8-9997-30AC0DF0DF22}" sibTransId="{44777105-99F4-4DC2-AAFE-214A55727AB7}"/>
    <dgm:cxn modelId="{6B958AFC-C528-4A52-BDB4-59703D0C71DD}" srcId="{1A51CB19-E72E-4E05-916C-B9BA4831244B}" destId="{CA44E644-CC00-4726-ACEF-19BC15B44016}" srcOrd="5" destOrd="0" parTransId="{778E4BC1-8F67-49BE-A8FA-A1F06B2FAAFC}" sibTransId="{C48C413D-0E34-4C68-B3C3-272D299F4BAC}"/>
    <dgm:cxn modelId="{EAEC0FFF-D60A-4821-825E-A8E22E491784}" type="presOf" srcId="{18E81774-F2C8-409D-B17B-8454801B31A2}" destId="{532DDC87-FF2A-4739-AA77-E35445C35EE1}" srcOrd="1" destOrd="0" presId="urn:microsoft.com/office/officeart/2011/layout/CircleProcess"/>
    <dgm:cxn modelId="{D897F0C6-B6F3-4444-BD8F-202580B77F39}" type="presParOf" srcId="{F1259CD1-1209-4558-9F37-FC3815BE445C}" destId="{E430D816-5CF6-4EDD-AEE1-970B3BB3417F}" srcOrd="0" destOrd="0" presId="urn:microsoft.com/office/officeart/2011/layout/CircleProcess"/>
    <dgm:cxn modelId="{869A6714-5515-4B6E-9352-9FE5362B8B65}" type="presParOf" srcId="{E430D816-5CF6-4EDD-AEE1-970B3BB3417F}" destId="{2AEBD1F1-7A0F-4167-AB07-CDB3986357A0}" srcOrd="0" destOrd="0" presId="urn:microsoft.com/office/officeart/2011/layout/CircleProcess"/>
    <dgm:cxn modelId="{6BC137FA-E941-4E73-BA35-40D52E670541}" type="presParOf" srcId="{F1259CD1-1209-4558-9F37-FC3815BE445C}" destId="{906D7E45-B532-43AF-9269-CBA8D0DB835F}" srcOrd="1" destOrd="0" presId="urn:microsoft.com/office/officeart/2011/layout/CircleProcess"/>
    <dgm:cxn modelId="{1AF3DE75-B53D-4D2F-B067-64703DFB5E9E}" type="presParOf" srcId="{906D7E45-B532-43AF-9269-CBA8D0DB835F}" destId="{56953955-5A7E-4E7D-95FA-C0F09437BD67}" srcOrd="0" destOrd="0" presId="urn:microsoft.com/office/officeart/2011/layout/CircleProcess"/>
    <dgm:cxn modelId="{D1C3B063-6C6C-40AA-80F4-2DCB87B2A076}" type="presParOf" srcId="{F1259CD1-1209-4558-9F37-FC3815BE445C}" destId="{863CF340-03DF-4423-9D99-006F805892A6}" srcOrd="2" destOrd="0" presId="urn:microsoft.com/office/officeart/2011/layout/CircleProcess"/>
    <dgm:cxn modelId="{70B4DE3A-A878-4B8E-9601-5F9E20D0E159}" type="presParOf" srcId="{F1259CD1-1209-4558-9F37-FC3815BE445C}" destId="{A235F2A5-BD28-4483-925F-B815A89AD1D8}" srcOrd="3" destOrd="0" presId="urn:microsoft.com/office/officeart/2011/layout/CircleProcess"/>
    <dgm:cxn modelId="{B1BAFD30-EB3C-4912-9F4D-279F4A9CC9AB}" type="presParOf" srcId="{A235F2A5-BD28-4483-925F-B815A89AD1D8}" destId="{1E740617-78FB-452E-B501-C9B3EAD1C1CF}" srcOrd="0" destOrd="0" presId="urn:microsoft.com/office/officeart/2011/layout/CircleProcess"/>
    <dgm:cxn modelId="{A5979034-F8F8-4819-A993-3067C4CEE6EA}" type="presParOf" srcId="{F1259CD1-1209-4558-9F37-FC3815BE445C}" destId="{14543071-A951-4960-BDC0-4FD6D233EB83}" srcOrd="4" destOrd="0" presId="urn:microsoft.com/office/officeart/2011/layout/CircleProcess"/>
    <dgm:cxn modelId="{46682DE5-32BF-46B6-923D-11B0194E2549}" type="presParOf" srcId="{14543071-A951-4960-BDC0-4FD6D233EB83}" destId="{E2F8A456-37D6-43AB-A76C-CE66D3BFF311}" srcOrd="0" destOrd="0" presId="urn:microsoft.com/office/officeart/2011/layout/CircleProcess"/>
    <dgm:cxn modelId="{B2CDDF90-3C9E-41F0-ACA6-EF3EB2CB2FDB}" type="presParOf" srcId="{F1259CD1-1209-4558-9F37-FC3815BE445C}" destId="{7F71C877-3726-46BF-8129-86C9A8DE9CB4}" srcOrd="5" destOrd="0" presId="urn:microsoft.com/office/officeart/2011/layout/CircleProcess"/>
    <dgm:cxn modelId="{6094DDAC-504B-4F48-B396-AD7B2213565F}" type="presParOf" srcId="{F1259CD1-1209-4558-9F37-FC3815BE445C}" destId="{6A3A2013-BF86-4232-A054-8E264B1359D4}" srcOrd="6" destOrd="0" presId="urn:microsoft.com/office/officeart/2011/layout/CircleProcess"/>
    <dgm:cxn modelId="{97469FAD-BD8C-4E52-A567-4D8732B2B23F}" type="presParOf" srcId="{6A3A2013-BF86-4232-A054-8E264B1359D4}" destId="{937F9C0C-3EFA-4610-A144-BB34484B2099}" srcOrd="0" destOrd="0" presId="urn:microsoft.com/office/officeart/2011/layout/CircleProcess"/>
    <dgm:cxn modelId="{90FCBEF5-F760-443C-95F9-FFFBC93FBA97}" type="presParOf" srcId="{F1259CD1-1209-4558-9F37-FC3815BE445C}" destId="{E5CDB3AF-A2FC-471F-9407-488E89125D37}" srcOrd="7" destOrd="0" presId="urn:microsoft.com/office/officeart/2011/layout/CircleProcess"/>
    <dgm:cxn modelId="{A684EB38-3117-4318-99C2-09E2FE5E938E}" type="presParOf" srcId="{E5CDB3AF-A2FC-471F-9407-488E89125D37}" destId="{4C38674D-734E-4604-AE72-AB92CC4DFB57}" srcOrd="0" destOrd="0" presId="urn:microsoft.com/office/officeart/2011/layout/CircleProcess"/>
    <dgm:cxn modelId="{B4B9AED9-68E9-4A8D-B114-194EB08E47F4}" type="presParOf" srcId="{F1259CD1-1209-4558-9F37-FC3815BE445C}" destId="{287DCF04-65BF-4315-AD33-8971E9B8AD90}" srcOrd="8" destOrd="0" presId="urn:microsoft.com/office/officeart/2011/layout/CircleProcess"/>
    <dgm:cxn modelId="{E5F3A65F-FCB1-4DBB-B027-CEAD2EB51A56}" type="presParOf" srcId="{F1259CD1-1209-4558-9F37-FC3815BE445C}" destId="{6E8B2F2B-0922-47E5-B772-ACC47C336F9D}" srcOrd="9" destOrd="0" presId="urn:microsoft.com/office/officeart/2011/layout/CircleProcess"/>
    <dgm:cxn modelId="{D730C9D6-302E-458E-A733-802B38816E3D}" type="presParOf" srcId="{6E8B2F2B-0922-47E5-B772-ACC47C336F9D}" destId="{F3528EEA-E011-4C1E-8A5C-9A9F95270A43}" srcOrd="0" destOrd="0" presId="urn:microsoft.com/office/officeart/2011/layout/CircleProcess"/>
    <dgm:cxn modelId="{46630A47-D8E3-4047-B1FD-A44896269FB5}" type="presParOf" srcId="{F1259CD1-1209-4558-9F37-FC3815BE445C}" destId="{F9CDEA52-F818-4CAC-8803-C093D373E33F}" srcOrd="10" destOrd="0" presId="urn:microsoft.com/office/officeart/2011/layout/CircleProcess"/>
    <dgm:cxn modelId="{695935A9-46D8-452C-A2D8-BAC0B4857333}" type="presParOf" srcId="{F9CDEA52-F818-4CAC-8803-C093D373E33F}" destId="{27B19A8E-3A14-4C4B-AB31-0012B2ECA613}" srcOrd="0" destOrd="0" presId="urn:microsoft.com/office/officeart/2011/layout/CircleProcess"/>
    <dgm:cxn modelId="{0538906F-C517-4561-81E0-06D41719D766}" type="presParOf" srcId="{F1259CD1-1209-4558-9F37-FC3815BE445C}" destId="{5A74391D-1AAB-4697-B414-30A0E8477EAA}" srcOrd="11" destOrd="0" presId="urn:microsoft.com/office/officeart/2011/layout/CircleProcess"/>
    <dgm:cxn modelId="{8F118594-27D8-41BD-85E2-7B3F64B4B6B7}" type="presParOf" srcId="{F1259CD1-1209-4558-9F37-FC3815BE445C}" destId="{1C21297D-D1A0-4CF6-B500-3C72DC4C4EF2}" srcOrd="12" destOrd="0" presId="urn:microsoft.com/office/officeart/2011/layout/CircleProcess"/>
    <dgm:cxn modelId="{9A1F359B-179C-435A-AD40-94F86ABCC151}" type="presParOf" srcId="{1C21297D-D1A0-4CF6-B500-3C72DC4C4EF2}" destId="{C0879D28-A01F-4E93-A501-9FF600DE6C87}" srcOrd="0" destOrd="0" presId="urn:microsoft.com/office/officeart/2011/layout/CircleProcess"/>
    <dgm:cxn modelId="{AAF1C0B5-814B-49CE-AE04-C1CB79034D2F}" type="presParOf" srcId="{F1259CD1-1209-4558-9F37-FC3815BE445C}" destId="{64EE4934-6437-4401-A832-F4D94E0F010B}" srcOrd="13" destOrd="0" presId="urn:microsoft.com/office/officeart/2011/layout/CircleProcess"/>
    <dgm:cxn modelId="{5819EBBA-5179-4915-A7E9-7F7B82F8801B}" type="presParOf" srcId="{64EE4934-6437-4401-A832-F4D94E0F010B}" destId="{153BA33B-DF08-4BD2-8B87-1E60F0EB2494}" srcOrd="0" destOrd="0" presId="urn:microsoft.com/office/officeart/2011/layout/CircleProcess"/>
    <dgm:cxn modelId="{21780591-B815-4923-A175-ACCD1CB853BB}" type="presParOf" srcId="{F1259CD1-1209-4558-9F37-FC3815BE445C}" destId="{532DDC87-FF2A-4739-AA77-E35445C35EE1}" srcOrd="14" destOrd="0" presId="urn:microsoft.com/office/officeart/2011/layout/CircleProcess"/>
    <dgm:cxn modelId="{091BE974-30D6-4DFA-8DBF-81C36DE8DCBA}" type="presParOf" srcId="{F1259CD1-1209-4558-9F37-FC3815BE445C}" destId="{1B815029-7A26-4BF8-BFC6-A1FFFB359F5E}" srcOrd="15" destOrd="0" presId="urn:microsoft.com/office/officeart/2011/layout/CircleProcess"/>
    <dgm:cxn modelId="{DBC1FFC3-6A72-4621-836D-4869B6023D5D}" type="presParOf" srcId="{1B815029-7A26-4BF8-BFC6-A1FFFB359F5E}" destId="{A4AA6253-7DAA-4F19-8FA5-630CBD3704E1}" srcOrd="0" destOrd="0" presId="urn:microsoft.com/office/officeart/2011/layout/CircleProcess"/>
    <dgm:cxn modelId="{8DE61DDD-A81E-4605-8F2B-762D74A7FB21}" type="presParOf" srcId="{F1259CD1-1209-4558-9F37-FC3815BE445C}" destId="{B3CC26A8-39B4-422D-A5F0-A6379110F2E1}" srcOrd="16" destOrd="0" presId="urn:microsoft.com/office/officeart/2011/layout/CircleProcess"/>
    <dgm:cxn modelId="{11680E75-E40A-4703-9493-4BBECA2C331E}" type="presParOf" srcId="{B3CC26A8-39B4-422D-A5F0-A6379110F2E1}" destId="{1A4B11B8-00D7-4453-8B65-C67776E5D53F}" srcOrd="0" destOrd="0" presId="urn:microsoft.com/office/officeart/2011/layout/CircleProcess"/>
    <dgm:cxn modelId="{72F08A1A-9950-46FD-9EAE-71199F04B162}" type="presParOf" srcId="{F1259CD1-1209-4558-9F37-FC3815BE445C}" destId="{41465A8D-5E07-4DFC-A81D-6D969E36A556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51CB19-E72E-4E05-916C-B9BA4831244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259CD1-1209-4558-9F37-FC3815BE445C}" type="pres">
      <dgm:prSet presAssocID="{1A51CB19-E72E-4E05-916C-B9BA4831244B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20719ED5-18B3-48E1-8491-933B360C469E}" type="presOf" srcId="{1A51CB19-E72E-4E05-916C-B9BA4831244B}" destId="{F1259CD1-1209-4558-9F37-FC3815BE445C}" srcOrd="0" destOrd="0" presId="urn:microsoft.com/office/officeart/2011/layout/Circle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51CB19-E72E-4E05-916C-B9BA4831244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259CD1-1209-4558-9F37-FC3815BE445C}" type="pres">
      <dgm:prSet presAssocID="{1A51CB19-E72E-4E05-916C-B9BA4831244B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20719ED5-18B3-48E1-8491-933B360C469E}" type="presOf" srcId="{1A51CB19-E72E-4E05-916C-B9BA4831244B}" destId="{F1259CD1-1209-4558-9F37-FC3815BE445C}" srcOrd="0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A51CB19-E72E-4E05-916C-B9BA4831244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259CD1-1209-4558-9F37-FC3815BE445C}" type="pres">
      <dgm:prSet presAssocID="{1A51CB19-E72E-4E05-916C-B9BA4831244B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20719ED5-18B3-48E1-8491-933B360C469E}" type="presOf" srcId="{1A51CB19-E72E-4E05-916C-B9BA4831244B}" destId="{F1259CD1-1209-4558-9F37-FC3815BE445C}" srcOrd="0" destOrd="0" presId="urn:microsoft.com/office/officeart/2011/layout/Circle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A51CB19-E72E-4E05-916C-B9BA4831244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259CD1-1209-4558-9F37-FC3815BE445C}" type="pres">
      <dgm:prSet presAssocID="{1A51CB19-E72E-4E05-916C-B9BA4831244B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20719ED5-18B3-48E1-8491-933B360C469E}" type="presOf" srcId="{1A51CB19-E72E-4E05-916C-B9BA4831244B}" destId="{F1259CD1-1209-4558-9F37-FC3815BE445C}" srcOrd="0" destOrd="0" presId="urn:microsoft.com/office/officeart/2011/layout/Circle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A51CB19-E72E-4E05-916C-B9BA4831244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259CD1-1209-4558-9F37-FC3815BE445C}" type="pres">
      <dgm:prSet presAssocID="{1A51CB19-E72E-4E05-916C-B9BA4831244B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20719ED5-18B3-48E1-8491-933B360C469E}" type="presOf" srcId="{1A51CB19-E72E-4E05-916C-B9BA4831244B}" destId="{F1259CD1-1209-4558-9F37-FC3815BE445C}" srcOrd="0" destOrd="0" presId="urn:microsoft.com/office/officeart/2011/layout/Circle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A51CB19-E72E-4E05-916C-B9BA4831244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259CD1-1209-4558-9F37-FC3815BE445C}" type="pres">
      <dgm:prSet presAssocID="{1A51CB19-E72E-4E05-916C-B9BA4831244B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20719ED5-18B3-48E1-8491-933B360C469E}" type="presOf" srcId="{1A51CB19-E72E-4E05-916C-B9BA4831244B}" destId="{F1259CD1-1209-4558-9F37-FC3815BE445C}" srcOrd="0" destOrd="0" presId="urn:microsoft.com/office/officeart/2011/layout/Circle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A51CB19-E72E-4E05-916C-B9BA4831244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259CD1-1209-4558-9F37-FC3815BE445C}" type="pres">
      <dgm:prSet presAssocID="{1A51CB19-E72E-4E05-916C-B9BA4831244B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20719ED5-18B3-48E1-8491-933B360C469E}" type="presOf" srcId="{1A51CB19-E72E-4E05-916C-B9BA4831244B}" destId="{F1259CD1-1209-4558-9F37-FC3815BE445C}" srcOrd="0" destOrd="0" presId="urn:microsoft.com/office/officeart/2011/layout/Circle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51CB19-E72E-4E05-916C-B9BA4831244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259CD1-1209-4558-9F37-FC3815BE445C}" type="pres">
      <dgm:prSet presAssocID="{1A51CB19-E72E-4E05-916C-B9BA4831244B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20719ED5-18B3-48E1-8491-933B360C469E}" type="presOf" srcId="{1A51CB19-E72E-4E05-916C-B9BA4831244B}" destId="{F1259CD1-1209-4558-9F37-FC3815BE445C}" srcOrd="0" destOrd="0" presId="urn:microsoft.com/office/officeart/2011/layout/Circle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51CB19-E72E-4E05-916C-B9BA4831244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259CD1-1209-4558-9F37-FC3815BE445C}" type="pres">
      <dgm:prSet presAssocID="{1A51CB19-E72E-4E05-916C-B9BA4831244B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20719ED5-18B3-48E1-8491-933B360C469E}" type="presOf" srcId="{1A51CB19-E72E-4E05-916C-B9BA4831244B}" destId="{F1259CD1-1209-4558-9F37-FC3815BE445C}" srcOrd="0" destOrd="0" presId="urn:microsoft.com/office/officeart/2011/layout/Circle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51CB19-E72E-4E05-916C-B9BA4831244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259CD1-1209-4558-9F37-FC3815BE445C}" type="pres">
      <dgm:prSet presAssocID="{1A51CB19-E72E-4E05-916C-B9BA4831244B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20719ED5-18B3-48E1-8491-933B360C469E}" type="presOf" srcId="{1A51CB19-E72E-4E05-916C-B9BA4831244B}" destId="{F1259CD1-1209-4558-9F37-FC3815BE445C}" srcOrd="0" destOrd="0" presId="urn:microsoft.com/office/officeart/2011/layout/Circle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51CB19-E72E-4E05-916C-B9BA4831244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259CD1-1209-4558-9F37-FC3815BE445C}" type="pres">
      <dgm:prSet presAssocID="{1A51CB19-E72E-4E05-916C-B9BA4831244B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20719ED5-18B3-48E1-8491-933B360C469E}" type="presOf" srcId="{1A51CB19-E72E-4E05-916C-B9BA4831244B}" destId="{F1259CD1-1209-4558-9F37-FC3815BE445C}" srcOrd="0" destOrd="0" presId="urn:microsoft.com/office/officeart/2011/layout/Circle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51CB19-E72E-4E05-916C-B9BA4831244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259CD1-1209-4558-9F37-FC3815BE445C}" type="pres">
      <dgm:prSet presAssocID="{1A51CB19-E72E-4E05-916C-B9BA4831244B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20719ED5-18B3-48E1-8491-933B360C469E}" type="presOf" srcId="{1A51CB19-E72E-4E05-916C-B9BA4831244B}" destId="{F1259CD1-1209-4558-9F37-FC3815BE445C}" srcOrd="0" destOrd="0" presId="urn:microsoft.com/office/officeart/2011/layout/Circle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51CB19-E72E-4E05-916C-B9BA4831244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259CD1-1209-4558-9F37-FC3815BE445C}" type="pres">
      <dgm:prSet presAssocID="{1A51CB19-E72E-4E05-916C-B9BA4831244B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20719ED5-18B3-48E1-8491-933B360C469E}" type="presOf" srcId="{1A51CB19-E72E-4E05-916C-B9BA4831244B}" destId="{F1259CD1-1209-4558-9F37-FC3815BE445C}" srcOrd="0" destOrd="0" presId="urn:microsoft.com/office/officeart/2011/layout/Circle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D4FD73-40A5-4C3D-B701-36146474A28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1713D9-1DAD-4298-BCAA-8B958A5E025C}">
      <dgm:prSet phldrT="[Text]"/>
      <dgm:spPr>
        <a:solidFill>
          <a:schemeClr val="accent2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dirty="0"/>
            <a:t>Application from </a:t>
          </a:r>
          <a:r>
            <a:rPr lang="en-US" u="none" dirty="0"/>
            <a:t>refugees &amp; asylum seekers only </a:t>
          </a:r>
          <a:endParaRPr lang="en-GB" u="none" dirty="0"/>
        </a:p>
      </dgm:t>
    </dgm:pt>
    <dgm:pt modelId="{FFCB0A60-275B-405E-BB33-17A19FB0238E}" type="parTrans" cxnId="{969800BB-E5D7-4E35-91B0-460A8CD7AB2E}">
      <dgm:prSet/>
      <dgm:spPr/>
      <dgm:t>
        <a:bodyPr/>
        <a:lstStyle/>
        <a:p>
          <a:endParaRPr lang="en-GB"/>
        </a:p>
      </dgm:t>
    </dgm:pt>
    <dgm:pt modelId="{51B977ED-AB9B-4147-AF6B-082BF32B8E10}" type="sibTrans" cxnId="{969800BB-E5D7-4E35-91B0-460A8CD7AB2E}">
      <dgm:prSet/>
      <dgm:spPr/>
      <dgm:t>
        <a:bodyPr/>
        <a:lstStyle/>
        <a:p>
          <a:endParaRPr lang="en-GB"/>
        </a:p>
      </dgm:t>
    </dgm:pt>
    <dgm:pt modelId="{38435E5F-EFC8-48BE-8FA0-3E5BA49E0EC5}">
      <dgm:prSet phldrT="[Text]"/>
      <dgm:spPr>
        <a:solidFill>
          <a:schemeClr val="accent2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dirty="0"/>
            <a:t>Application from citizens from countries from the African continent</a:t>
          </a:r>
          <a:endParaRPr lang="en-GB" dirty="0"/>
        </a:p>
      </dgm:t>
    </dgm:pt>
    <dgm:pt modelId="{147F66A9-8754-454B-848F-AB44BBE4EB41}" type="parTrans" cxnId="{58859E9B-C4F3-4570-8D7B-454CA7560D2A}">
      <dgm:prSet/>
      <dgm:spPr/>
      <dgm:t>
        <a:bodyPr/>
        <a:lstStyle/>
        <a:p>
          <a:endParaRPr lang="en-GB"/>
        </a:p>
      </dgm:t>
    </dgm:pt>
    <dgm:pt modelId="{F3E7DB65-7A6E-4EBA-BC0C-66C5224B5DAD}" type="sibTrans" cxnId="{58859E9B-C4F3-4570-8D7B-454CA7560D2A}">
      <dgm:prSet/>
      <dgm:spPr/>
      <dgm:t>
        <a:bodyPr/>
        <a:lstStyle/>
        <a:p>
          <a:endParaRPr lang="en-GB"/>
        </a:p>
      </dgm:t>
    </dgm:pt>
    <dgm:pt modelId="{43D8FBB9-54F3-46DD-A5DF-463DFBE0EA58}">
      <dgm:prSet phldrT="[Text]"/>
      <dgm:spPr>
        <a:solidFill>
          <a:schemeClr val="accent2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dirty="0"/>
            <a:t>Minimum completed school leaving qualification</a:t>
          </a:r>
          <a:endParaRPr lang="en-GB" dirty="0"/>
        </a:p>
      </dgm:t>
    </dgm:pt>
    <dgm:pt modelId="{10305E81-CC66-48E4-B486-68522C87B577}" type="parTrans" cxnId="{F4B86580-1D8A-4C30-B24E-EB4CDE417CDD}">
      <dgm:prSet/>
      <dgm:spPr/>
      <dgm:t>
        <a:bodyPr/>
        <a:lstStyle/>
        <a:p>
          <a:endParaRPr lang="en-GB"/>
        </a:p>
      </dgm:t>
    </dgm:pt>
    <dgm:pt modelId="{AFD97296-26D3-40F7-9088-EFE524960A1C}" type="sibTrans" cxnId="{F4B86580-1D8A-4C30-B24E-EB4CDE417CDD}">
      <dgm:prSet/>
      <dgm:spPr/>
      <dgm:t>
        <a:bodyPr/>
        <a:lstStyle/>
        <a:p>
          <a:endParaRPr lang="en-GB"/>
        </a:p>
      </dgm:t>
    </dgm:pt>
    <dgm:pt modelId="{9AEEFA57-B980-4588-97E8-B44E5FD23A48}">
      <dgm:prSet phldrT="[Text]"/>
      <dgm:spPr>
        <a:solidFill>
          <a:schemeClr val="accent2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US" dirty="0"/>
            <a:t>Unable to meet the standard SAQA document requirements</a:t>
          </a:r>
          <a:endParaRPr lang="en-GB" dirty="0"/>
        </a:p>
      </dgm:t>
    </dgm:pt>
    <dgm:pt modelId="{7A4F1DDA-7D04-4D86-91B3-6F0424A142E8}" type="parTrans" cxnId="{662728F6-ACC5-4571-AB7D-D5AE2FDB0BB6}">
      <dgm:prSet/>
      <dgm:spPr/>
      <dgm:t>
        <a:bodyPr/>
        <a:lstStyle/>
        <a:p>
          <a:endParaRPr lang="en-GB"/>
        </a:p>
      </dgm:t>
    </dgm:pt>
    <dgm:pt modelId="{E8C37F76-A787-4CFD-951A-5E9F1272294C}" type="sibTrans" cxnId="{662728F6-ACC5-4571-AB7D-D5AE2FDB0BB6}">
      <dgm:prSet/>
      <dgm:spPr/>
      <dgm:t>
        <a:bodyPr/>
        <a:lstStyle/>
        <a:p>
          <a:endParaRPr lang="en-GB"/>
        </a:p>
      </dgm:t>
    </dgm:pt>
    <dgm:pt modelId="{86DC6DA2-FC4E-4F61-8019-CAC326D3902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Has at least one piece of credible/verifiable evidence of academic study.</a:t>
          </a:r>
          <a:endParaRPr lang="en-GB" dirty="0"/>
        </a:p>
      </dgm:t>
    </dgm:pt>
    <dgm:pt modelId="{BC278879-4C98-402A-9DA4-9FD61E7913A0}" type="parTrans" cxnId="{D37C31CE-2147-4C75-806A-8A8DBAB8F365}">
      <dgm:prSet/>
      <dgm:spPr/>
      <dgm:t>
        <a:bodyPr/>
        <a:lstStyle/>
        <a:p>
          <a:endParaRPr lang="en-GB"/>
        </a:p>
      </dgm:t>
    </dgm:pt>
    <dgm:pt modelId="{13A6A97A-909D-4E28-841B-7B11120896CF}" type="sibTrans" cxnId="{D37C31CE-2147-4C75-806A-8A8DBAB8F365}">
      <dgm:prSet/>
      <dgm:spPr/>
      <dgm:t>
        <a:bodyPr/>
        <a:lstStyle/>
        <a:p>
          <a:endParaRPr lang="en-GB"/>
        </a:p>
      </dgm:t>
    </dgm:pt>
    <dgm:pt modelId="{B75BA126-ED24-4A62-A8E1-6D8313588BAA}" type="pres">
      <dgm:prSet presAssocID="{C8D4FD73-40A5-4C3D-B701-36146474A28D}" presName="diagram" presStyleCnt="0">
        <dgm:presLayoutVars>
          <dgm:dir/>
          <dgm:resizeHandles val="exact"/>
        </dgm:presLayoutVars>
      </dgm:prSet>
      <dgm:spPr/>
    </dgm:pt>
    <dgm:pt modelId="{8C2CF992-94A2-416C-A1B9-07C600F760FB}" type="pres">
      <dgm:prSet presAssocID="{D31713D9-1DAD-4298-BCAA-8B958A5E025C}" presName="node" presStyleLbl="node1" presStyleIdx="0" presStyleCnt="5" custLinFactNeighborX="2233" custLinFactNeighborY="373">
        <dgm:presLayoutVars>
          <dgm:bulletEnabled val="1"/>
        </dgm:presLayoutVars>
      </dgm:prSet>
      <dgm:spPr/>
    </dgm:pt>
    <dgm:pt modelId="{B7AEAFCB-A2E8-4362-97BA-CF9C94419197}" type="pres">
      <dgm:prSet presAssocID="{51B977ED-AB9B-4147-AF6B-082BF32B8E10}" presName="sibTrans" presStyleCnt="0"/>
      <dgm:spPr/>
    </dgm:pt>
    <dgm:pt modelId="{A32851F0-E224-4C05-96A4-B21C00E9ADAF}" type="pres">
      <dgm:prSet presAssocID="{38435E5F-EFC8-48BE-8FA0-3E5BA49E0EC5}" presName="node" presStyleLbl="node1" presStyleIdx="1" presStyleCnt="5">
        <dgm:presLayoutVars>
          <dgm:bulletEnabled val="1"/>
        </dgm:presLayoutVars>
      </dgm:prSet>
      <dgm:spPr/>
    </dgm:pt>
    <dgm:pt modelId="{C81F5432-2713-4AB4-97D7-A3F092E89F55}" type="pres">
      <dgm:prSet presAssocID="{F3E7DB65-7A6E-4EBA-BC0C-66C5224B5DAD}" presName="sibTrans" presStyleCnt="0"/>
      <dgm:spPr/>
    </dgm:pt>
    <dgm:pt modelId="{63D1A217-635A-4573-84C0-C5008ABD7DFC}" type="pres">
      <dgm:prSet presAssocID="{43D8FBB9-54F3-46DD-A5DF-463DFBE0EA58}" presName="node" presStyleLbl="node1" presStyleIdx="2" presStyleCnt="5">
        <dgm:presLayoutVars>
          <dgm:bulletEnabled val="1"/>
        </dgm:presLayoutVars>
      </dgm:prSet>
      <dgm:spPr/>
    </dgm:pt>
    <dgm:pt modelId="{C2D30C7B-0C2A-4A2A-BD00-383B863241AF}" type="pres">
      <dgm:prSet presAssocID="{AFD97296-26D3-40F7-9088-EFE524960A1C}" presName="sibTrans" presStyleCnt="0"/>
      <dgm:spPr/>
    </dgm:pt>
    <dgm:pt modelId="{4AB5B652-A462-4E8C-8D16-300F611D547D}" type="pres">
      <dgm:prSet presAssocID="{9AEEFA57-B980-4588-97E8-B44E5FD23A48}" presName="node" presStyleLbl="node1" presStyleIdx="3" presStyleCnt="5">
        <dgm:presLayoutVars>
          <dgm:bulletEnabled val="1"/>
        </dgm:presLayoutVars>
      </dgm:prSet>
      <dgm:spPr/>
    </dgm:pt>
    <dgm:pt modelId="{EC2D078C-0378-4943-99E8-5BB4D1423FD6}" type="pres">
      <dgm:prSet presAssocID="{E8C37F76-A787-4CFD-951A-5E9F1272294C}" presName="sibTrans" presStyleCnt="0"/>
      <dgm:spPr/>
    </dgm:pt>
    <dgm:pt modelId="{663F1961-481F-487A-AE39-0D3AC1D82492}" type="pres">
      <dgm:prSet presAssocID="{86DC6DA2-FC4E-4F61-8019-CAC326D39029}" presName="node" presStyleLbl="node1" presStyleIdx="4" presStyleCnt="5" custLinFactNeighborX="1121">
        <dgm:presLayoutVars>
          <dgm:bulletEnabled val="1"/>
        </dgm:presLayoutVars>
      </dgm:prSet>
      <dgm:spPr/>
    </dgm:pt>
  </dgm:ptLst>
  <dgm:cxnLst>
    <dgm:cxn modelId="{68BBA326-712E-4B63-8156-26D277DA8C1A}" type="presOf" srcId="{C8D4FD73-40A5-4C3D-B701-36146474A28D}" destId="{B75BA126-ED24-4A62-A8E1-6D8313588BAA}" srcOrd="0" destOrd="0" presId="urn:microsoft.com/office/officeart/2005/8/layout/default"/>
    <dgm:cxn modelId="{F6548D6C-6F12-40C6-9777-C54AE0E795B9}" type="presOf" srcId="{43D8FBB9-54F3-46DD-A5DF-463DFBE0EA58}" destId="{63D1A217-635A-4573-84C0-C5008ABD7DFC}" srcOrd="0" destOrd="0" presId="urn:microsoft.com/office/officeart/2005/8/layout/default"/>
    <dgm:cxn modelId="{F4B86580-1D8A-4C30-B24E-EB4CDE417CDD}" srcId="{C8D4FD73-40A5-4C3D-B701-36146474A28D}" destId="{43D8FBB9-54F3-46DD-A5DF-463DFBE0EA58}" srcOrd="2" destOrd="0" parTransId="{10305E81-CC66-48E4-B486-68522C87B577}" sibTransId="{AFD97296-26D3-40F7-9088-EFE524960A1C}"/>
    <dgm:cxn modelId="{DBFAE299-5582-48BE-BF50-40B7C37B553C}" type="presOf" srcId="{38435E5F-EFC8-48BE-8FA0-3E5BA49E0EC5}" destId="{A32851F0-E224-4C05-96A4-B21C00E9ADAF}" srcOrd="0" destOrd="0" presId="urn:microsoft.com/office/officeart/2005/8/layout/default"/>
    <dgm:cxn modelId="{58859E9B-C4F3-4570-8D7B-454CA7560D2A}" srcId="{C8D4FD73-40A5-4C3D-B701-36146474A28D}" destId="{38435E5F-EFC8-48BE-8FA0-3E5BA49E0EC5}" srcOrd="1" destOrd="0" parTransId="{147F66A9-8754-454B-848F-AB44BBE4EB41}" sibTransId="{F3E7DB65-7A6E-4EBA-BC0C-66C5224B5DAD}"/>
    <dgm:cxn modelId="{B37E45B5-8267-4A5D-97CA-85AEA5CE90ED}" type="presOf" srcId="{9AEEFA57-B980-4588-97E8-B44E5FD23A48}" destId="{4AB5B652-A462-4E8C-8D16-300F611D547D}" srcOrd="0" destOrd="0" presId="urn:microsoft.com/office/officeart/2005/8/layout/default"/>
    <dgm:cxn modelId="{969800BB-E5D7-4E35-91B0-460A8CD7AB2E}" srcId="{C8D4FD73-40A5-4C3D-B701-36146474A28D}" destId="{D31713D9-1DAD-4298-BCAA-8B958A5E025C}" srcOrd="0" destOrd="0" parTransId="{FFCB0A60-275B-405E-BB33-17A19FB0238E}" sibTransId="{51B977ED-AB9B-4147-AF6B-082BF32B8E10}"/>
    <dgm:cxn modelId="{D37C31CE-2147-4C75-806A-8A8DBAB8F365}" srcId="{C8D4FD73-40A5-4C3D-B701-36146474A28D}" destId="{86DC6DA2-FC4E-4F61-8019-CAC326D39029}" srcOrd="4" destOrd="0" parTransId="{BC278879-4C98-402A-9DA4-9FD61E7913A0}" sibTransId="{13A6A97A-909D-4E28-841B-7B11120896CF}"/>
    <dgm:cxn modelId="{40623DE4-5ECB-4546-B1F5-F22769E6EA31}" type="presOf" srcId="{86DC6DA2-FC4E-4F61-8019-CAC326D39029}" destId="{663F1961-481F-487A-AE39-0D3AC1D82492}" srcOrd="0" destOrd="0" presId="urn:microsoft.com/office/officeart/2005/8/layout/default"/>
    <dgm:cxn modelId="{B8DD27F0-74B0-40DB-947C-D909230F4FC7}" type="presOf" srcId="{D31713D9-1DAD-4298-BCAA-8B958A5E025C}" destId="{8C2CF992-94A2-416C-A1B9-07C600F760FB}" srcOrd="0" destOrd="0" presId="urn:microsoft.com/office/officeart/2005/8/layout/default"/>
    <dgm:cxn modelId="{662728F6-ACC5-4571-AB7D-D5AE2FDB0BB6}" srcId="{C8D4FD73-40A5-4C3D-B701-36146474A28D}" destId="{9AEEFA57-B980-4588-97E8-B44E5FD23A48}" srcOrd="3" destOrd="0" parTransId="{7A4F1DDA-7D04-4D86-91B3-6F0424A142E8}" sibTransId="{E8C37F76-A787-4CFD-951A-5E9F1272294C}"/>
    <dgm:cxn modelId="{00516F5E-FCF0-450F-AC34-12CBAF44529E}" type="presParOf" srcId="{B75BA126-ED24-4A62-A8E1-6D8313588BAA}" destId="{8C2CF992-94A2-416C-A1B9-07C600F760FB}" srcOrd="0" destOrd="0" presId="urn:microsoft.com/office/officeart/2005/8/layout/default"/>
    <dgm:cxn modelId="{7DAFD063-1DF1-41A4-8AAD-AFC77E74F8B1}" type="presParOf" srcId="{B75BA126-ED24-4A62-A8E1-6D8313588BAA}" destId="{B7AEAFCB-A2E8-4362-97BA-CF9C94419197}" srcOrd="1" destOrd="0" presId="urn:microsoft.com/office/officeart/2005/8/layout/default"/>
    <dgm:cxn modelId="{215C6B34-67D5-475E-B501-68D53A26C0A3}" type="presParOf" srcId="{B75BA126-ED24-4A62-A8E1-6D8313588BAA}" destId="{A32851F0-E224-4C05-96A4-B21C00E9ADAF}" srcOrd="2" destOrd="0" presId="urn:microsoft.com/office/officeart/2005/8/layout/default"/>
    <dgm:cxn modelId="{6D63811B-B96E-43AC-8D25-315C9CB6BE7A}" type="presParOf" srcId="{B75BA126-ED24-4A62-A8E1-6D8313588BAA}" destId="{C81F5432-2713-4AB4-97D7-A3F092E89F55}" srcOrd="3" destOrd="0" presId="urn:microsoft.com/office/officeart/2005/8/layout/default"/>
    <dgm:cxn modelId="{F618B120-A24D-493D-8D74-912D188E7390}" type="presParOf" srcId="{B75BA126-ED24-4A62-A8E1-6D8313588BAA}" destId="{63D1A217-635A-4573-84C0-C5008ABD7DFC}" srcOrd="4" destOrd="0" presId="urn:microsoft.com/office/officeart/2005/8/layout/default"/>
    <dgm:cxn modelId="{B36066CB-EE8C-40C9-B298-2694919C0B53}" type="presParOf" srcId="{B75BA126-ED24-4A62-A8E1-6D8313588BAA}" destId="{C2D30C7B-0C2A-4A2A-BD00-383B863241AF}" srcOrd="5" destOrd="0" presId="urn:microsoft.com/office/officeart/2005/8/layout/default"/>
    <dgm:cxn modelId="{87EEA02D-1056-410A-AD48-A277C2511CE6}" type="presParOf" srcId="{B75BA126-ED24-4A62-A8E1-6D8313588BAA}" destId="{4AB5B652-A462-4E8C-8D16-300F611D547D}" srcOrd="6" destOrd="0" presId="urn:microsoft.com/office/officeart/2005/8/layout/default"/>
    <dgm:cxn modelId="{E1B64A53-9B39-4FBC-9432-DA932380D28F}" type="presParOf" srcId="{B75BA126-ED24-4A62-A8E1-6D8313588BAA}" destId="{EC2D078C-0378-4943-99E8-5BB4D1423FD6}" srcOrd="7" destOrd="0" presId="urn:microsoft.com/office/officeart/2005/8/layout/default"/>
    <dgm:cxn modelId="{DD4A9AB2-82DD-48F5-89D2-C8D276B67EA2}" type="presParOf" srcId="{B75BA126-ED24-4A62-A8E1-6D8313588BAA}" destId="{663F1961-481F-487A-AE39-0D3AC1D824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51CB19-E72E-4E05-916C-B9BA4831244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259CD1-1209-4558-9F37-FC3815BE445C}" type="pres">
      <dgm:prSet presAssocID="{1A51CB19-E72E-4E05-916C-B9BA4831244B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20719ED5-18B3-48E1-8491-933B360C469E}" type="presOf" srcId="{1A51CB19-E72E-4E05-916C-B9BA4831244B}" destId="{F1259CD1-1209-4558-9F37-FC3815BE445C}" srcOrd="0" destOrd="0" presId="urn:microsoft.com/office/officeart/2011/layout/CircleProces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BD1F1-7A0F-4167-AB07-CDB3986357A0}">
      <dsp:nvSpPr>
        <dsp:cNvPr id="0" name=""/>
        <dsp:cNvSpPr/>
      </dsp:nvSpPr>
      <dsp:spPr>
        <a:xfrm>
          <a:off x="8902681" y="1835032"/>
          <a:ext cx="1641118" cy="1640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53955-5A7E-4E7D-95FA-C0F09437BD67}">
      <dsp:nvSpPr>
        <dsp:cNvPr id="0" name=""/>
        <dsp:cNvSpPr/>
      </dsp:nvSpPr>
      <dsp:spPr>
        <a:xfrm>
          <a:off x="8957941" y="1889735"/>
          <a:ext cx="1531641" cy="1531400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Continuation with SAQA Evaluation</a:t>
          </a:r>
          <a:endParaRPr lang="en-GB" sz="1500" kern="1200" dirty="0"/>
        </a:p>
      </dsp:txBody>
      <dsp:txXfrm>
        <a:off x="9176896" y="2108548"/>
        <a:ext cx="1093731" cy="1093775"/>
      </dsp:txXfrm>
    </dsp:sp>
    <dsp:sp modelId="{1E740617-78FB-452E-B501-C9B3EAD1C1CF}">
      <dsp:nvSpPr>
        <dsp:cNvPr id="0" name=""/>
        <dsp:cNvSpPr/>
      </dsp:nvSpPr>
      <dsp:spPr>
        <a:xfrm rot="2700000">
          <a:off x="7207461" y="1834848"/>
          <a:ext cx="1640887" cy="164088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8A456-37D6-43AB-A76C-CE66D3BFF311}">
      <dsp:nvSpPr>
        <dsp:cNvPr id="0" name=""/>
        <dsp:cNvSpPr/>
      </dsp:nvSpPr>
      <dsp:spPr>
        <a:xfrm>
          <a:off x="7262605" y="1889735"/>
          <a:ext cx="1531641" cy="1531400"/>
        </a:xfrm>
        <a:prstGeom prst="ellipse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Review &amp; selection</a:t>
          </a:r>
          <a:endParaRPr lang="en-GB" sz="1500" kern="1200" dirty="0"/>
        </a:p>
      </dsp:txBody>
      <dsp:txXfrm>
        <a:off x="7481560" y="2108548"/>
        <a:ext cx="1093731" cy="1093775"/>
      </dsp:txXfrm>
    </dsp:sp>
    <dsp:sp modelId="{937F9C0C-3EFA-4610-A144-BB34484B2099}">
      <dsp:nvSpPr>
        <dsp:cNvPr id="0" name=""/>
        <dsp:cNvSpPr/>
      </dsp:nvSpPr>
      <dsp:spPr>
        <a:xfrm rot="2700000">
          <a:off x="5512124" y="1834848"/>
          <a:ext cx="1640887" cy="164088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8674D-734E-4604-AE72-AB92CC4DFB57}">
      <dsp:nvSpPr>
        <dsp:cNvPr id="0" name=""/>
        <dsp:cNvSpPr/>
      </dsp:nvSpPr>
      <dsp:spPr>
        <a:xfrm>
          <a:off x="5567269" y="1889735"/>
          <a:ext cx="1531641" cy="1531400"/>
        </a:xfrm>
        <a:prstGeom prst="ellipse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Face to face Interview</a:t>
          </a:r>
          <a:endParaRPr lang="en-GB" sz="1500" kern="1200" dirty="0"/>
        </a:p>
      </dsp:txBody>
      <dsp:txXfrm>
        <a:off x="5786224" y="2108548"/>
        <a:ext cx="1093731" cy="1093775"/>
      </dsp:txXfrm>
    </dsp:sp>
    <dsp:sp modelId="{F3528EEA-E011-4C1E-8A5C-9A9F95270A43}">
      <dsp:nvSpPr>
        <dsp:cNvPr id="0" name=""/>
        <dsp:cNvSpPr/>
      </dsp:nvSpPr>
      <dsp:spPr>
        <a:xfrm rot="2700000">
          <a:off x="3816788" y="1834848"/>
          <a:ext cx="1640887" cy="164088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19A8E-3A14-4C4B-AB31-0012B2ECA613}">
      <dsp:nvSpPr>
        <dsp:cNvPr id="0" name=""/>
        <dsp:cNvSpPr/>
      </dsp:nvSpPr>
      <dsp:spPr>
        <a:xfrm>
          <a:off x="3871933" y="1889735"/>
          <a:ext cx="1531641" cy="1531400"/>
        </a:xfrm>
        <a:prstGeom prst="ellipse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Vetting</a:t>
          </a:r>
          <a:endParaRPr lang="en-GB" sz="1500" kern="1200" dirty="0"/>
        </a:p>
      </dsp:txBody>
      <dsp:txXfrm>
        <a:off x="4089845" y="2108548"/>
        <a:ext cx="1093731" cy="1093775"/>
      </dsp:txXfrm>
    </dsp:sp>
    <dsp:sp modelId="{C0879D28-A01F-4E93-A501-9FF600DE6C87}">
      <dsp:nvSpPr>
        <dsp:cNvPr id="0" name=""/>
        <dsp:cNvSpPr/>
      </dsp:nvSpPr>
      <dsp:spPr>
        <a:xfrm rot="2700000">
          <a:off x="2121452" y="1834848"/>
          <a:ext cx="1640887" cy="164088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BA33B-DF08-4BD2-8B87-1E60F0EB2494}">
      <dsp:nvSpPr>
        <dsp:cNvPr id="0" name=""/>
        <dsp:cNvSpPr/>
      </dsp:nvSpPr>
      <dsp:spPr>
        <a:xfrm>
          <a:off x="2176597" y="1889735"/>
          <a:ext cx="1531641" cy="1531400"/>
        </a:xfrm>
        <a:prstGeom prst="ellipse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Information sharing</a:t>
          </a:r>
          <a:endParaRPr lang="en-GB" sz="1500" kern="1200" dirty="0"/>
        </a:p>
      </dsp:txBody>
      <dsp:txXfrm>
        <a:off x="2394509" y="2108548"/>
        <a:ext cx="1093731" cy="1093775"/>
      </dsp:txXfrm>
    </dsp:sp>
    <dsp:sp modelId="{A4AA6253-7DAA-4F19-8FA5-630CBD3704E1}">
      <dsp:nvSpPr>
        <dsp:cNvPr id="0" name=""/>
        <dsp:cNvSpPr/>
      </dsp:nvSpPr>
      <dsp:spPr>
        <a:xfrm rot="2700000">
          <a:off x="426116" y="1834848"/>
          <a:ext cx="1640887" cy="164088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B11B8-00D7-4453-8B65-C67776E5D53F}">
      <dsp:nvSpPr>
        <dsp:cNvPr id="0" name=""/>
        <dsp:cNvSpPr/>
      </dsp:nvSpPr>
      <dsp:spPr>
        <a:xfrm>
          <a:off x="480218" y="1889735"/>
          <a:ext cx="1531641" cy="1531400"/>
        </a:xfrm>
        <a:prstGeom prst="ellipse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Identifying Applicants</a:t>
          </a:r>
          <a:endParaRPr lang="en-GB" sz="1500" kern="1200" dirty="0"/>
        </a:p>
      </dsp:txBody>
      <dsp:txXfrm>
        <a:off x="699173" y="2108548"/>
        <a:ext cx="1093731" cy="10937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CF992-94A2-416C-A1B9-07C600F760FB}">
      <dsp:nvSpPr>
        <dsp:cNvPr id="0" name=""/>
        <dsp:cNvSpPr/>
      </dsp:nvSpPr>
      <dsp:spPr>
        <a:xfrm>
          <a:off x="71110" y="133996"/>
          <a:ext cx="3184524" cy="191071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600" kern="1200" dirty="0"/>
            <a:t>Application from </a:t>
          </a:r>
          <a:r>
            <a:rPr lang="en-US" sz="2600" u="none" kern="1200" dirty="0"/>
            <a:t>refugees &amp; asylum seekers only </a:t>
          </a:r>
          <a:endParaRPr lang="en-GB" sz="2600" u="none" kern="1200" dirty="0"/>
        </a:p>
      </dsp:txBody>
      <dsp:txXfrm>
        <a:off x="71110" y="133996"/>
        <a:ext cx="3184524" cy="1910714"/>
      </dsp:txXfrm>
    </dsp:sp>
    <dsp:sp modelId="{A32851F0-E224-4C05-96A4-B21C00E9ADAF}">
      <dsp:nvSpPr>
        <dsp:cNvPr id="0" name=""/>
        <dsp:cNvSpPr/>
      </dsp:nvSpPr>
      <dsp:spPr>
        <a:xfrm>
          <a:off x="3502977" y="126869"/>
          <a:ext cx="3184524" cy="191071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600" kern="1200" dirty="0"/>
            <a:t>Application from citizens from countries from the African continent</a:t>
          </a:r>
          <a:endParaRPr lang="en-GB" sz="2600" kern="1200" dirty="0"/>
        </a:p>
      </dsp:txBody>
      <dsp:txXfrm>
        <a:off x="3502977" y="126869"/>
        <a:ext cx="3184524" cy="1910714"/>
      </dsp:txXfrm>
    </dsp:sp>
    <dsp:sp modelId="{63D1A217-635A-4573-84C0-C5008ABD7DFC}">
      <dsp:nvSpPr>
        <dsp:cNvPr id="0" name=""/>
        <dsp:cNvSpPr/>
      </dsp:nvSpPr>
      <dsp:spPr>
        <a:xfrm>
          <a:off x="7005954" y="126869"/>
          <a:ext cx="3184524" cy="191071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600" kern="1200" dirty="0"/>
            <a:t>Minimum completed school leaving qualification</a:t>
          </a:r>
          <a:endParaRPr lang="en-GB" sz="2600" kern="1200" dirty="0"/>
        </a:p>
      </dsp:txBody>
      <dsp:txXfrm>
        <a:off x="7005954" y="126869"/>
        <a:ext cx="3184524" cy="1910714"/>
      </dsp:txXfrm>
    </dsp:sp>
    <dsp:sp modelId="{4AB5B652-A462-4E8C-8D16-300F611D547D}">
      <dsp:nvSpPr>
        <dsp:cNvPr id="0" name=""/>
        <dsp:cNvSpPr/>
      </dsp:nvSpPr>
      <dsp:spPr>
        <a:xfrm>
          <a:off x="1751488" y="2356037"/>
          <a:ext cx="3184524" cy="191071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600" kern="1200" dirty="0"/>
            <a:t>Unable to meet the standard SAQA document requirements</a:t>
          </a:r>
          <a:endParaRPr lang="en-GB" sz="2600" kern="1200" dirty="0"/>
        </a:p>
      </dsp:txBody>
      <dsp:txXfrm>
        <a:off x="1751488" y="2356037"/>
        <a:ext cx="3184524" cy="1910714"/>
      </dsp:txXfrm>
    </dsp:sp>
    <dsp:sp modelId="{663F1961-481F-487A-AE39-0D3AC1D82492}">
      <dsp:nvSpPr>
        <dsp:cNvPr id="0" name=""/>
        <dsp:cNvSpPr/>
      </dsp:nvSpPr>
      <dsp:spPr>
        <a:xfrm>
          <a:off x="5290164" y="2356037"/>
          <a:ext cx="3184524" cy="191071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Has at least one piece of credible/verifiable evidence of academic study.</a:t>
          </a:r>
          <a:endParaRPr lang="en-GB" sz="2600" kern="1200" dirty="0"/>
        </a:p>
      </dsp:txBody>
      <dsp:txXfrm>
        <a:off x="5290164" y="2356037"/>
        <a:ext cx="3184524" cy="19107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96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96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48965C7C-98D5-4796-9B68-F4A29D67D1C9}" type="datetimeFigureOut">
              <a:rPr lang="en-ZA" smtClean="0"/>
              <a:t>2022/10/08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5700"/>
            <a:ext cx="5548312" cy="3121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3" tIns="46292" rIns="92583" bIns="46292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50209"/>
            <a:ext cx="5563870" cy="3641080"/>
          </a:xfrm>
          <a:prstGeom prst="rect">
            <a:avLst/>
          </a:prstGeom>
        </p:spPr>
        <p:txBody>
          <a:bodyPr vert="horz" lIns="92583" tIns="46292" rIns="92583" bIns="462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83224"/>
            <a:ext cx="3013763" cy="463964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83224"/>
            <a:ext cx="3013763" cy="463964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80217FBC-1E58-4884-813B-308082AA78B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2621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848F-0B62-408D-88DA-858CA59A3532}" type="datetimeFigureOut">
              <a:rPr lang="en-ZA" smtClean="0"/>
              <a:t>2022/10/08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A16-6BCC-41CF-8DBD-83D51AE0B90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59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848F-0B62-408D-88DA-858CA59A3532}" type="datetimeFigureOut">
              <a:rPr lang="en-ZA" smtClean="0"/>
              <a:t>2022/10/08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A16-6BCC-41CF-8DBD-83D51AE0B90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722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848F-0B62-408D-88DA-858CA59A3532}" type="datetimeFigureOut">
              <a:rPr lang="en-ZA" smtClean="0"/>
              <a:t>2022/10/08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A16-6BCC-41CF-8DBD-83D51AE0B90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759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3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EB9BCE-9EAD-1341-9FF7-F9E135BA1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6509" y="179294"/>
            <a:ext cx="1121990" cy="672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49E4A4-E34E-AE41-B41A-34F119DD12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4916" y="5892800"/>
            <a:ext cx="2099733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95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orient="horz" pos="2064">
          <p15:clr>
            <a:srgbClr val="FBAE40"/>
          </p15:clr>
        </p15:guide>
        <p15:guide id="3" pos="67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848F-0B62-408D-88DA-858CA59A3532}" type="datetimeFigureOut">
              <a:rPr lang="en-ZA" smtClean="0"/>
              <a:t>2022/10/08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A16-6BCC-41CF-8DBD-83D51AE0B90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3156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848F-0B62-408D-88DA-858CA59A3532}" type="datetimeFigureOut">
              <a:rPr lang="en-ZA" smtClean="0"/>
              <a:t>2022/10/08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A16-6BCC-41CF-8DBD-83D51AE0B90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5878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848F-0B62-408D-88DA-858CA59A3532}" type="datetimeFigureOut">
              <a:rPr lang="en-ZA" smtClean="0"/>
              <a:t>2022/10/08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A16-6BCC-41CF-8DBD-83D51AE0B90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140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848F-0B62-408D-88DA-858CA59A3532}" type="datetimeFigureOut">
              <a:rPr lang="en-ZA" smtClean="0"/>
              <a:t>2022/10/08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A16-6BCC-41CF-8DBD-83D51AE0B90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058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848F-0B62-408D-88DA-858CA59A3532}" type="datetimeFigureOut">
              <a:rPr lang="en-ZA" smtClean="0"/>
              <a:t>2022/10/08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A16-6BCC-41CF-8DBD-83D51AE0B90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6426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848F-0B62-408D-88DA-858CA59A3532}" type="datetimeFigureOut">
              <a:rPr lang="en-ZA" smtClean="0"/>
              <a:t>2022/10/08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A16-6BCC-41CF-8DBD-83D51AE0B90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365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848F-0B62-408D-88DA-858CA59A3532}" type="datetimeFigureOut">
              <a:rPr lang="en-ZA" smtClean="0"/>
              <a:t>2022/10/08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A16-6BCC-41CF-8DBD-83D51AE0B90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8389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848F-0B62-408D-88DA-858CA59A3532}" type="datetimeFigureOut">
              <a:rPr lang="en-ZA" smtClean="0"/>
              <a:t>2022/10/08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A16-6BCC-41CF-8DBD-83D51AE0B90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5218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4848F-0B62-408D-88DA-858CA59A3532}" type="datetimeFigureOut">
              <a:rPr lang="en-ZA" smtClean="0"/>
              <a:t>2022/10/08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4FA16-6BCC-41CF-8DBD-83D51AE0B90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2686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14.emf"/><Relationship Id="rId7" Type="http://schemas.openxmlformats.org/officeDocument/2006/relationships/diagramQuickStyle" Target="../diagrams/quickStyle14.xm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4.xml"/><Relationship Id="rId11" Type="http://schemas.openxmlformats.org/officeDocument/2006/relationships/image" Target="../media/image5.png"/><Relationship Id="rId5" Type="http://schemas.openxmlformats.org/officeDocument/2006/relationships/diagramData" Target="../diagrams/data14.xml"/><Relationship Id="rId10" Type="http://schemas.openxmlformats.org/officeDocument/2006/relationships/image" Target="../media/image3.png"/><Relationship Id="rId4" Type="http://schemas.openxmlformats.org/officeDocument/2006/relationships/image" Target="../media/image15.JPG"/><Relationship Id="rId9" Type="http://schemas.microsoft.com/office/2007/relationships/diagramDrawing" Target="../diagrams/drawing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5.png"/><Relationship Id="rId4" Type="http://schemas.openxmlformats.org/officeDocument/2006/relationships/image" Target="../media/image8.sv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7.png"/><Relationship Id="rId7" Type="http://schemas.openxmlformats.org/officeDocument/2006/relationships/diagramData" Target="../diagrams/data4.xml"/><Relationship Id="rId12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microsoft.com/office/2007/relationships/diagramDrawing" Target="../diagrams/drawing4.xml"/><Relationship Id="rId5" Type="http://schemas.openxmlformats.org/officeDocument/2006/relationships/image" Target="../media/image9.jpeg"/><Relationship Id="rId10" Type="http://schemas.openxmlformats.org/officeDocument/2006/relationships/diagramColors" Target="../diagrams/colors4.xml"/><Relationship Id="rId4" Type="http://schemas.openxmlformats.org/officeDocument/2006/relationships/image" Target="../media/image8.svg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6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30" y="0"/>
            <a:ext cx="1504865" cy="9129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5004" y="862637"/>
            <a:ext cx="12192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Recognition of Qualifications of Refugees &amp; Asylum Seekers: Implementation of a Collaborative Pilot Initiative</a:t>
            </a:r>
          </a:p>
          <a:p>
            <a:pPr algn="ctr"/>
            <a:endParaRPr 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GDN, Groningen 2022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Navin Vasudev, Manager, Business Development &amp; Stakeholders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SAQA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FCC26C6-689A-6C82-865B-2785AFF89E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217609"/>
              </p:ext>
            </p:extLst>
          </p:nvPr>
        </p:nvGraphicFramePr>
        <p:xfrm>
          <a:off x="183089" y="164109"/>
          <a:ext cx="129114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D821F84-4016-14C0-1E7D-89AD8EAA51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49" y="164109"/>
            <a:ext cx="2706630" cy="10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56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A732A6A-8BBA-E347-B219-FE20FC534D95}"/>
              </a:ext>
            </a:extLst>
          </p:cNvPr>
          <p:cNvSpPr txBox="1"/>
          <p:nvPr/>
        </p:nvSpPr>
        <p:spPr>
          <a:xfrm>
            <a:off x="2077824" y="785504"/>
            <a:ext cx="736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US" altLang="zh-CN" sz="3600" b="1" spc="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this Pilot?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920555B-D2FB-DA48-9709-537898D72C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863" y="6948469"/>
            <a:ext cx="507764" cy="5077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3A5FD6-ECCA-4CE2-9F9E-7227B43FEC1A}"/>
              </a:ext>
            </a:extLst>
          </p:cNvPr>
          <p:cNvSpPr txBox="1"/>
          <p:nvPr/>
        </p:nvSpPr>
        <p:spPr>
          <a:xfrm>
            <a:off x="738188" y="1673189"/>
            <a:ext cx="10696575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Create a credible </a:t>
            </a:r>
            <a:r>
              <a:rPr lang="en-GB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qualifications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recognition mechanism for registered refugees and asylum seekers </a:t>
            </a:r>
            <a:r>
              <a:rPr lang="en-GB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who are unable to submit the required documentation</a:t>
            </a:r>
            <a:endParaRPr lang="en-GB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2F7BB7-DBF4-479D-A410-EFEAE7544B3B}"/>
              </a:ext>
            </a:extLst>
          </p:cNvPr>
          <p:cNvSpPr txBox="1"/>
          <p:nvPr/>
        </p:nvSpPr>
        <p:spPr>
          <a:xfrm>
            <a:off x="734060" y="2993680"/>
            <a:ext cx="105441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Create opportunities for access to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further 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education, employment opportunities and sustainable livelihoods in South Africa and beyond, for refugees and other displaced persons.</a:t>
            </a:r>
          </a:p>
          <a:p>
            <a:pPr algn="just"/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03341F-3C4B-4519-9073-52262F705623}"/>
              </a:ext>
            </a:extLst>
          </p:cNvPr>
          <p:cNvSpPr txBox="1"/>
          <p:nvPr/>
        </p:nvSpPr>
        <p:spPr>
          <a:xfrm>
            <a:off x="757237" y="4061517"/>
            <a:ext cx="8562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Provide much needed </a:t>
            </a:r>
            <a:r>
              <a:rPr lang="en-GB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scarce skills 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the South African economy, and beyond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CA4A60-F88F-4620-9992-DAD2BCC53EF2}"/>
              </a:ext>
            </a:extLst>
          </p:cNvPr>
          <p:cNvSpPr txBox="1"/>
          <p:nvPr/>
        </p:nvSpPr>
        <p:spPr>
          <a:xfrm>
            <a:off x="757237" y="4864952"/>
            <a:ext cx="10696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Explore ways for the project to be </a:t>
            </a:r>
            <a:r>
              <a:rPr lang="en-GB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scaled up 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into various parts of the African Continent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0E8EAD-08B3-872E-EA72-99D9FC518182}"/>
              </a:ext>
            </a:extLst>
          </p:cNvPr>
          <p:cNvSpPr/>
          <p:nvPr/>
        </p:nvSpPr>
        <p:spPr>
          <a:xfrm>
            <a:off x="3883743" y="5537670"/>
            <a:ext cx="4021393" cy="12388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 Applicants in 3 Provinces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F60A4-9060-B50F-B2B8-CF8CC6FA5873}"/>
              </a:ext>
            </a:extLst>
          </p:cNvPr>
          <p:cNvSpPr txBox="1"/>
          <p:nvPr/>
        </p:nvSpPr>
        <p:spPr>
          <a:xfrm>
            <a:off x="747712" y="1488523"/>
            <a:ext cx="8543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provisions of the </a:t>
            </a:r>
            <a:r>
              <a:rPr lang="en-GB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Addis Convention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B725C7-B273-B7A3-52AE-054E89FE1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053792"/>
              </p:ext>
            </p:extLst>
          </p:nvPr>
        </p:nvGraphicFramePr>
        <p:xfrm>
          <a:off x="0" y="225475"/>
          <a:ext cx="129114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DD24919-8444-B32A-DA68-1D4EBD96DA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18" y="0"/>
            <a:ext cx="2712474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732A6A-8BBA-E347-B219-FE20FC534D95}"/>
              </a:ext>
            </a:extLst>
          </p:cNvPr>
          <p:cNvSpPr txBox="1"/>
          <p:nvPr/>
        </p:nvSpPr>
        <p:spPr>
          <a:xfrm>
            <a:off x="-343860" y="784963"/>
            <a:ext cx="1203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US" altLang="zh-CN" sz="3200" b="1" spc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for the Selection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30" y="-1761"/>
            <a:ext cx="1507770" cy="914756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AA3193-8B48-4839-B0F8-172959804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879139"/>
              </p:ext>
            </p:extLst>
          </p:nvPr>
        </p:nvGraphicFramePr>
        <p:xfrm>
          <a:off x="1209040" y="1522770"/>
          <a:ext cx="10190479" cy="439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62C784-5EEC-4619-BCC9-905125D9BD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076776"/>
              </p:ext>
            </p:extLst>
          </p:nvPr>
        </p:nvGraphicFramePr>
        <p:xfrm>
          <a:off x="117774" y="151270"/>
          <a:ext cx="129114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F7964B1-08DE-3C93-1EAD-19949558525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18" y="0"/>
            <a:ext cx="2712474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3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318AB5-E84C-4B4C-A78B-471C1BA97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40792"/>
              </p:ext>
            </p:extLst>
          </p:nvPr>
        </p:nvGraphicFramePr>
        <p:xfrm>
          <a:off x="1057275" y="1076325"/>
          <a:ext cx="10629900" cy="5310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3C7F38-82EB-447F-83FC-4FB1AEB9F374}"/>
              </a:ext>
            </a:extLst>
          </p:cNvPr>
          <p:cNvSpPr txBox="1"/>
          <p:nvPr/>
        </p:nvSpPr>
        <p:spPr>
          <a:xfrm>
            <a:off x="311624" y="912995"/>
            <a:ext cx="11310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US" altLang="zh-CN" sz="3200" b="1" spc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Process(1</a:t>
            </a:r>
            <a:r>
              <a:rPr lang="en-US" altLang="zh-CN" sz="3200" b="1" spc="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zh-CN" sz="3200" b="1" spc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Phase)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45E66B-0BCB-B5AF-FF4B-D4E09473B3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0547"/>
              </p:ext>
            </p:extLst>
          </p:nvPr>
        </p:nvGraphicFramePr>
        <p:xfrm>
          <a:off x="108443" y="339661"/>
          <a:ext cx="129114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FF19C0A-4386-D964-4696-3867279166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30" y="-1761"/>
            <a:ext cx="1507770" cy="914756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03FEDE0-BCAC-3546-2F38-071EF2F3EDB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18" y="0"/>
            <a:ext cx="2712474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318AB5-E84C-4B4C-A78B-471C1BA97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9640332"/>
              </p:ext>
            </p:extLst>
          </p:nvPr>
        </p:nvGraphicFramePr>
        <p:xfrm>
          <a:off x="1057275" y="1076325"/>
          <a:ext cx="10629900" cy="5310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3C7F38-82EB-447F-83FC-4FB1AEB9F374}"/>
              </a:ext>
            </a:extLst>
          </p:cNvPr>
          <p:cNvSpPr txBox="1"/>
          <p:nvPr/>
        </p:nvSpPr>
        <p:spPr>
          <a:xfrm>
            <a:off x="331878" y="854303"/>
            <a:ext cx="11310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US" altLang="zh-CN" sz="3200" b="1" spc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Process(2</a:t>
            </a:r>
            <a:r>
              <a:rPr lang="en-US" altLang="zh-CN" sz="3200" b="1" spc="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zh-CN" sz="3200" b="1" spc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Phase)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652512-ED16-5CBF-646E-2F7C23A979FB}"/>
              </a:ext>
            </a:extLst>
          </p:cNvPr>
          <p:cNvSpPr/>
          <p:nvPr/>
        </p:nvSpPr>
        <p:spPr>
          <a:xfrm>
            <a:off x="1188720" y="2015613"/>
            <a:ext cx="3638920" cy="28120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Links to the world of 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FC644E-6CEC-252A-4C8E-20C309754BD7}"/>
              </a:ext>
            </a:extLst>
          </p:cNvPr>
          <p:cNvSpPr/>
          <p:nvPr/>
        </p:nvSpPr>
        <p:spPr>
          <a:xfrm>
            <a:off x="6908800" y="2113279"/>
            <a:ext cx="3788698" cy="271435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Links to the world of study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73FEA34-9653-FB9C-51DA-438B712E8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356493"/>
              </p:ext>
            </p:extLst>
          </p:nvPr>
        </p:nvGraphicFramePr>
        <p:xfrm>
          <a:off x="203356" y="314294"/>
          <a:ext cx="129114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5938452-5834-28C0-1C49-34A3F0FA2F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30" y="-1761"/>
            <a:ext cx="1507770" cy="914756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52F2C80-35EB-79B5-8A89-D772A1DB6C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18" y="0"/>
            <a:ext cx="2712474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1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3C7F38-82EB-447F-83FC-4FB1AEB9F374}"/>
              </a:ext>
            </a:extLst>
          </p:cNvPr>
          <p:cNvSpPr txBox="1"/>
          <p:nvPr/>
        </p:nvSpPr>
        <p:spPr>
          <a:xfrm>
            <a:off x="203356" y="706736"/>
            <a:ext cx="11310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US" altLang="zh-CN" sz="3600" b="1" spc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652512-ED16-5CBF-646E-2F7C23A979FB}"/>
              </a:ext>
            </a:extLst>
          </p:cNvPr>
          <p:cNvSpPr/>
          <p:nvPr/>
        </p:nvSpPr>
        <p:spPr>
          <a:xfrm>
            <a:off x="1494504" y="2015613"/>
            <a:ext cx="3333136" cy="28120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SAQA e Certificate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42C5B4F-2F19-454D-6842-A02BCFDA1B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407358"/>
              </p:ext>
            </p:extLst>
          </p:nvPr>
        </p:nvGraphicFramePr>
        <p:xfrm>
          <a:off x="1172194" y="1483567"/>
          <a:ext cx="3938286" cy="489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77942" imgH="5340175" progId="Acrobat.Document.DC">
                  <p:embed/>
                </p:oleObj>
              </mc:Choice>
              <mc:Fallback>
                <p:oleObj name="Acrobat Document" r:id="rId2" imgW="3777942" imgH="5340175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42C5B4F-2F19-454D-6842-A02BCFDA1B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72194" y="1483567"/>
                        <a:ext cx="3938286" cy="489618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3E4DEBA9-4C47-7794-E43D-136136E17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49" y="1483566"/>
            <a:ext cx="4141585" cy="486839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B30BEC2-1631-2D90-3518-5D17887D3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076122"/>
              </p:ext>
            </p:extLst>
          </p:nvPr>
        </p:nvGraphicFramePr>
        <p:xfrm>
          <a:off x="0" y="60100"/>
          <a:ext cx="129114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E689FDF-7AC2-C9C8-DE4A-0C347E9361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30" y="-1761"/>
            <a:ext cx="1507770" cy="914756"/>
          </a:xfrm>
          <a:prstGeom prst="rect">
            <a:avLst/>
          </a:prstGeom>
        </p:spPr>
      </p:pic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ECF7877-D8E9-75E7-3B5D-DE20343F5B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18" y="0"/>
            <a:ext cx="2712474" cy="8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41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732A6A-8BBA-E347-B219-FE20FC534D95}"/>
              </a:ext>
            </a:extLst>
          </p:cNvPr>
          <p:cNvSpPr txBox="1"/>
          <p:nvPr/>
        </p:nvSpPr>
        <p:spPr>
          <a:xfrm>
            <a:off x="294968" y="818688"/>
            <a:ext cx="1097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US" altLang="zh-CN" sz="3600" b="1" spc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Learning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30" y="-1761"/>
            <a:ext cx="1507770" cy="9147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EC4FD-6181-4336-AD6F-1AEE7B43A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593970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/>
              <a:t>Long immigration status wait affects asylum seekers</a:t>
            </a:r>
          </a:p>
          <a:p>
            <a:r>
              <a:rPr lang="en-US" sz="3000" dirty="0">
                <a:effectLst/>
                <a:ea typeface="Calibri" panose="020F0502020204030204" pitchFamily="34" charset="0"/>
              </a:rPr>
              <a:t>Concerns on risk to safety and fear of being “outed” and their families being punished </a:t>
            </a:r>
            <a:endParaRPr lang="en-GB" sz="3000" dirty="0">
              <a:effectLst/>
              <a:ea typeface="Times New Roman" panose="02020603050405020304" pitchFamily="18" charset="0"/>
            </a:endParaRPr>
          </a:p>
          <a:p>
            <a:r>
              <a:rPr lang="en-GB" sz="3000" dirty="0"/>
              <a:t>Poor access to information on employment and further study</a:t>
            </a:r>
          </a:p>
          <a:p>
            <a:r>
              <a:rPr lang="en-GB" sz="3000" dirty="0"/>
              <a:t>Lack of awareness on refugee and asylum seeker issues amongst professional bodies in particular</a:t>
            </a:r>
          </a:p>
          <a:p>
            <a:r>
              <a:rPr lang="en-GB" sz="3000" dirty="0"/>
              <a:t>Increasing xenophobia within SA</a:t>
            </a:r>
          </a:p>
          <a:p>
            <a:r>
              <a:rPr lang="en-GB" sz="3000" dirty="0">
                <a:effectLst/>
                <a:ea typeface="Times New Roman" panose="02020603050405020304" pitchFamily="18" charset="0"/>
              </a:rPr>
              <a:t>Several asylum seekers &amp; refugees possess skills that have been published by government in SA, for example doctors, nurses, lawyers, teachers, geologists and IT professionals </a:t>
            </a:r>
          </a:p>
          <a:p>
            <a:r>
              <a:rPr lang="en-GB" sz="3000" dirty="0">
                <a:effectLst/>
                <a:ea typeface="Times New Roman" panose="02020603050405020304" pitchFamily="18" charset="0"/>
              </a:rPr>
              <a:t>Multi-country recognition will offer more access and opportunity for mobility in Africa and internationally</a:t>
            </a:r>
            <a:endParaRPr lang="en-GB" sz="3000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6E4E33F-7EBD-1ED2-61FF-A38004D4E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171408"/>
              </p:ext>
            </p:extLst>
          </p:nvPr>
        </p:nvGraphicFramePr>
        <p:xfrm>
          <a:off x="89782" y="233913"/>
          <a:ext cx="129114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DB2D281-E3E2-0228-71FB-94C12F65C3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89" y="-38727"/>
            <a:ext cx="2712474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77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732A6A-8BBA-E347-B219-FE20FC534D95}"/>
              </a:ext>
            </a:extLst>
          </p:cNvPr>
          <p:cNvSpPr txBox="1"/>
          <p:nvPr/>
        </p:nvSpPr>
        <p:spPr>
          <a:xfrm>
            <a:off x="274871" y="704704"/>
            <a:ext cx="1097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US" altLang="zh-CN" sz="3600" b="1" spc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Learning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30" y="-1761"/>
            <a:ext cx="1507770" cy="9147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EC4FD-6181-4336-AD6F-1AEE7B43A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687" y="1821826"/>
            <a:ext cx="10515600" cy="4593970"/>
          </a:xfrm>
        </p:spPr>
        <p:txBody>
          <a:bodyPr>
            <a:normAutofit/>
          </a:bodyPr>
          <a:lstStyle/>
          <a:p>
            <a:r>
              <a:rPr lang="en-GB" sz="3000" dirty="0"/>
              <a:t>Collaboration key to project success – roles of different entities in the value chain (WES, Scalabrini, SAQA, Departments, Other entities)</a:t>
            </a:r>
          </a:p>
          <a:p>
            <a:r>
              <a:rPr lang="en-GB" sz="3000" dirty="0"/>
              <a:t>Interest by IGAD(East Africa) to collaborate with the project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1BA5E5A-3118-C63E-CE7D-8F5669D2D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149681"/>
              </p:ext>
            </p:extLst>
          </p:nvPr>
        </p:nvGraphicFramePr>
        <p:xfrm>
          <a:off x="99113" y="233913"/>
          <a:ext cx="129114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760ABDC-6917-7D93-191A-AD350DD2C4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63" y="-6552"/>
            <a:ext cx="2712474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76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8F4F91-93BC-226E-A6C7-9908C53FB3A1}"/>
              </a:ext>
            </a:extLst>
          </p:cNvPr>
          <p:cNvSpPr txBox="1"/>
          <p:nvPr/>
        </p:nvSpPr>
        <p:spPr>
          <a:xfrm>
            <a:off x="2082800" y="3223381"/>
            <a:ext cx="8026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US" altLang="zh-CN" sz="3600" b="1" spc="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839662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732A6A-8BBA-E347-B219-FE20FC534D95}"/>
              </a:ext>
            </a:extLst>
          </p:cNvPr>
          <p:cNvSpPr txBox="1"/>
          <p:nvPr/>
        </p:nvSpPr>
        <p:spPr>
          <a:xfrm>
            <a:off x="117774" y="912995"/>
            <a:ext cx="1097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US" altLang="zh-CN" sz="3200" b="1" spc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Next Steps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30" y="-1761"/>
            <a:ext cx="1507770" cy="9147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EC4FD-6181-4336-AD6F-1AEE7B43A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2362"/>
            <a:ext cx="10515600" cy="2268838"/>
          </a:xfrm>
        </p:spPr>
        <p:txBody>
          <a:bodyPr>
            <a:normAutofit/>
          </a:bodyPr>
          <a:lstStyle/>
          <a:p>
            <a:r>
              <a:rPr lang="en-GB" dirty="0"/>
              <a:t>Focus on 2</a:t>
            </a:r>
            <a:r>
              <a:rPr lang="en-GB" baseline="30000" dirty="0"/>
              <a:t>nd</a:t>
            </a:r>
            <a:r>
              <a:rPr lang="en-GB" dirty="0"/>
              <a:t> Phase – Work with Professional Bodies &amp; HEIs </a:t>
            </a:r>
          </a:p>
          <a:p>
            <a:r>
              <a:rPr lang="en-GB" dirty="0"/>
              <a:t>Costing of the project</a:t>
            </a:r>
          </a:p>
          <a:p>
            <a:r>
              <a:rPr lang="en-GB" dirty="0"/>
              <a:t>Incorporate RPL learning into this initiative</a:t>
            </a:r>
          </a:p>
          <a:p>
            <a:r>
              <a:rPr lang="en-GB" dirty="0"/>
              <a:t>Creation of a good practice guide</a:t>
            </a:r>
          </a:p>
          <a:p>
            <a:endParaRPr lang="en-GB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43C65E4-DCB6-303E-45D3-02EEC7B6EC54}"/>
              </a:ext>
            </a:extLst>
          </p:cNvPr>
          <p:cNvGraphicFramePr/>
          <p:nvPr/>
        </p:nvGraphicFramePr>
        <p:xfrm>
          <a:off x="117774" y="163229"/>
          <a:ext cx="129114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1454AA6-FCAE-AF1B-250F-4B9408D04C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18" y="0"/>
            <a:ext cx="2712474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50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qr code&#10;&#10;Description automatically generated">
            <a:extLst>
              <a:ext uri="{FF2B5EF4-FFF2-40B4-BE49-F238E27FC236}">
                <a16:creationId xmlns:a16="http://schemas.microsoft.com/office/drawing/2014/main" id="{066C3F34-8C87-52C4-91BD-624D78766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3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3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6916" y="3087677"/>
            <a:ext cx="1151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FACTS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5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A732A6A-8BBA-E347-B219-FE20FC534D95}"/>
              </a:ext>
            </a:extLst>
          </p:cNvPr>
          <p:cNvSpPr txBox="1"/>
          <p:nvPr/>
        </p:nvSpPr>
        <p:spPr>
          <a:xfrm>
            <a:off x="199830" y="1028600"/>
            <a:ext cx="1113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US" altLang="zh-CN" sz="3600" b="1" spc="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 – Continent on the Move</a:t>
            </a:r>
            <a:endParaRPr lang="en-US" altLang="zh-CN" sz="3600" spc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920555B-D2FB-DA48-9709-537898D72C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863" y="6948469"/>
            <a:ext cx="507764" cy="5077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CF6A4C-307F-776F-418F-F6D2C738F0D7}"/>
              </a:ext>
            </a:extLst>
          </p:cNvPr>
          <p:cNvSpPr/>
          <p:nvPr/>
        </p:nvSpPr>
        <p:spPr>
          <a:xfrm>
            <a:off x="977900" y="2387600"/>
            <a:ext cx="3111500" cy="2489200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Labour</a:t>
            </a:r>
            <a:r>
              <a:rPr lang="en-US" dirty="0"/>
              <a:t> Migration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9370C4-96A9-D21D-FC01-8226D7F49778}"/>
              </a:ext>
            </a:extLst>
          </p:cNvPr>
          <p:cNvSpPr/>
          <p:nvPr/>
        </p:nvSpPr>
        <p:spPr>
          <a:xfrm>
            <a:off x="4806322" y="2387600"/>
            <a:ext cx="3111500" cy="2489200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Refugee Flows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E95BD0-7A54-2AFC-3BCB-B0EE18DE8921}"/>
              </a:ext>
            </a:extLst>
          </p:cNvPr>
          <p:cNvSpPr/>
          <p:nvPr/>
        </p:nvSpPr>
        <p:spPr>
          <a:xfrm>
            <a:off x="8634745" y="2387600"/>
            <a:ext cx="3111500" cy="2489200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Internal Displacement</a:t>
            </a: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69A637EA-15EB-EB20-4079-662EF85B5524}"/>
              </a:ext>
            </a:extLst>
          </p:cNvPr>
          <p:cNvSpPr/>
          <p:nvPr/>
        </p:nvSpPr>
        <p:spPr>
          <a:xfrm>
            <a:off x="9933166" y="4876800"/>
            <a:ext cx="2258833" cy="197508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United Nations, 2022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96F598A-4E6F-DD45-A10E-9A36105A9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098447"/>
              </p:ext>
            </p:extLst>
          </p:nvPr>
        </p:nvGraphicFramePr>
        <p:xfrm>
          <a:off x="80452" y="156361"/>
          <a:ext cx="129114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A148D99-0675-A0B6-FFAB-4C317C77C8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18" y="0"/>
            <a:ext cx="2712474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A732A6A-8BBA-E347-B219-FE20FC534D95}"/>
              </a:ext>
            </a:extLst>
          </p:cNvPr>
          <p:cNvSpPr txBox="1"/>
          <p:nvPr/>
        </p:nvSpPr>
        <p:spPr>
          <a:xfrm>
            <a:off x="2105988" y="851757"/>
            <a:ext cx="802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US" altLang="zh-CN" sz="3600" b="1" spc="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Africa: Refugee Flows</a:t>
            </a:r>
            <a:endParaRPr lang="en-US" altLang="zh-CN" sz="3600" spc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920555B-D2FB-DA48-9709-537898D72C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863" y="6948469"/>
            <a:ext cx="507764" cy="507764"/>
          </a:xfrm>
          <a:prstGeom prst="rect">
            <a:avLst/>
          </a:prstGeom>
        </p:spPr>
      </p:pic>
      <p:pic>
        <p:nvPicPr>
          <p:cNvPr id="8" name="Graphic 7" descr="82.4 million people worldwide were forcibly displaced&#10;">
            <a:extLst>
              <a:ext uri="{FF2B5EF4-FFF2-40B4-BE49-F238E27FC236}">
                <a16:creationId xmlns:a16="http://schemas.microsoft.com/office/drawing/2014/main" id="{FD4DE680-533D-4310-80C3-D6F73C3C9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6322" y="1818588"/>
            <a:ext cx="1987119" cy="154083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D878212-8EBE-4CEF-B100-974C3F87FB92}"/>
              </a:ext>
            </a:extLst>
          </p:cNvPr>
          <p:cNvSpPr txBox="1"/>
          <p:nvPr/>
        </p:nvSpPr>
        <p:spPr>
          <a:xfrm>
            <a:off x="1083364" y="3254274"/>
            <a:ext cx="3747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ZA" b="1" dirty="0">
                <a:latin typeface="Lato" panose="020F0502020204030203" pitchFamily="34" charset="0"/>
              </a:rPr>
              <a:t>6M refugees &amp; Asylum Seekers</a:t>
            </a:r>
            <a:endParaRPr lang="en-ZA" b="1" i="0" u="none" strike="noStrike" dirty="0">
              <a:effectLst/>
              <a:latin typeface="Lato" panose="020F0502020204030203" pitchFamily="34" charset="0"/>
            </a:endParaRPr>
          </a:p>
        </p:txBody>
      </p:sp>
      <p:pic>
        <p:nvPicPr>
          <p:cNvPr id="45" name="Graphic 44" descr="82.4 million people worldwide were forcibly displaced&#10;">
            <a:extLst>
              <a:ext uri="{FF2B5EF4-FFF2-40B4-BE49-F238E27FC236}">
                <a16:creationId xmlns:a16="http://schemas.microsoft.com/office/drawing/2014/main" id="{BEAE25CE-637C-46D9-B74F-B28D11F72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9505" y="1762268"/>
            <a:ext cx="1987119" cy="154083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95A9214-126F-4D94-91A7-96343965FFCA}"/>
              </a:ext>
            </a:extLst>
          </p:cNvPr>
          <p:cNvSpPr txBox="1"/>
          <p:nvPr/>
        </p:nvSpPr>
        <p:spPr>
          <a:xfrm>
            <a:off x="6119188" y="3227769"/>
            <a:ext cx="4376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ZA" b="1" i="0" u="none" strike="noStrike" dirty="0">
                <a:effectLst/>
                <a:latin typeface="Lato" panose="020F0502020204030203" pitchFamily="34" charset="0"/>
              </a:rPr>
              <a:t>2.4 M refugees hosted in Uganda &amp; Sudan</a:t>
            </a:r>
          </a:p>
        </p:txBody>
      </p:sp>
      <p:pic>
        <p:nvPicPr>
          <p:cNvPr id="13" name="Graphic 12" descr="82.4 million people worldwide were forcibly displaced&#10;">
            <a:extLst>
              <a:ext uri="{FF2B5EF4-FFF2-40B4-BE49-F238E27FC236}">
                <a16:creationId xmlns:a16="http://schemas.microsoft.com/office/drawing/2014/main" id="{61FCDC96-1783-4C57-8B68-108056296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6879" y="3673893"/>
            <a:ext cx="1987119" cy="15408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46A44C-3B44-4DBF-8EDA-3A33E704B864}"/>
              </a:ext>
            </a:extLst>
          </p:cNvPr>
          <p:cNvSpPr txBox="1"/>
          <p:nvPr/>
        </p:nvSpPr>
        <p:spPr>
          <a:xfrm>
            <a:off x="2236299" y="5258665"/>
            <a:ext cx="7305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ZA" b="1" i="0" u="none" strike="noStrike" dirty="0">
                <a:effectLst/>
                <a:latin typeface="Lato" panose="020F0502020204030203" pitchFamily="34" charset="0"/>
              </a:rPr>
              <a:t>New conflicts in the Sahel region, Ethiopia &amp; Northern Mozambique 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0B2D0BA2-18B6-4F4D-94F3-94676C6E6BF3}"/>
              </a:ext>
            </a:extLst>
          </p:cNvPr>
          <p:cNvSpPr/>
          <p:nvPr/>
        </p:nvSpPr>
        <p:spPr>
          <a:xfrm>
            <a:off x="9703904" y="4979504"/>
            <a:ext cx="2057400" cy="187849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UNHCR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C6CA7F-10D3-DAEB-378D-03068724D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825146"/>
              </p:ext>
            </p:extLst>
          </p:nvPr>
        </p:nvGraphicFramePr>
        <p:xfrm>
          <a:off x="220411" y="270588"/>
          <a:ext cx="129114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F63F58C-518C-ECAA-59E3-F4AEB0ED27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18" y="0"/>
            <a:ext cx="2712474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A732A6A-8BBA-E347-B219-FE20FC534D95}"/>
              </a:ext>
            </a:extLst>
          </p:cNvPr>
          <p:cNvSpPr txBox="1"/>
          <p:nvPr/>
        </p:nvSpPr>
        <p:spPr>
          <a:xfrm>
            <a:off x="2082800" y="858992"/>
            <a:ext cx="802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US" altLang="zh-CN" sz="3600" b="1" spc="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Africa: Refugee Flows</a:t>
            </a:r>
            <a:endParaRPr lang="en-US" altLang="zh-CN" sz="3600" spc="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920555B-D2FB-DA48-9709-537898D72C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863" y="6948469"/>
            <a:ext cx="507764" cy="507764"/>
          </a:xfrm>
          <a:prstGeom prst="rect">
            <a:avLst/>
          </a:prstGeom>
        </p:spPr>
      </p:pic>
      <p:pic>
        <p:nvPicPr>
          <p:cNvPr id="45" name="Graphic 44" descr="82.4 million people worldwide were forcibly displaced&#10;">
            <a:extLst>
              <a:ext uri="{FF2B5EF4-FFF2-40B4-BE49-F238E27FC236}">
                <a16:creationId xmlns:a16="http://schemas.microsoft.com/office/drawing/2014/main" id="{BEAE25CE-637C-46D9-B74F-B28D11F72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3420" y="1673491"/>
            <a:ext cx="1987119" cy="154083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95A9214-126F-4D94-91A7-96343965FFCA}"/>
              </a:ext>
            </a:extLst>
          </p:cNvPr>
          <p:cNvSpPr txBox="1"/>
          <p:nvPr/>
        </p:nvSpPr>
        <p:spPr>
          <a:xfrm>
            <a:off x="935910" y="3050216"/>
            <a:ext cx="3885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ZA" b="1" i="0" u="none" strike="noStrike" dirty="0">
                <a:effectLst/>
                <a:latin typeface="Lato" panose="020F0502020204030203" pitchFamily="34" charset="0"/>
              </a:rPr>
              <a:t> 250,259 Refugees &amp; Asylum Seekers </a:t>
            </a:r>
            <a:r>
              <a:rPr lang="en-ZA" b="1" dirty="0">
                <a:latin typeface="Lato" panose="020F0502020204030203" pitchFamily="34" charset="0"/>
              </a:rPr>
              <a:t>(2022)</a:t>
            </a:r>
            <a:endParaRPr lang="en-ZA" b="1" i="0" u="none" strike="noStrike" dirty="0">
              <a:effectLst/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46A44C-3B44-4DBF-8EDA-3A33E704B864}"/>
              </a:ext>
            </a:extLst>
          </p:cNvPr>
          <p:cNvSpPr txBox="1"/>
          <p:nvPr/>
        </p:nvSpPr>
        <p:spPr>
          <a:xfrm>
            <a:off x="197949" y="5144365"/>
            <a:ext cx="7305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ZA" b="1" i="0" u="none" strike="noStrike" dirty="0">
                <a:effectLst/>
                <a:latin typeface="Lato" panose="020F0502020204030203" pitchFamily="34" charset="0"/>
              </a:rPr>
              <a:t>One of the major challenges facing South African refugees &amp; asylum seekers 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0B2D0BA2-18B6-4F4D-94F3-94676C6E6BF3}"/>
              </a:ext>
            </a:extLst>
          </p:cNvPr>
          <p:cNvSpPr/>
          <p:nvPr/>
        </p:nvSpPr>
        <p:spPr>
          <a:xfrm>
            <a:off x="9703904" y="4979504"/>
            <a:ext cx="2057400" cy="187849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Scarce Skills</a:t>
            </a:r>
            <a:endParaRPr lang="en-GB" dirty="0"/>
          </a:p>
        </p:txBody>
      </p:sp>
      <p:pic>
        <p:nvPicPr>
          <p:cNvPr id="12" name="Graphic 11" descr="82.4 million people worldwide were forcibly displaced&#10;">
            <a:extLst>
              <a:ext uri="{FF2B5EF4-FFF2-40B4-BE49-F238E27FC236}">
                <a16:creationId xmlns:a16="http://schemas.microsoft.com/office/drawing/2014/main" id="{14A9CAC2-18BE-4DD4-9E63-83620893A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3747" y="1683848"/>
            <a:ext cx="1987119" cy="15408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227C96-7F6C-474D-BBD6-EC9AAB6575C4}"/>
              </a:ext>
            </a:extLst>
          </p:cNvPr>
          <p:cNvSpPr txBox="1"/>
          <p:nvPr/>
        </p:nvSpPr>
        <p:spPr>
          <a:xfrm>
            <a:off x="6671082" y="3007306"/>
            <a:ext cx="3520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ZA" b="1" i="0" u="none" strike="noStrike" dirty="0">
                <a:effectLst/>
                <a:latin typeface="Lato" panose="020F0502020204030203" pitchFamily="34" charset="0"/>
              </a:rPr>
              <a:t>Burundi, DRC, Rwanda, South Sudan, Somalia &amp; Zimbabwe</a:t>
            </a:r>
          </a:p>
        </p:txBody>
      </p:sp>
      <p:pic>
        <p:nvPicPr>
          <p:cNvPr id="1026" name="Picture 2" descr="Dictionary.com's Word of the Year Is 'Xenophobia' | Time">
            <a:extLst>
              <a:ext uri="{FF2B5EF4-FFF2-40B4-BE49-F238E27FC236}">
                <a16:creationId xmlns:a16="http://schemas.microsoft.com/office/drawing/2014/main" id="{15E41A2D-4536-479A-B6CA-05EB2717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00" y="3670241"/>
            <a:ext cx="2280343" cy="1520698"/>
          </a:xfrm>
          <a:prstGeom prst="rect">
            <a:avLst/>
          </a:prstGeom>
          <a:noFill/>
          <a:effectLst>
            <a:reflection blurRad="673100" stA="45000" endPos="65000" dist="50800" dir="5400000" sy="-100000" algn="bl" rotWithShape="0"/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ARCE SKILLS">
            <a:extLst>
              <a:ext uri="{FF2B5EF4-FFF2-40B4-BE49-F238E27FC236}">
                <a16:creationId xmlns:a16="http://schemas.microsoft.com/office/drawing/2014/main" id="{3F073B01-4577-4E3A-87DD-7ABCBB5E5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3562350"/>
            <a:ext cx="3471862" cy="1733550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5804B34C-B29B-9798-F40E-A20B95FABB2D}"/>
              </a:ext>
            </a:extLst>
          </p:cNvPr>
          <p:cNvSpPr/>
          <p:nvPr/>
        </p:nvSpPr>
        <p:spPr>
          <a:xfrm>
            <a:off x="4521453" y="2654773"/>
            <a:ext cx="465677" cy="774227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0B3655C-522C-18F9-6FB9-3D9669A15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58664"/>
              </p:ext>
            </p:extLst>
          </p:nvPr>
        </p:nvGraphicFramePr>
        <p:xfrm>
          <a:off x="117774" y="186612"/>
          <a:ext cx="129114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111BEDF-05CD-9EE7-0AFD-715969AA5F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18" y="0"/>
            <a:ext cx="2712474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6D591B-64FF-DDCE-664C-FF43398AD8AC}"/>
              </a:ext>
            </a:extLst>
          </p:cNvPr>
          <p:cNvSpPr txBox="1"/>
          <p:nvPr/>
        </p:nvSpPr>
        <p:spPr>
          <a:xfrm>
            <a:off x="2417638" y="2782669"/>
            <a:ext cx="802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US" altLang="zh-CN" sz="3600" b="1" spc="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SAQA EXPERIENCE</a:t>
            </a:r>
          </a:p>
        </p:txBody>
      </p:sp>
    </p:spTree>
    <p:extLst>
      <p:ext uri="{BB962C8B-B14F-4D97-AF65-F5344CB8AC3E}">
        <p14:creationId xmlns:p14="http://schemas.microsoft.com/office/powerpoint/2010/main" val="258069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7740-C4F7-F301-C928-7B3A93F0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4359"/>
            <a:ext cx="9929327" cy="9629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Challenges faced by Refugees &amp; Asylum Seekers in the Recognition of Qualifications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4A5005-B5E0-1886-92B9-E1F0CE67FCF7}"/>
              </a:ext>
            </a:extLst>
          </p:cNvPr>
          <p:cNvSpPr/>
          <p:nvPr/>
        </p:nvSpPr>
        <p:spPr>
          <a:xfrm>
            <a:off x="838200" y="2473691"/>
            <a:ext cx="3098533" cy="235818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Incomplete Documentation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EB9B53-B5F7-CD4D-B21B-00A9C4A94916}"/>
              </a:ext>
            </a:extLst>
          </p:cNvPr>
          <p:cNvSpPr/>
          <p:nvPr/>
        </p:nvSpPr>
        <p:spPr>
          <a:xfrm>
            <a:off x="4638575" y="2473693"/>
            <a:ext cx="3098533" cy="235818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Security challenges in Verification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ADB0F5-E19C-9D30-9EA7-8306E0159D70}"/>
              </a:ext>
            </a:extLst>
          </p:cNvPr>
          <p:cNvSpPr/>
          <p:nvPr/>
        </p:nvSpPr>
        <p:spPr>
          <a:xfrm>
            <a:off x="8438950" y="2473692"/>
            <a:ext cx="3098533" cy="235818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Misrepresentation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2D65848-49F1-6A6E-3555-9B55CCB1E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299175"/>
              </p:ext>
            </p:extLst>
          </p:nvPr>
        </p:nvGraphicFramePr>
        <p:xfrm>
          <a:off x="133325" y="233266"/>
          <a:ext cx="129114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E7AD9EA-CD23-7A26-31AB-6AC60484CA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30" y="-1761"/>
            <a:ext cx="1507770" cy="914756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AAF11A2-089D-55EE-E26A-1A29769A30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18" y="0"/>
            <a:ext cx="2712474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1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4DBA-0D9D-B22B-E125-96AABC20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5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Drivers for Change</a:t>
            </a:r>
          </a:p>
        </p:txBody>
      </p:sp>
      <p:pic>
        <p:nvPicPr>
          <p:cNvPr id="4" name="Picture 2" descr="Revised Convention on the Recognition of Studies, Certificates, Diplomas,  Degrees, and Other Academic Qualifications in Higher Education in African  States. - ppt download">
            <a:extLst>
              <a:ext uri="{FF2B5EF4-FFF2-40B4-BE49-F238E27FC236}">
                <a16:creationId xmlns:a16="http://schemas.microsoft.com/office/drawing/2014/main" id="{E5E83F57-987B-159E-9689-E43B6D3867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6" y="3808842"/>
            <a:ext cx="4562104" cy="286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A05684-5B54-EEFC-7159-7B780D404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801" y="3961597"/>
            <a:ext cx="3664001" cy="2717128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1338AF-7BE4-2A59-8EB8-74E033F7E5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913287"/>
              </p:ext>
            </p:extLst>
          </p:nvPr>
        </p:nvGraphicFramePr>
        <p:xfrm>
          <a:off x="35275" y="251927"/>
          <a:ext cx="129114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618411C-6A3C-6DA1-9BA1-885AC82F8B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30" y="-1761"/>
            <a:ext cx="1507770" cy="914756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F88F715-F695-8AF1-F11F-A9527B6329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28" y="1586204"/>
            <a:ext cx="3882373" cy="2385192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F6E4DFB-3BFA-3D47-6A31-0981DB79F1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18" y="0"/>
            <a:ext cx="2712474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5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E00E13-0945-D9EF-6E48-90253394EFFB}"/>
              </a:ext>
            </a:extLst>
          </p:cNvPr>
          <p:cNvSpPr txBox="1"/>
          <p:nvPr/>
        </p:nvSpPr>
        <p:spPr>
          <a:xfrm>
            <a:off x="2082800" y="3223381"/>
            <a:ext cx="8026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pPr algn="ctr"/>
            <a:r>
              <a:rPr lang="en-US" altLang="zh-CN" sz="3600" b="1" spc="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Pilot Project</a:t>
            </a:r>
          </a:p>
        </p:txBody>
      </p:sp>
    </p:spTree>
    <p:extLst>
      <p:ext uri="{BB962C8B-B14F-4D97-AF65-F5344CB8AC3E}">
        <p14:creationId xmlns:p14="http://schemas.microsoft.com/office/powerpoint/2010/main" val="231603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6492</TotalTime>
  <Words>493</Words>
  <Application>Microsoft Office PowerPoint</Application>
  <PresentationFormat>Widescreen</PresentationFormat>
  <Paragraphs>76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Lato</vt:lpstr>
      <vt:lpstr>Times New Roman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faced by Refugees &amp; Asylum Seekers in the Recognition of Qualifications</vt:lpstr>
      <vt:lpstr>Drivers for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Wellington Radu</dc:creator>
  <cp:lastModifiedBy>Karen Hanna</cp:lastModifiedBy>
  <cp:revision>98</cp:revision>
  <cp:lastPrinted>2022-09-29T10:07:05Z</cp:lastPrinted>
  <dcterms:created xsi:type="dcterms:W3CDTF">2021-07-22T13:57:11Z</dcterms:created>
  <dcterms:modified xsi:type="dcterms:W3CDTF">2022-10-07T14:23:37Z</dcterms:modified>
</cp:coreProperties>
</file>