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 id="2147483715" r:id="rId7"/>
  </p:sldMasterIdLst>
  <p:notesMasterIdLst>
    <p:notesMasterId r:id="rId26"/>
  </p:notesMasterIdLst>
  <p:handoutMasterIdLst>
    <p:handoutMasterId r:id="rId27"/>
  </p:handoutMasterIdLst>
  <p:sldIdLst>
    <p:sldId id="355" r:id="rId8"/>
    <p:sldId id="349" r:id="rId9"/>
    <p:sldId id="577" r:id="rId10"/>
    <p:sldId id="579" r:id="rId11"/>
    <p:sldId id="257" r:id="rId12"/>
    <p:sldId id="2902" r:id="rId13"/>
    <p:sldId id="360" r:id="rId14"/>
    <p:sldId id="572" r:id="rId15"/>
    <p:sldId id="2904" r:id="rId16"/>
    <p:sldId id="2903" r:id="rId17"/>
    <p:sldId id="361" r:id="rId18"/>
    <p:sldId id="2906" r:id="rId19"/>
    <p:sldId id="2905" r:id="rId20"/>
    <p:sldId id="362" r:id="rId21"/>
    <p:sldId id="363" r:id="rId22"/>
    <p:sldId id="2907" r:id="rId23"/>
    <p:sldId id="2908" r:id="rId24"/>
    <p:sldId id="2910" r:id="rId25"/>
  </p:sldIdLst>
  <p:sldSz cx="9144000" cy="5143500" type="screen16x9"/>
  <p:notesSz cx="9925050" cy="6665913"/>
  <p:custDataLst>
    <p:tags r:id="rId28"/>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4" userDrawn="1">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6EA"/>
    <a:srgbClr val="D9D9D9"/>
    <a:srgbClr val="999999"/>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C5C14-44F3-4D50-86D2-F909DCA678D5}" v="3" dt="2022-10-05T04:59:26.240"/>
  </p1510:revLst>
</p1510:revInfo>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7" autoAdjust="0"/>
    <p:restoredTop sz="94688" autoAdjust="0"/>
  </p:normalViewPr>
  <p:slideViewPr>
    <p:cSldViewPr snapToGrid="0">
      <p:cViewPr varScale="1">
        <p:scale>
          <a:sx n="108" d="100"/>
          <a:sy n="108" d="100"/>
        </p:scale>
        <p:origin x="830" y="82"/>
      </p:cViewPr>
      <p:guideLst>
        <p:guide orient="horz" pos="2164"/>
        <p:guide pos="2880"/>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Gottlieb" userId="c94590a1632be957" providerId="LiveId" clId="{2F6C5C14-44F3-4D50-86D2-F909DCA678D5}"/>
    <pc:docChg chg="undo custSel addSld delSld modSld">
      <pc:chgData name="Matthias Gottlieb" userId="c94590a1632be957" providerId="LiveId" clId="{2F6C5C14-44F3-4D50-86D2-F909DCA678D5}" dt="2022-10-05T04:59:32.551" v="166" actId="20577"/>
      <pc:docMkLst>
        <pc:docMk/>
      </pc:docMkLst>
      <pc:sldChg chg="modSp mod">
        <pc:chgData name="Matthias Gottlieb" userId="c94590a1632be957" providerId="LiveId" clId="{2F6C5C14-44F3-4D50-86D2-F909DCA678D5}" dt="2022-10-05T04:58:00.571" v="117" actId="115"/>
        <pc:sldMkLst>
          <pc:docMk/>
          <pc:sldMk cId="0" sldId="355"/>
        </pc:sldMkLst>
        <pc:spChg chg="mod">
          <ac:chgData name="Matthias Gottlieb" userId="c94590a1632be957" providerId="LiveId" clId="{2F6C5C14-44F3-4D50-86D2-F909DCA678D5}" dt="2022-10-05T04:58:00.571" v="117" actId="115"/>
          <ac:spMkLst>
            <pc:docMk/>
            <pc:sldMk cId="0" sldId="355"/>
            <ac:spMk id="3" creationId="{00000000-0000-0000-0000-000000000000}"/>
          </ac:spMkLst>
        </pc:spChg>
      </pc:sldChg>
      <pc:sldChg chg="modSp mod">
        <pc:chgData name="Matthias Gottlieb" userId="c94590a1632be957" providerId="LiveId" clId="{2F6C5C14-44F3-4D50-86D2-F909DCA678D5}" dt="2022-10-05T04:58:42.267" v="146" actId="1035"/>
        <pc:sldMkLst>
          <pc:docMk/>
          <pc:sldMk cId="1089202849" sldId="2908"/>
        </pc:sldMkLst>
        <pc:spChg chg="mod">
          <ac:chgData name="Matthias Gottlieb" userId="c94590a1632be957" providerId="LiveId" clId="{2F6C5C14-44F3-4D50-86D2-F909DCA678D5}" dt="2022-10-05T04:58:30.714" v="126" actId="404"/>
          <ac:spMkLst>
            <pc:docMk/>
            <pc:sldMk cId="1089202849" sldId="2908"/>
            <ac:spMk id="2" creationId="{B061D72F-B462-4A12-81B0-B567AD21FDEE}"/>
          </ac:spMkLst>
        </pc:spChg>
        <pc:spChg chg="mod">
          <ac:chgData name="Matthias Gottlieb" userId="c94590a1632be957" providerId="LiveId" clId="{2F6C5C14-44F3-4D50-86D2-F909DCA678D5}" dt="2022-10-05T04:58:42.267" v="146" actId="1035"/>
          <ac:spMkLst>
            <pc:docMk/>
            <pc:sldMk cId="1089202849" sldId="2908"/>
            <ac:spMk id="11" creationId="{DE1320B8-5A6B-64B3-76B2-84DFE09E76E4}"/>
          </ac:spMkLst>
        </pc:spChg>
        <pc:spChg chg="mod">
          <ac:chgData name="Matthias Gottlieb" userId="c94590a1632be957" providerId="LiveId" clId="{2F6C5C14-44F3-4D50-86D2-F909DCA678D5}" dt="2022-10-05T04:58:42.267" v="146" actId="1035"/>
          <ac:spMkLst>
            <pc:docMk/>
            <pc:sldMk cId="1089202849" sldId="2908"/>
            <ac:spMk id="12" creationId="{5AE8DE40-E7C4-EB13-06AA-F6922BF4D48B}"/>
          </ac:spMkLst>
        </pc:spChg>
        <pc:spChg chg="mod">
          <ac:chgData name="Matthias Gottlieb" userId="c94590a1632be957" providerId="LiveId" clId="{2F6C5C14-44F3-4D50-86D2-F909DCA678D5}" dt="2022-10-05T04:58:42.267" v="146" actId="1035"/>
          <ac:spMkLst>
            <pc:docMk/>
            <pc:sldMk cId="1089202849" sldId="2908"/>
            <ac:spMk id="13" creationId="{D0F93B95-F7DF-9670-0EAF-D67514AC3A33}"/>
          </ac:spMkLst>
        </pc:spChg>
        <pc:spChg chg="mod">
          <ac:chgData name="Matthias Gottlieb" userId="c94590a1632be957" providerId="LiveId" clId="{2F6C5C14-44F3-4D50-86D2-F909DCA678D5}" dt="2022-10-05T04:58:42.267" v="146" actId="1035"/>
          <ac:spMkLst>
            <pc:docMk/>
            <pc:sldMk cId="1089202849" sldId="2908"/>
            <ac:spMk id="14" creationId="{18B1189D-44AA-718B-7602-92DA4963F0A1}"/>
          </ac:spMkLst>
        </pc:spChg>
      </pc:sldChg>
      <pc:sldChg chg="addSp delSp modSp new del mod modClrScheme chgLayout">
        <pc:chgData name="Matthias Gottlieb" userId="c94590a1632be957" providerId="LiveId" clId="{2F6C5C14-44F3-4D50-86D2-F909DCA678D5}" dt="2022-10-05T04:59:28.084" v="159" actId="47"/>
        <pc:sldMkLst>
          <pc:docMk/>
          <pc:sldMk cId="3104581365" sldId="2909"/>
        </pc:sldMkLst>
        <pc:spChg chg="del mod ord">
          <ac:chgData name="Matthias Gottlieb" userId="c94590a1632be957" providerId="LiveId" clId="{2F6C5C14-44F3-4D50-86D2-F909DCA678D5}" dt="2022-10-05T04:59:11.287" v="150" actId="700"/>
          <ac:spMkLst>
            <pc:docMk/>
            <pc:sldMk cId="3104581365" sldId="2909"/>
            <ac:spMk id="2" creationId="{0243125A-6AED-AAA0-0927-334FA37B1B2D}"/>
          </ac:spMkLst>
        </pc:spChg>
        <pc:spChg chg="mod ord">
          <ac:chgData name="Matthias Gottlieb" userId="c94590a1632be957" providerId="LiveId" clId="{2F6C5C14-44F3-4D50-86D2-F909DCA678D5}" dt="2022-10-05T04:59:17.062" v="157" actId="20577"/>
          <ac:spMkLst>
            <pc:docMk/>
            <pc:sldMk cId="3104581365" sldId="2909"/>
            <ac:spMk id="3" creationId="{B857A060-4C33-FA54-E57B-EAD14BFC9D9F}"/>
          </ac:spMkLst>
        </pc:spChg>
        <pc:spChg chg="mod ord">
          <ac:chgData name="Matthias Gottlieb" userId="c94590a1632be957" providerId="LiveId" clId="{2F6C5C14-44F3-4D50-86D2-F909DCA678D5}" dt="2022-10-05T04:59:11.287" v="150" actId="700"/>
          <ac:spMkLst>
            <pc:docMk/>
            <pc:sldMk cId="3104581365" sldId="2909"/>
            <ac:spMk id="4" creationId="{F9B121B2-E789-4662-FE0B-123A73F8AC76}"/>
          </ac:spMkLst>
        </pc:spChg>
        <pc:spChg chg="add mod ord">
          <ac:chgData name="Matthias Gottlieb" userId="c94590a1632be957" providerId="LiveId" clId="{2F6C5C14-44F3-4D50-86D2-F909DCA678D5}" dt="2022-10-05T04:59:11.287" v="150" actId="700"/>
          <ac:spMkLst>
            <pc:docMk/>
            <pc:sldMk cId="3104581365" sldId="2909"/>
            <ac:spMk id="5" creationId="{729B0B05-915F-BB27-0971-8D692D7E2A8E}"/>
          </ac:spMkLst>
        </pc:spChg>
      </pc:sldChg>
      <pc:sldChg chg="modSp add mod">
        <pc:chgData name="Matthias Gottlieb" userId="c94590a1632be957" providerId="LiveId" clId="{2F6C5C14-44F3-4D50-86D2-F909DCA678D5}" dt="2022-10-05T04:59:32.551" v="166" actId="20577"/>
        <pc:sldMkLst>
          <pc:docMk/>
          <pc:sldMk cId="3710345609" sldId="2910"/>
        </pc:sldMkLst>
        <pc:spChg chg="mod">
          <ac:chgData name="Matthias Gottlieb" userId="c94590a1632be957" providerId="LiveId" clId="{2F6C5C14-44F3-4D50-86D2-F909DCA678D5}" dt="2022-10-05T04:59:32.551" v="166" actId="20577"/>
          <ac:spMkLst>
            <pc:docMk/>
            <pc:sldMk cId="3710345609" sldId="2910"/>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05/10/2022</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05/10/2022</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40025" y="500063"/>
            <a:ext cx="4445000" cy="2500312"/>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Analogen Bildungsnachweisen fehlt es an einem Verfahren zum automatisierten Verifizieren und Auswerten der inhaltlichen Daten. Zusätzlichen beanspruchen sie viel Platz. </a:t>
            </a:r>
          </a:p>
          <a:p>
            <a:endParaRPr lang="de-DE" dirty="0"/>
          </a:p>
          <a:p>
            <a:r>
              <a:rPr lang="de-DE" dirty="0"/>
              <a:t>Hingegen sind Digitale Bildungsnachweise kompakt und lassen sich vollständig automatisieren. Dies ermöglicht Ihnen als Verwaltung einen effizienten und platzsparenden Prozess. Erfassung und elektronische Weiterverarbeitung erfolgen dann medienbruchfrei.</a:t>
            </a:r>
          </a:p>
          <a:p>
            <a:endParaRPr lang="de-DE" dirty="0"/>
          </a:p>
          <a:p>
            <a:r>
              <a:rPr lang="de-DE" dirty="0"/>
              <a:t>Allerdings fehlt es bisher an einem Machbarkeitsnachweis für einen interoperablen Infrastrukturstandard.</a:t>
            </a:r>
          </a:p>
        </p:txBody>
      </p:sp>
      <p:sp>
        <p:nvSpPr>
          <p:cNvPr id="4" name="Foliennummernplatzhalter 3"/>
          <p:cNvSpPr>
            <a:spLocks noGrp="1"/>
          </p:cNvSpPr>
          <p:nvPr>
            <p:ph type="sldNum" sz="quarter" idx="5"/>
          </p:nvPr>
        </p:nvSpPr>
        <p:spPr/>
        <p:txBody>
          <a:bodyPr/>
          <a:lstStyle/>
          <a:p>
            <a:fld id="{1D45AAF3-15E6-4C31-954C-F2452F01D305}" type="slidenum">
              <a:rPr lang="de-DE" smtClean="0"/>
              <a:t>3</a:t>
            </a:fld>
            <a:endParaRPr lang="de-DE"/>
          </a:p>
        </p:txBody>
      </p:sp>
    </p:spTree>
    <p:extLst>
      <p:ext uri="{BB962C8B-B14F-4D97-AF65-F5344CB8AC3E}">
        <p14:creationId xmlns:p14="http://schemas.microsoft.com/office/powerpoint/2010/main" val="158261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4211638" y="547688"/>
            <a:ext cx="4872037" cy="2740025"/>
          </a:xfrm>
        </p:spPr>
      </p:sp>
      <p:sp>
        <p:nvSpPr>
          <p:cNvPr id="5" name="Notizenplatzhalter 2"/>
          <p:cNvSpPr>
            <a:spLocks noGrp="1"/>
          </p:cNvSpPr>
          <p:nvPr>
            <p:ph type="body" idx="1"/>
          </p:nvPr>
        </p:nvSpPr>
        <p:spPr bwMode="auto"/>
        <p:txBody>
          <a:bodyPr>
            <a:normAutofit/>
          </a:bodyPr>
          <a:lstStyle/>
          <a:p>
            <a:pPr>
              <a:defRPr/>
            </a:pPr>
            <a:r>
              <a:rPr lang="de-DE" dirty="0"/>
              <a:t>Idee: Mittels einer Art Briefumschlag ein Datenobjekt - digitaler Bildungsnachweis – sicher und verifiziert zu versenden, sodass dessen Inhalt vorerst keine Relevanz hat. Das bedeutet, einen Briefumschlag mit Daten des Empfängers (Bildungsnachweis der innehabende Person) und Absenders (ausstellende Institution) sowie einem Siegel (Publik-Key-Verfahren) zu versehen. Einem verifizierbaren digitalem Bildungsnachweis auch Digital </a:t>
            </a:r>
            <a:r>
              <a:rPr lang="de-DE" dirty="0" err="1"/>
              <a:t>Credential</a:t>
            </a:r>
            <a:r>
              <a:rPr lang="de-DE" dirty="0"/>
              <a:t> genannt.</a:t>
            </a:r>
          </a:p>
          <a:p>
            <a:pPr>
              <a:defRPr/>
            </a:pPr>
            <a:endParaRPr lang="de-DE" dirty="0"/>
          </a:p>
          <a:p>
            <a:pPr>
              <a:defRPr/>
            </a:pPr>
            <a:r>
              <a:rPr lang="de-DE" dirty="0"/>
              <a:t>Zum Verfahren: Eine Institution stellt einem Lernenden ein Digital </a:t>
            </a:r>
            <a:r>
              <a:rPr lang="de-DE" dirty="0" err="1"/>
              <a:t>Credential</a:t>
            </a:r>
            <a:r>
              <a:rPr lang="de-DE" dirty="0"/>
              <a:t> aus. Der Lernende transportiert dies und speichert es bequem in der Wallet seiner Wahl. Er bewirbt sich bei einer Dritten Partei (Arbeitgeber oder weiteren Bildungseinrichtung) mit seinen digitalen Bildungsnachweisen. Zwecks überprüfen ist ein Vertrauensanker notwendig eine sog. </a:t>
            </a:r>
            <a:r>
              <a:rPr lang="de-DE" dirty="0" err="1"/>
              <a:t>Trusted</a:t>
            </a:r>
            <a:r>
              <a:rPr lang="de-DE" dirty="0"/>
              <a:t> Data Registry. Das ermöglicht ein unabhängiges Prüfen der Dokumente auch im Hinblick auf ein Widerrufenen des Bildungsnachweises beispielsweise bei Tippfehlern im Namen oder Aberkennung.</a:t>
            </a:r>
          </a:p>
        </p:txBody>
      </p:sp>
      <p:sp>
        <p:nvSpPr>
          <p:cNvPr id="6" name="Foliennummernplatzhalter 3"/>
          <p:cNvSpPr>
            <a:spLocks noGrp="1"/>
          </p:cNvSpPr>
          <p:nvPr>
            <p:ph type="sldNum" sz="quarter" idx="5"/>
          </p:nvPr>
        </p:nvSpPr>
        <p:spPr bwMode="auto"/>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AFC6D0-44D5-4EB7-828F-6F464F83D79A}"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9849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ELMO is an XML format that supports assessment information included in Diplomas, Transcripts of Records, and Diploma Supplements. Moreover, it describes these assessments' qualifications, programs, and courses [9]. The ELMO format is used by EMREX [10], EWP [11], and the ELM format [7] is based on ELMO.</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D45AAF3-15E6-4C31-954C-F2452F01D305}" type="slidenum">
              <a:rPr lang="de-DE" smtClean="0"/>
              <a:t>9</a:t>
            </a:fld>
            <a:endParaRPr lang="de-DE"/>
          </a:p>
        </p:txBody>
      </p:sp>
    </p:spTree>
    <p:extLst>
      <p:ext uri="{BB962C8B-B14F-4D97-AF65-F5344CB8AC3E}">
        <p14:creationId xmlns:p14="http://schemas.microsoft.com/office/powerpoint/2010/main" val="172686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lvl="0" indent="-285750">
              <a:buFont typeface="Arial" panose="020B0604020202020204" pitchFamily="34" charset="0"/>
              <a:buChar char="•"/>
            </a:pPr>
            <a:r>
              <a:rPr lang="en-US" dirty="0"/>
              <a:t>Learning processes (learning specifications, learning qualifications, and learning achievements, learning outcome, learning activity and learning activity specification, assessment and assessment specification)</a:t>
            </a:r>
            <a:endParaRPr lang="de-DE" dirty="0"/>
          </a:p>
          <a:p>
            <a:pPr marL="285750" lvl="0" indent="-285750">
              <a:buFont typeface="Arial" panose="020B0604020202020204" pitchFamily="34" charset="0"/>
              <a:buChar char="•"/>
            </a:pPr>
            <a:r>
              <a:rPr lang="en-US" dirty="0"/>
              <a:t>Description of issuer and credential subject</a:t>
            </a:r>
            <a:endParaRPr lang="de-DE" dirty="0"/>
          </a:p>
          <a:p>
            <a:pPr marL="285750" lvl="0" indent="-285750">
              <a:buFont typeface="Arial" panose="020B0604020202020204" pitchFamily="34" charset="0"/>
              <a:buChar char="•"/>
            </a:pPr>
            <a:r>
              <a:rPr lang="en-US" dirty="0"/>
              <a:t>Concepts for describing learning opportunities and accreditation</a:t>
            </a:r>
            <a:endParaRPr lang="de-DE" dirty="0"/>
          </a:p>
          <a:p>
            <a:pPr marL="285750" lvl="0" indent="-285750">
              <a:buFont typeface="Arial" panose="020B0604020202020204" pitchFamily="34" charset="0"/>
              <a:buChar char="•"/>
            </a:pPr>
            <a:r>
              <a:rPr lang="en-US" dirty="0"/>
              <a:t>Price Details</a:t>
            </a:r>
            <a:endParaRPr lang="de-DE" dirty="0"/>
          </a:p>
          <a:p>
            <a:pPr marL="285750" lvl="0" indent="-285750">
              <a:buFont typeface="Arial" panose="020B0604020202020204" pitchFamily="34" charset="0"/>
              <a:buChar char="•"/>
            </a:pPr>
            <a:r>
              <a:rPr lang="en-US" dirty="0"/>
              <a:t>Concepts for verifiable presentation and Europass presentation</a:t>
            </a:r>
            <a:endParaRPr lang="de-DE" dirty="0"/>
          </a:p>
          <a:p>
            <a:pPr marL="285750" lvl="0" indent="-285750">
              <a:buFont typeface="Arial" panose="020B0604020202020204" pitchFamily="34" charset="0"/>
              <a:buChar char="•"/>
            </a:pPr>
            <a:r>
              <a:rPr lang="en-US" dirty="0"/>
              <a:t>Definition of the Europass extension of a Europass Verifiable Credential</a:t>
            </a:r>
            <a:endParaRPr lang="de-DE" dirty="0"/>
          </a:p>
          <a:p>
            <a:pPr marL="285750" lvl="0" indent="-285750">
              <a:buFont typeface="Arial" panose="020B0604020202020204" pitchFamily="34" charset="0"/>
              <a:buChar char="•"/>
            </a:pPr>
            <a:r>
              <a:rPr lang="en-US" dirty="0"/>
              <a:t>Definition of the Europass extension of a Europass Verifiable Presentation</a:t>
            </a:r>
            <a:endParaRPr lang="de-DE" dirty="0"/>
          </a:p>
          <a:p>
            <a:pPr marL="285750" lvl="0" indent="-285750">
              <a:buFont typeface="Arial" panose="020B0604020202020204" pitchFamily="34" charset="0"/>
              <a:buChar char="•"/>
            </a:pPr>
            <a:r>
              <a:rPr lang="en-US" dirty="0"/>
              <a:t>Definition of a Europass learning opportunity</a:t>
            </a:r>
            <a:endParaRPr lang="de-DE" dirty="0"/>
          </a:p>
        </p:txBody>
      </p:sp>
      <p:sp>
        <p:nvSpPr>
          <p:cNvPr id="4" name="Foliennummernplatzhalter 3"/>
          <p:cNvSpPr>
            <a:spLocks noGrp="1"/>
          </p:cNvSpPr>
          <p:nvPr>
            <p:ph type="sldNum" sz="quarter" idx="5"/>
          </p:nvPr>
        </p:nvSpPr>
        <p:spPr/>
        <p:txBody>
          <a:bodyPr/>
          <a:lstStyle/>
          <a:p>
            <a:fld id="{1D45AAF3-15E6-4C31-954C-F2452F01D305}" type="slidenum">
              <a:rPr lang="de-DE" smtClean="0"/>
              <a:t>10</a:t>
            </a:fld>
            <a:endParaRPr lang="de-DE"/>
          </a:p>
        </p:txBody>
      </p:sp>
    </p:spTree>
    <p:extLst>
      <p:ext uri="{BB962C8B-B14F-4D97-AF65-F5344CB8AC3E}">
        <p14:creationId xmlns:p14="http://schemas.microsoft.com/office/powerpoint/2010/main" val="412922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40025" y="500063"/>
            <a:ext cx="4445000" cy="2500312"/>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18</a:t>
            </a:fld>
            <a:endParaRPr lang="en-GB"/>
          </a:p>
        </p:txBody>
      </p:sp>
    </p:spTree>
    <p:extLst>
      <p:ext uri="{BB962C8B-B14F-4D97-AF65-F5344CB8AC3E}">
        <p14:creationId xmlns:p14="http://schemas.microsoft.com/office/powerpoint/2010/main" val="77219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346290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en-US" noProof="0" dirty="0"/>
              <a:t>Dr. Matthias Gottlieb, Guido Bacharach, GDN 2022, Groningen, 13th of October 2022</a:t>
            </a:r>
            <a:endParaRPr lang="de-DE" noProof="0" dirty="0"/>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111150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en-US" noProof="0" dirty="0"/>
              <a:t>Dr. Matthias Gottlieb, Guido Bacharach, GDN 2022, Groningen, 13th of October 2022</a:t>
            </a:r>
            <a:endParaRPr lang="de-DE" noProof="0" dirty="0"/>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en-US" noProof="0" dirty="0"/>
              <a:t>Dr. Matthias Gottlieb, Guido Bacharach, GDN 2022, Groningen, 13th of October 2022</a:t>
            </a:r>
            <a:endParaRPr lang="de-DE" noProof="0" dirty="0"/>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4257987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17185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en-US" dirty="0"/>
              <a:t>Dr. Matthias Gottlieb, Guido Bacharach, GDN 2022, Groningen, 13th of October 2022</a:t>
            </a:r>
          </a:p>
        </p:txBody>
      </p:sp>
    </p:spTree>
    <p:extLst>
      <p:ext uri="{BB962C8B-B14F-4D97-AF65-F5344CB8AC3E}">
        <p14:creationId xmlns:p14="http://schemas.microsoft.com/office/powerpoint/2010/main" val="17185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1" y="972001"/>
            <a:ext cx="8508999" cy="3831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78"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1568966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1" y="1600201"/>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1" y="972001"/>
            <a:ext cx="8508999" cy="3831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4038492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1" y="2143126"/>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1" y="972001"/>
            <a:ext cx="8508999" cy="383182"/>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909E4A-2121-41F7-9A52-3AE3956BA8C2}" type="slidenum">
              <a:rPr lang="de-DE" smtClean="0"/>
              <a:t>‹Nr.›</a:t>
            </a:fld>
            <a:endParaRPr lang="de-DE"/>
          </a:p>
        </p:txBody>
      </p:sp>
      <p:sp useBgFill="1">
        <p:nvSpPr>
          <p:cNvPr id="7" name="Fußzeilenplatzhalter 6"/>
          <p:cNvSpPr>
            <a:spLocks noGrp="1"/>
          </p:cNvSpPr>
          <p:nvPr>
            <p:ph type="ftr" sz="quarter" idx="12"/>
          </p:nvPr>
        </p:nvSpPr>
        <p:spPr/>
        <p:txBody>
          <a:bodyPr/>
          <a:lstStyle/>
          <a:p>
            <a:r>
              <a:rPr lang="en-US" dirty="0"/>
              <a:t>Dr. Matthias Gottlieb, Guido Bacharach, GDN 2022, Groningen, 13th of October 2022</a:t>
            </a:r>
            <a:endParaRPr lang="de-DE" dirty="0"/>
          </a:p>
        </p:txBody>
      </p:sp>
      <p:sp useBgFill="1">
        <p:nvSpPr>
          <p:cNvPr id="6" name="Textplatzhalter 7"/>
          <p:cNvSpPr>
            <a:spLocks noGrp="1"/>
          </p:cNvSpPr>
          <p:nvPr>
            <p:ph type="body" sz="quarter" idx="13" hasCustomPrompt="1"/>
          </p:nvPr>
        </p:nvSpPr>
        <p:spPr>
          <a:xfrm>
            <a:off x="319091" y="1600201"/>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7413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247093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2"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80"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1" y="972001"/>
            <a:ext cx="8508999" cy="3831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909E4A-2121-41F7-9A52-3AE3956BA8C2}" type="slidenum">
              <a:rPr lang="de-DE" smtClean="0"/>
              <a:t>‹Nr.›</a:t>
            </a:fld>
            <a:endParaRPr lang="de-DE"/>
          </a:p>
        </p:txBody>
      </p:sp>
      <p:sp>
        <p:nvSpPr>
          <p:cNvPr id="8" name="Fußzeilenplatzhalter 7"/>
          <p:cNvSpPr>
            <a:spLocks noGrp="1"/>
          </p:cNvSpPr>
          <p:nvPr>
            <p:ph type="ftr" sz="quarter" idx="17"/>
          </p:nvPr>
        </p:nvSpPr>
        <p:spPr/>
        <p:txBody>
          <a:bodyPr/>
          <a:lstStyle/>
          <a:p>
            <a:r>
              <a:rPr lang="en-US" dirty="0"/>
              <a:t>Dr. Matthias Gottlieb, Guido Bacharach, GDN 2022, Groningen, 13th of October 2022</a:t>
            </a:r>
            <a:endParaRPr lang="de-DE" dirty="0"/>
          </a:p>
        </p:txBody>
      </p:sp>
    </p:spTree>
    <p:extLst>
      <p:ext uri="{BB962C8B-B14F-4D97-AF65-F5344CB8AC3E}">
        <p14:creationId xmlns:p14="http://schemas.microsoft.com/office/powerpoint/2010/main" val="2650102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1"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1" y="972001"/>
            <a:ext cx="8508999" cy="3831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909E4A-2121-41F7-9A52-3AE3956BA8C2}" type="slidenum">
              <a:rPr lang="de-DE" smtClean="0"/>
              <a:t>‹Nr.›</a:t>
            </a:fld>
            <a:endParaRPr lang="de-DE"/>
          </a:p>
        </p:txBody>
      </p:sp>
      <p:sp>
        <p:nvSpPr>
          <p:cNvPr id="12" name="Fußzeilenplatzhalter 11"/>
          <p:cNvSpPr>
            <a:spLocks noGrp="1"/>
          </p:cNvSpPr>
          <p:nvPr>
            <p:ph type="ftr" sz="quarter" idx="16"/>
          </p:nvPr>
        </p:nvSpPr>
        <p:spPr/>
        <p:txBody>
          <a:bodyPr/>
          <a:lstStyle/>
          <a:p>
            <a:r>
              <a:rPr lang="en-US" dirty="0"/>
              <a:t>Dr. Matthias Gottlieb, Guido Bacharach, GDN 2022, Groningen, 13th of October 2022</a:t>
            </a:r>
            <a:endParaRPr lang="de-DE" dirty="0"/>
          </a:p>
        </p:txBody>
      </p:sp>
      <p:sp>
        <p:nvSpPr>
          <p:cNvPr id="8" name="Inhaltsplatzhalter 9"/>
          <p:cNvSpPr>
            <a:spLocks noGrp="1"/>
          </p:cNvSpPr>
          <p:nvPr>
            <p:ph sz="quarter" idx="18"/>
          </p:nvPr>
        </p:nvSpPr>
        <p:spPr>
          <a:xfrm>
            <a:off x="316993" y="2148753"/>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a:t>Mastertextformat bearbeiten</a:t>
            </a:r>
          </a:p>
          <a:p>
            <a:pPr lvl="1"/>
            <a:r>
              <a:rPr lang="de-DE"/>
              <a:t>Zweite Ebene</a:t>
            </a:r>
          </a:p>
          <a:p>
            <a:pPr lvl="2"/>
            <a:r>
              <a:rPr lang="de-DE"/>
              <a:t>Dritte Ebene</a:t>
            </a:r>
          </a:p>
        </p:txBody>
      </p:sp>
      <p:sp>
        <p:nvSpPr>
          <p:cNvPr id="11" name="Bildplatzhalter 2"/>
          <p:cNvSpPr>
            <a:spLocks noGrp="1"/>
          </p:cNvSpPr>
          <p:nvPr>
            <p:ph type="pic" sz="quarter" idx="14" hasCustomPrompt="1"/>
          </p:nvPr>
        </p:nvSpPr>
        <p:spPr>
          <a:xfrm>
            <a:off x="4648200" y="2148841"/>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2697208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Zwei Inhalte + Text (Hintergrund)">
    <p:spTree>
      <p:nvGrpSpPr>
        <p:cNvPr id="1" name=""/>
        <p:cNvGrpSpPr/>
        <p:nvPr/>
      </p:nvGrpSpPr>
      <p:grpSpPr>
        <a:xfrm>
          <a:off x="0" y="0"/>
          <a:ext cx="0" cy="0"/>
          <a:chOff x="0" y="0"/>
          <a:chExt cx="0" cy="0"/>
        </a:xfrm>
      </p:grpSpPr>
      <p:sp>
        <p:nvSpPr>
          <p:cNvPr id="9" name="Rechteck 8"/>
          <p:cNvSpPr/>
          <p:nvPr/>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1" y="972001"/>
            <a:ext cx="8508999" cy="3831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909E4A-2121-41F7-9A52-3AE3956BA8C2}" type="slidenum">
              <a:rPr lang="de-DE" smtClean="0"/>
              <a:t>‹Nr.›</a:t>
            </a:fld>
            <a:endParaRPr lang="de-DE"/>
          </a:p>
        </p:txBody>
      </p:sp>
      <p:sp>
        <p:nvSpPr>
          <p:cNvPr id="12" name="Fußzeilenplatzhalter 11"/>
          <p:cNvSpPr>
            <a:spLocks noGrp="1"/>
          </p:cNvSpPr>
          <p:nvPr>
            <p:ph type="ftr" sz="quarter" idx="16"/>
          </p:nvPr>
        </p:nvSpPr>
        <p:spPr/>
        <p:txBody>
          <a:bodyPr/>
          <a:lstStyle/>
          <a:p>
            <a:r>
              <a:rPr lang="en-US" dirty="0"/>
              <a:t>Dr. Matthias Gottlieb, Guido Bacharach, GDN 2022, Groningen, 13th of October 2022</a:t>
            </a:r>
            <a:endParaRPr lang="de-DE" dirty="0"/>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a:t>Mastertextformat bearbeiten</a:t>
            </a:r>
          </a:p>
          <a:p>
            <a:pPr lvl="1"/>
            <a:r>
              <a:rPr lang="de-DE"/>
              <a:t>Zweite Ebene</a:t>
            </a:r>
          </a:p>
          <a:p>
            <a:pPr lvl="2"/>
            <a:r>
              <a:rPr lang="de-DE"/>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1"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345194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1" y="972001"/>
            <a:ext cx="8508999" cy="3831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909E4A-2121-41F7-9A52-3AE3956BA8C2}" type="slidenum">
              <a:rPr lang="de-DE" smtClean="0"/>
              <a:t>‹Nr.›</a:t>
            </a:fld>
            <a:endParaRPr lang="de-DE"/>
          </a:p>
        </p:txBody>
      </p:sp>
      <p:sp>
        <p:nvSpPr>
          <p:cNvPr id="12" name="Fußzeilenplatzhalter 11"/>
          <p:cNvSpPr>
            <a:spLocks noGrp="1"/>
          </p:cNvSpPr>
          <p:nvPr>
            <p:ph type="ftr" sz="quarter" idx="16"/>
          </p:nvPr>
        </p:nvSpPr>
        <p:spPr/>
        <p:txBody>
          <a:bodyPr/>
          <a:lstStyle/>
          <a:p>
            <a:r>
              <a:rPr lang="en-US" dirty="0"/>
              <a:t>Dr. Matthias Gottlieb, Guido Bacharach, GDN 2022, Groningen, 13th of October 2022</a:t>
            </a:r>
            <a:endParaRPr lang="de-DE" dirty="0"/>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r>
              <a:rPr lang="de-DE"/>
              <a:t>Bild durch Klicken auf Symbol hinzufügen</a:t>
            </a:r>
          </a:p>
        </p:txBody>
      </p:sp>
      <p:sp>
        <p:nvSpPr>
          <p:cNvPr id="8" name="Textplatzhalter 7"/>
          <p:cNvSpPr>
            <a:spLocks noGrp="1"/>
          </p:cNvSpPr>
          <p:nvPr>
            <p:ph type="body" sz="quarter" idx="18" hasCustomPrompt="1"/>
          </p:nvPr>
        </p:nvSpPr>
        <p:spPr>
          <a:xfrm>
            <a:off x="319091"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884491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1"/>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1" y="972001"/>
            <a:ext cx="8508999" cy="3831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97139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 Titel_leer" userDrawn="1">
  <p:cSld name="1 Titel_leer">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323851" y="950914"/>
            <a:ext cx="8499335"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a:t>
            </a:r>
          </a:p>
        </p:txBody>
      </p:sp>
      <p:sp>
        <p:nvSpPr>
          <p:cNvPr id="7" name="Fußzeilenplatzhalter 6"/>
          <p:cNvSpPr>
            <a:spLocks noGrp="1"/>
          </p:cNvSpPr>
          <p:nvPr>
            <p:ph type="ftr" sz="quarter" idx="12"/>
          </p:nvPr>
        </p:nvSpPr>
        <p:spPr>
          <a:xfrm>
            <a:off x="323851" y="4854986"/>
            <a:ext cx="8499335" cy="273844"/>
          </a:xfrm>
          <a:prstGeom prst="rect">
            <a:avLst/>
          </a:prstGeom>
        </p:spPr>
        <p:txBody>
          <a:bodyPr vert="horz" wrap="square" lIns="0" tIns="45720" rIns="0" bIns="45720" anchor="ctr" anchorCtr="0">
            <a:noAutofit/>
          </a:bodyPr>
          <a:lstStyle>
            <a:lvl1pPr marL="0" indent="0" algn="l">
              <a:lnSpc>
                <a:spcPct val="100000"/>
              </a:lnSpc>
              <a:spcBef>
                <a:spcPct val="0"/>
              </a:spcBef>
              <a:spcAft>
                <a:spcPct val="0"/>
              </a:spcAft>
              <a:defRPr sz="1100" b="0" i="0" u="none">
                <a:solidFill>
                  <a:schemeClr val="tx1">
                    <a:lumMod val="100000"/>
                  </a:schemeClr>
                </a:solidFill>
                <a:latin typeface="Arial" panose="020B0604020202020204" pitchFamily="34" charset="0"/>
              </a:defRPr>
            </a:lvl1pPr>
          </a:lstStyle>
          <a:p>
            <a:r>
              <a:rPr lang="en-US" dirty="0"/>
              <a:t>Dr. Matthias Gottlieb, Guido Bacharach, GDN 2022, Groningen, 13th of October 2022</a:t>
            </a:r>
          </a:p>
        </p:txBody>
      </p:sp>
      <p:sp>
        <p:nvSpPr>
          <p:cNvPr id="16" name="Text Placeholder 15"/>
          <p:cNvSpPr>
            <a:spLocks noGrp="1"/>
          </p:cNvSpPr>
          <p:nvPr>
            <p:ph type="body" sz="quarter" idx="14" hasCustomPrompt="1"/>
          </p:nvPr>
        </p:nvSpPr>
        <p:spPr>
          <a:xfrm>
            <a:off x="323850" y="4551364"/>
            <a:ext cx="8496302" cy="144463"/>
          </a:xfrm>
        </p:spPr>
        <p:txBody>
          <a:bodyPr>
            <a:spAutoFit/>
          </a:bodyPr>
          <a:lstStyle>
            <a:lvl1pPr algn="r">
              <a:defRPr sz="900" i="1"/>
            </a:lvl1pPr>
          </a:lstStyle>
          <a:p>
            <a:pPr lvl="0"/>
            <a:r>
              <a:rPr lang="en-US" dirty="0"/>
              <a:t>[</a:t>
            </a:r>
            <a:r>
              <a:rPr lang="en-US" dirty="0" err="1"/>
              <a:t>Quelle</a:t>
            </a:r>
            <a:r>
              <a:rPr lang="en-US" dirty="0"/>
              <a:t>]</a:t>
            </a:r>
            <a:endParaRPr lang="de-DE" dirty="0"/>
          </a:p>
        </p:txBody>
      </p:sp>
    </p:spTree>
    <p:extLst>
      <p:ext uri="{BB962C8B-B14F-4D97-AF65-F5344CB8AC3E}">
        <p14:creationId xmlns:p14="http://schemas.microsoft.com/office/powerpoint/2010/main" val="37213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Titel_leer" userDrawn="1">
  <p:cSld name="1 Titel_leer">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323851" y="950914"/>
            <a:ext cx="8499335" cy="3808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a:t>
            </a:r>
          </a:p>
        </p:txBody>
      </p:sp>
      <p:sp>
        <p:nvSpPr>
          <p:cNvPr id="7" name="Fußzeilenplatzhalter 6"/>
          <p:cNvSpPr>
            <a:spLocks noGrp="1"/>
          </p:cNvSpPr>
          <p:nvPr>
            <p:ph type="ftr" sz="quarter" idx="12"/>
          </p:nvPr>
        </p:nvSpPr>
        <p:spPr>
          <a:xfrm>
            <a:off x="323851" y="4854986"/>
            <a:ext cx="8499335" cy="273844"/>
          </a:xfrm>
          <a:prstGeom prst="rect">
            <a:avLst/>
          </a:prstGeom>
        </p:spPr>
        <p:txBody>
          <a:bodyPr vert="horz" wrap="square" lIns="0" tIns="45720" rIns="0" bIns="45720" anchor="ctr" anchorCtr="0">
            <a:noAutofit/>
          </a:bodyPr>
          <a:lstStyle>
            <a:lvl1pPr marL="0" indent="0" algn="l">
              <a:lnSpc>
                <a:spcPct val="100000"/>
              </a:lnSpc>
              <a:spcBef>
                <a:spcPct val="0"/>
              </a:spcBef>
              <a:spcAft>
                <a:spcPct val="0"/>
              </a:spcAft>
              <a:defRPr sz="1100" b="0" i="0" u="none">
                <a:solidFill>
                  <a:schemeClr val="tx1">
                    <a:lumMod val="100000"/>
                  </a:schemeClr>
                </a:solidFill>
                <a:latin typeface="Arial" panose="020B0604020202020204" pitchFamily="34" charset="0"/>
              </a:defRPr>
            </a:lvl1pPr>
          </a:lstStyle>
          <a:p>
            <a:r>
              <a:rPr lang="en-US" dirty="0"/>
              <a:t>Dr. Matthias Gottlieb, Guido Bacharach, GDN 2022, Groningen, 13th of October 2022</a:t>
            </a:r>
          </a:p>
        </p:txBody>
      </p:sp>
      <p:sp>
        <p:nvSpPr>
          <p:cNvPr id="16" name="Text Placeholder 15"/>
          <p:cNvSpPr>
            <a:spLocks noGrp="1"/>
          </p:cNvSpPr>
          <p:nvPr>
            <p:ph type="body" sz="quarter" idx="14" hasCustomPrompt="1"/>
          </p:nvPr>
        </p:nvSpPr>
        <p:spPr>
          <a:xfrm>
            <a:off x="323850" y="4551364"/>
            <a:ext cx="8496302" cy="144463"/>
          </a:xfrm>
        </p:spPr>
        <p:txBody>
          <a:bodyPr>
            <a:spAutoFit/>
          </a:bodyPr>
          <a:lstStyle>
            <a:lvl1pPr algn="r">
              <a:defRPr sz="900" i="1"/>
            </a:lvl1pPr>
          </a:lstStyle>
          <a:p>
            <a:pPr lvl="0"/>
            <a:r>
              <a:rPr lang="en-US" dirty="0"/>
              <a:t>[</a:t>
            </a:r>
            <a:r>
              <a:rPr lang="en-US" dirty="0" err="1"/>
              <a:t>Quelle</a:t>
            </a:r>
            <a:r>
              <a:rPr lang="en-US" dirty="0"/>
              <a:t>]</a:t>
            </a:r>
            <a:endParaRPr lang="de-DE" dirty="0"/>
          </a:p>
        </p:txBody>
      </p:sp>
    </p:spTree>
    <p:extLst>
      <p:ext uri="{BB962C8B-B14F-4D97-AF65-F5344CB8AC3E}">
        <p14:creationId xmlns:p14="http://schemas.microsoft.com/office/powerpoint/2010/main" val="198531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en-US" dirty="0"/>
              <a:t>Dr. Matthias Gottlieb, Guido Bacharach, GDN 2022, Groningen, 13th of October 2022</a:t>
            </a:r>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17185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1_Inhalt">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a:lvl1pPr>
          </a:lstStyle>
          <a:p>
            <a:pPr lvl="0">
              <a:defRPr/>
            </a:pPr>
            <a:r>
              <a:rPr lang="de-DE"/>
              <a:t>Titel durch Klicken bearbeiten</a:t>
            </a:r>
            <a:endParaRPr/>
          </a:p>
        </p:txBody>
      </p:sp>
      <p:sp>
        <p:nvSpPr>
          <p:cNvPr id="5" name="Foliennummernplatzhalter 4"/>
          <p:cNvSpPr>
            <a:spLocks noGrp="1"/>
          </p:cNvSpPr>
          <p:nvPr>
            <p:ph type="sldNum" sz="quarter" idx="11"/>
          </p:nvPr>
        </p:nvSpPr>
        <p:spPr bwMode="auto"/>
        <p:txBody>
          <a:bodyPr lIns="0" rIns="0"/>
          <a:lstStyle/>
          <a:p>
            <a:pPr>
              <a:defRPr/>
            </a:pPr>
            <a:fld id="{CE58CB1E-F828-4F11-99E0-327109AF9DA4}" type="slidenum">
              <a:rPr lang="de-DE"/>
              <a:t>‹Nr.›</a:t>
            </a:fld>
            <a:endParaRPr lang="de-DE"/>
          </a:p>
        </p:txBody>
      </p:sp>
      <p:sp>
        <p:nvSpPr>
          <p:cNvPr id="6" name="Fußzeilenplatzhalter 6"/>
          <p:cNvSpPr>
            <a:spLocks noGrp="1"/>
          </p:cNvSpPr>
          <p:nvPr>
            <p:ph type="ftr" sz="quarter" idx="12"/>
          </p:nvPr>
        </p:nvSpPr>
        <p:spPr bwMode="auto"/>
        <p:txBody>
          <a:bodyPr/>
          <a:lstStyle/>
          <a:p>
            <a:pPr>
              <a:defRPr/>
            </a:pPr>
            <a:r>
              <a:rPr lang="en-US" dirty="0"/>
              <a:t>Dr. Matthias Gottlieb, Guido Bacharach, GDN 2022, Groningen, 13th of October 2022</a:t>
            </a:r>
          </a:p>
        </p:txBody>
      </p:sp>
    </p:spTree>
    <p:extLst>
      <p:ext uri="{BB962C8B-B14F-4D97-AF65-F5344CB8AC3E}">
        <p14:creationId xmlns:p14="http://schemas.microsoft.com/office/powerpoint/2010/main" val="389825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17185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218394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p:txBody>
          <a:bodyPr/>
          <a:lstStyle/>
          <a:p>
            <a:r>
              <a:rPr lang="en-US" dirty="0"/>
              <a:t>Dr. Matthias Gottlieb, Guido Bacharach, GDN 2022, Groningen, 13th of October 2022</a:t>
            </a:r>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wmf"/><Relationship Id="rId4" Type="http://schemas.openxmlformats.org/officeDocument/2006/relationships/slideLayout" Target="../slideLayouts/slideLayout1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wmf"/><Relationship Id="rId5" Type="http://schemas.openxmlformats.org/officeDocument/2006/relationships/slideLayout" Target="../slideLayouts/slideLayout21.xml"/><Relationship Id="rId10" Type="http://schemas.openxmlformats.org/officeDocument/2006/relationships/theme" Target="../theme/theme7.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311162" y="4854985"/>
            <a:ext cx="7829538" cy="288515"/>
          </a:xfrm>
          <a:prstGeom prst="rect">
            <a:avLst/>
          </a:prstGeom>
        </p:spPr>
        <p:txBody>
          <a:bodyPr vert="horz" lIns="0" tIns="45720" rIns="0" bIns="45720" rtlCol="0" anchor="ctr"/>
          <a:lstStyle>
            <a:lvl1pPr algn="l">
              <a:defRPr sz="1100">
                <a:solidFill>
                  <a:schemeClr val="tx1"/>
                </a:solidFill>
              </a:defRPr>
            </a:lvl1pPr>
          </a:lstStyle>
          <a:p>
            <a:r>
              <a:rPr lang="en-US" dirty="0"/>
              <a:t>Dr. Matthias Gottlieb, Guido Bacharach, GDN 2022, Groningen, 13th of October 2022</a:t>
            </a:r>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pic>
        <p:nvPicPr>
          <p:cNvPr id="5" name="Bild 8" descr="20150416 tum logo blau png final.png"/>
          <p:cNvPicPr>
            <a:picLocks noChangeAspect="1"/>
          </p:cNvPicPr>
          <p:nvPr userDrawn="1"/>
        </p:nvPicPr>
        <p:blipFill>
          <a:blip r:embed="rId5"/>
          <a:stretch>
            <a:fillRect/>
          </a:stretch>
        </p:blipFill>
        <p:spPr>
          <a:xfrm>
            <a:off x="8218800" y="324000"/>
            <a:ext cx="604774" cy="31851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713" r:id="rId2"/>
    <p:sldLayoutId id="2147483714" r:id="rId3"/>
  </p:sldLayoutIdLst>
  <p:hf sldNum="0"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‹Nr.›</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en-US" dirty="0"/>
              <a:t>Dr. Matthias Gottlieb, Guido Bacharach, GDN 2022, Groningen, 13th of October 2022</a:t>
            </a:r>
          </a:p>
        </p:txBody>
      </p:sp>
    </p:spTree>
  </p:cSld>
  <p:clrMap bg1="lt1" tx1="dk1" bg2="lt2" tx2="dk2" accent1="accent1" accent2="accent2" accent3="accent3" accent4="accent4" accent5="accent5" accent6="accent6" hlink="hlink" folHlink="folHlink"/>
  <p:sldLayoutIdLst>
    <p:sldLayoutId id="2147483669" r:id="rId1"/>
  </p:sldLayoutIdLst>
  <p:hf sldNum="0"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r>
              <a:rPr lang="en-US" dirty="0"/>
              <a:t>Dr. Matthias Gottlieb, Guido Bacharach, GDN 2022, Groningen, 13th of October 2022</a:t>
            </a:r>
          </a:p>
        </p:txBody>
      </p:sp>
      <p:pic>
        <p:nvPicPr>
          <p:cNvPr id="7" name="Bild 6" descr="20150416 tum logo blau png final.png"/>
          <p:cNvPicPr>
            <a:picLocks noChangeAspect="1"/>
          </p:cNvPicPr>
          <p:nvPr/>
        </p:nvPicPr>
        <p:blipFill>
          <a:blip r:embed="rId4"/>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a:solidFill>
                  <a:schemeClr val="tx2"/>
                </a:solidFill>
                <a:latin typeface="+mn-lt"/>
              </a:rPr>
              <a:t>Lehrstuhl für Mustertechnik</a:t>
            </a:r>
          </a:p>
          <a:p>
            <a:pPr>
              <a:lnSpc>
                <a:spcPts val="900"/>
              </a:lnSpc>
            </a:pPr>
            <a:r>
              <a:rPr lang="de-DE" sz="800" dirty="0">
                <a:solidFill>
                  <a:schemeClr val="tx2"/>
                </a:solidFill>
                <a:latin typeface="+mn-lt"/>
              </a:rPr>
              <a:t>Fakultät für Musterverfahren</a:t>
            </a:r>
          </a:p>
          <a:p>
            <a:pPr>
              <a:lnSpc>
                <a:spcPts val="900"/>
              </a:lnSpc>
            </a:pPr>
            <a:r>
              <a:rPr lang="de-DE" sz="800" dirty="0">
                <a:solidFill>
                  <a:schemeClr val="tx2"/>
                </a:solidFill>
                <a:latin typeface="+mn-lt"/>
              </a:rPr>
              <a:t>Technische Universität</a:t>
            </a:r>
            <a:r>
              <a:rPr lang="de-DE" sz="800" baseline="0" dirty="0">
                <a:solidFill>
                  <a:schemeClr val="tx2"/>
                </a:solidFill>
                <a:latin typeface="+mn-lt"/>
              </a:rPr>
              <a:t> München</a:t>
            </a:r>
            <a:endParaRPr lang="de-DE" sz="8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 id="2147483712" r:id="rId2"/>
  </p:sldLayoutIdLst>
  <p:hf sldNum="0"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6"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r>
              <a:rPr lang="en-US" dirty="0"/>
              <a:t>Dr. Matthias Gottlieb, Guido Bacharach, GDN 2022, Groningen, 13th of October 2022</a:t>
            </a:r>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Lst>
  <p:hf sldNum="0" hd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en-US" dirty="0"/>
              <a:t>Dr. Matthias Gottlieb, Guido Bacharach, GDN 2022, Groningen, 13th of October 2022</a:t>
            </a:r>
          </a:p>
        </p:txBody>
      </p:sp>
    </p:spTree>
  </p:cSld>
  <p:clrMap bg1="lt1" tx1="dk1" bg2="lt2" tx2="dk2" accent1="accent1" accent2="accent2" accent3="accent3" accent4="accent4" accent5="accent5" accent6="accent6" hlink="hlink" folHlink="folHlink"/>
  <p:sldLayoutIdLst>
    <p:sldLayoutId id="2147483685" r:id="rId1"/>
  </p:sldLayoutIdLst>
  <p:hf sldNum="0"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en-US" dirty="0"/>
              <a:t>Dr. Matthias Gottlieb, Guido Bacharach, GDN 2022, Groningen, 13th of October 2022</a:t>
            </a:r>
          </a:p>
        </p:txBody>
      </p:sp>
    </p:spTree>
  </p:cSld>
  <p:clrMap bg1="lt1" tx1="dk1" bg2="lt2" tx2="dk2" accent1="accent1" accent2="accent2" accent3="accent3" accent4="accent4" accent5="accent5" accent6="accent6" hlink="hlink" folHlink="folHlink"/>
  <p:sldLayoutIdLst>
    <p:sldLayoutId id="2147483698" r:id="rId1"/>
  </p:sldLayoutIdLst>
  <p:hf sldNum="0"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a:xfrm>
            <a:off x="6774934" y="4854986"/>
            <a:ext cx="2052074" cy="273844"/>
          </a:xfrm>
          <a:prstGeom prst="rect">
            <a:avLst/>
          </a:prstGeom>
        </p:spPr>
        <p:txBody>
          <a:bodyPr vert="horz" lIns="0" tIns="45720" rIns="0" bIns="45720" rtlCol="0" anchor="ctr"/>
          <a:lstStyle>
            <a:lvl1pPr algn="r">
              <a:defRPr sz="1100">
                <a:solidFill>
                  <a:schemeClr val="tx1"/>
                </a:solidFill>
              </a:defRPr>
            </a:lvl1pPr>
          </a:lstStyle>
          <a:p>
            <a:fld id="{CE909E4A-2121-41F7-9A52-3AE3956BA8C2}" type="slidenum">
              <a:rPr lang="de-DE" smtClean="0"/>
              <a:t>‹Nr.›</a:t>
            </a:fld>
            <a:endParaRPr lang="de-DE"/>
          </a:p>
        </p:txBody>
      </p:sp>
      <p:sp>
        <p:nvSpPr>
          <p:cNvPr id="6" name="Fußzeilenplatzhalter 3"/>
          <p:cNvSpPr>
            <a:spLocks noGrp="1"/>
          </p:cNvSpPr>
          <p:nvPr>
            <p:ph type="ftr" sz="quarter" idx="3"/>
          </p:nvPr>
        </p:nvSpPr>
        <p:spPr>
          <a:xfrm>
            <a:off x="311162" y="4854986"/>
            <a:ext cx="6464280" cy="273844"/>
          </a:xfrm>
          <a:prstGeom prst="rect">
            <a:avLst/>
          </a:prstGeom>
        </p:spPr>
        <p:txBody>
          <a:bodyPr vert="horz" lIns="0" tIns="45720" rIns="0" bIns="45720" rtlCol="0" anchor="ctr"/>
          <a:lstStyle>
            <a:lvl1pPr algn="l">
              <a:defRPr sz="1100">
                <a:solidFill>
                  <a:schemeClr val="tx1"/>
                </a:solidFill>
              </a:defRPr>
            </a:lvl1pPr>
          </a:lstStyle>
          <a:p>
            <a:r>
              <a:rPr lang="en-US" dirty="0"/>
              <a:t>Dr. Matthias Gottlieb, Guido Bacharach, GDN 2022, Groningen, 13th of October 2022</a:t>
            </a:r>
            <a:endParaRPr lang="de-DE" dirty="0"/>
          </a:p>
        </p:txBody>
      </p:sp>
      <p:pic>
        <p:nvPicPr>
          <p:cNvPr id="7" name="Bild 8" descr="20150416 tum logo blau png final.png">
            <a:extLst>
              <a:ext uri="{FF2B5EF4-FFF2-40B4-BE49-F238E27FC236}">
                <a16:creationId xmlns:a16="http://schemas.microsoft.com/office/drawing/2014/main" id="{5E249892-98EB-4D4C-93A5-1DAEFAE0CAE1}"/>
              </a:ext>
            </a:extLst>
          </p:cNvPr>
          <p:cNvPicPr>
            <a:picLocks noChangeAspect="1"/>
          </p:cNvPicPr>
          <p:nvPr/>
        </p:nvPicPr>
        <p:blipFill>
          <a:blip r:embed="rId11"/>
          <a:stretch>
            <a:fillRect/>
          </a:stretch>
        </p:blipFill>
        <p:spPr>
          <a:xfrm>
            <a:off x="8218800" y="317759"/>
            <a:ext cx="604774" cy="318516"/>
          </a:xfrm>
          <a:prstGeom prst="rect">
            <a:avLst/>
          </a:prstGeom>
        </p:spPr>
      </p:pic>
    </p:spTree>
    <p:extLst>
      <p:ext uri="{BB962C8B-B14F-4D97-AF65-F5344CB8AC3E}">
        <p14:creationId xmlns:p14="http://schemas.microsoft.com/office/powerpoint/2010/main" val="185732661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sldNum="0" hdr="0" dt="0"/>
  <p:txStyles>
    <p:titleStyle>
      <a:lvl1pPr algn="l" rtl="0" eaLnBrk="1" fontAlgn="base" hangingPunct="1">
        <a:lnSpc>
          <a:spcPct val="125000"/>
        </a:lnSpc>
        <a:spcBef>
          <a:spcPct val="0"/>
        </a:spcBef>
        <a:spcAft>
          <a:spcPct val="0"/>
        </a:spcAft>
        <a:defRPr sz="25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189" algn="l" rtl="0" eaLnBrk="1" fontAlgn="base" hangingPunct="1">
        <a:spcBef>
          <a:spcPct val="0"/>
        </a:spcBef>
        <a:spcAft>
          <a:spcPct val="0"/>
        </a:spcAft>
        <a:defRPr sz="2000" b="1">
          <a:solidFill>
            <a:schemeClr val="tx2"/>
          </a:solidFill>
          <a:latin typeface="Arial" charset="0"/>
          <a:cs typeface="Arial" charset="0"/>
        </a:defRPr>
      </a:lvl6pPr>
      <a:lvl7pPr marL="914378" algn="l" rtl="0" eaLnBrk="1" fontAlgn="base" hangingPunct="1">
        <a:spcBef>
          <a:spcPct val="0"/>
        </a:spcBef>
        <a:spcAft>
          <a:spcPct val="0"/>
        </a:spcAft>
        <a:defRPr sz="2000" b="1">
          <a:solidFill>
            <a:schemeClr val="tx2"/>
          </a:solidFill>
          <a:latin typeface="Arial" charset="0"/>
          <a:cs typeface="Arial" charset="0"/>
        </a:defRPr>
      </a:lvl7pPr>
      <a:lvl8pPr marL="1371566" algn="l" rtl="0" eaLnBrk="1" fontAlgn="base" hangingPunct="1">
        <a:spcBef>
          <a:spcPct val="0"/>
        </a:spcBef>
        <a:spcAft>
          <a:spcPct val="0"/>
        </a:spcAft>
        <a:defRPr sz="2000" b="1">
          <a:solidFill>
            <a:schemeClr val="tx2"/>
          </a:solidFill>
          <a:latin typeface="Arial" charset="0"/>
          <a:cs typeface="Arial" charset="0"/>
        </a:defRPr>
      </a:lvl8pPr>
      <a:lvl9pPr marL="1828754"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09" indent="-176209"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54" indent="-184145"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50" indent="-177796"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57" indent="-176209"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9.png"/><Relationship Id="rId5" Type="http://schemas.openxmlformats.org/officeDocument/2006/relationships/tags" Target="../tags/tag6.xml"/><Relationship Id="rId10" Type="http://schemas.openxmlformats.org/officeDocument/2006/relationships/image" Target="../media/image8.jpg"/><Relationship Id="rId4" Type="http://schemas.openxmlformats.org/officeDocument/2006/relationships/tags" Target="../tags/tag5.xml"/><Relationship Id="rId9" Type="http://schemas.openxmlformats.org/officeDocument/2006/relationships/notesSlide" Target="../notesSlides/notesSlide2.xml"/><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matthias.gottlieb@tum.de" TargetMode="External"/><Relationship Id="rId7"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hyperlink" Target="https://www.it.tum.de/dibiho/" TargetMode="External"/><Relationship Id="rId5" Type="http://schemas.openxmlformats.org/officeDocument/2006/relationships/hyperlink" Target="mailto:clancy.berlin@daad.de" TargetMode="External"/><Relationship Id="rId4" Type="http://schemas.openxmlformats.org/officeDocument/2006/relationships/hyperlink" Target="mailto:Alexander.Muehle@hpi.de" TargetMode="Externa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w3.org/TR/vc-data-model/"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4" descr="TUM_Glockenturm.tif"/>
          <p:cNvPicPr>
            <a:picLocks noChangeAspect="1"/>
          </p:cNvPicPr>
          <p:nvPr/>
        </p:nvPicPr>
        <p:blipFill>
          <a:blip r:embed="rId3"/>
          <a:stretch>
            <a:fillRect/>
          </a:stretch>
        </p:blipFill>
        <p:spPr>
          <a:xfrm>
            <a:off x="4975215" y="1476375"/>
            <a:ext cx="3819542" cy="3333750"/>
          </a:xfrm>
          <a:prstGeom prst="rect">
            <a:avLst/>
          </a:prstGeom>
        </p:spPr>
      </p:pic>
      <p:sp>
        <p:nvSpPr>
          <p:cNvPr id="5" name="Titel 4"/>
          <p:cNvSpPr>
            <a:spLocks noGrp="1"/>
          </p:cNvSpPr>
          <p:nvPr>
            <p:ph type="title"/>
          </p:nvPr>
        </p:nvSpPr>
        <p:spPr>
          <a:xfrm>
            <a:off x="319090" y="656216"/>
            <a:ext cx="8508999" cy="699165"/>
          </a:xfrm>
        </p:spPr>
        <p:txBody>
          <a:bodyPr/>
          <a:lstStyle/>
          <a:p>
            <a:r>
              <a:rPr lang="en-US" sz="2400" b="1" dirty="0"/>
              <a:t>European Standards and Verifiable Credentials for Higher Education Institutions </a:t>
            </a:r>
            <a:endParaRPr lang="de-DE" sz="2400" dirty="0"/>
          </a:p>
        </p:txBody>
      </p:sp>
      <p:sp>
        <p:nvSpPr>
          <p:cNvPr id="3" name="Inhaltsplatzhalter 2"/>
          <p:cNvSpPr>
            <a:spLocks noGrp="1"/>
          </p:cNvSpPr>
          <p:nvPr>
            <p:ph idx="10"/>
          </p:nvPr>
        </p:nvSpPr>
        <p:spPr>
          <a:xfrm>
            <a:off x="319088" y="1484039"/>
            <a:ext cx="8508999" cy="2625381"/>
          </a:xfrm>
        </p:spPr>
        <p:txBody>
          <a:bodyPr/>
          <a:lstStyle/>
          <a:p>
            <a:endParaRPr lang="de-DE" u="sng" dirty="0"/>
          </a:p>
          <a:p>
            <a:endParaRPr lang="de-DE" u="sng" dirty="0"/>
          </a:p>
          <a:p>
            <a:endParaRPr lang="de-DE" u="sng" dirty="0"/>
          </a:p>
          <a:p>
            <a:endParaRPr lang="de-DE" u="sng" dirty="0"/>
          </a:p>
          <a:p>
            <a:endParaRPr lang="de-DE" u="sng" dirty="0"/>
          </a:p>
          <a:p>
            <a:r>
              <a:rPr lang="de-DE" dirty="0"/>
              <a:t>Dr. Matthias Gottlieb, </a:t>
            </a:r>
            <a:r>
              <a:rPr lang="de-DE" u="sng" dirty="0"/>
              <a:t>Guido Bacharach</a:t>
            </a:r>
          </a:p>
          <a:p>
            <a:r>
              <a:rPr lang="de-DE" sz="1200" dirty="0"/>
              <a:t>Bayerisches Staatsministerium für Digitales</a:t>
            </a:r>
          </a:p>
          <a:p>
            <a:r>
              <a:rPr lang="de-DE" sz="1200" dirty="0"/>
              <a:t>Oskar-von-Miller-Ring 35 | </a:t>
            </a:r>
            <a:r>
              <a:rPr lang="de-DE" sz="1200" dirty="0" err="1"/>
              <a:t>Westminsterstr</a:t>
            </a:r>
            <a:r>
              <a:rPr lang="de-DE" sz="1200" dirty="0"/>
              <a:t>. 60</a:t>
            </a:r>
          </a:p>
          <a:p>
            <a:r>
              <a:rPr lang="de-DE" sz="1200" dirty="0"/>
              <a:t>80333 Munich | 45470 Mühlheim, Germany</a:t>
            </a:r>
          </a:p>
          <a:p>
            <a:r>
              <a:rPr lang="de-DE" sz="1200" dirty="0"/>
              <a:t>matthias.gottlieb@stmd.bayern.de | guido.bacharach@freenet.de</a:t>
            </a:r>
          </a:p>
          <a:p>
            <a:endParaRPr lang="de-DE" sz="1200" dirty="0"/>
          </a:p>
          <a:p>
            <a:r>
              <a:rPr lang="de-DE" sz="1200" dirty="0"/>
              <a:t>13th </a:t>
            </a:r>
            <a:r>
              <a:rPr lang="de-DE" sz="1200" dirty="0" err="1"/>
              <a:t>of</a:t>
            </a:r>
            <a:r>
              <a:rPr lang="de-DE" sz="1200" dirty="0"/>
              <a:t> </a:t>
            </a:r>
            <a:r>
              <a:rPr lang="de-DE" sz="1200" dirty="0" err="1"/>
              <a:t>October</a:t>
            </a:r>
            <a:r>
              <a:rPr lang="de-DE" sz="1200" dirty="0"/>
              <a:t> 2022</a:t>
            </a:r>
          </a:p>
        </p:txBody>
      </p:sp>
      <p:pic>
        <p:nvPicPr>
          <p:cNvPr id="7" name="Grafik 6">
            <a:extLst>
              <a:ext uri="{FF2B5EF4-FFF2-40B4-BE49-F238E27FC236}">
                <a16:creationId xmlns:a16="http://schemas.microsoft.com/office/drawing/2014/main" id="{73CDCAF0-668C-451C-9098-951257DEBC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795"/>
          <a:stretch/>
        </p:blipFill>
        <p:spPr>
          <a:xfrm>
            <a:off x="498723" y="1587428"/>
            <a:ext cx="1344238" cy="1363464"/>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Grafik 7">
            <a:extLst>
              <a:ext uri="{FF2B5EF4-FFF2-40B4-BE49-F238E27FC236}">
                <a16:creationId xmlns:a16="http://schemas.microsoft.com/office/drawing/2014/main" id="{E38FA09E-BF9A-4EE2-814A-961BF2690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2633" y="1587129"/>
            <a:ext cx="1358500" cy="13585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4F636BF5-F697-4BCB-B738-1126B82DB9A9}"/>
              </a:ext>
            </a:extLst>
          </p:cNvPr>
          <p:cNvSpPr/>
          <p:nvPr/>
        </p:nvSpPr>
        <p:spPr>
          <a:xfrm>
            <a:off x="2505876" y="1220139"/>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FCF4900E-2E09-44C9-9CBB-4FEA9CE4F3E9}"/>
              </a:ext>
            </a:extLst>
          </p:cNvPr>
          <p:cNvSpPr/>
          <p:nvPr/>
        </p:nvSpPr>
        <p:spPr>
          <a:xfrm>
            <a:off x="7576535" y="1683945"/>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9" name="Rechteck 58">
            <a:extLst>
              <a:ext uri="{FF2B5EF4-FFF2-40B4-BE49-F238E27FC236}">
                <a16:creationId xmlns:a16="http://schemas.microsoft.com/office/drawing/2014/main" id="{5B0ACD27-AC3D-46F8-B67A-09629F723D12}"/>
              </a:ext>
            </a:extLst>
          </p:cNvPr>
          <p:cNvSpPr/>
          <p:nvPr/>
        </p:nvSpPr>
        <p:spPr>
          <a:xfrm>
            <a:off x="2263850" y="567812"/>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8" name="Rechteck 57">
            <a:extLst>
              <a:ext uri="{FF2B5EF4-FFF2-40B4-BE49-F238E27FC236}">
                <a16:creationId xmlns:a16="http://schemas.microsoft.com/office/drawing/2014/main" id="{884B43CF-F323-4C22-8313-93C9E8EC09A1}"/>
              </a:ext>
            </a:extLst>
          </p:cNvPr>
          <p:cNvSpPr/>
          <p:nvPr/>
        </p:nvSpPr>
        <p:spPr>
          <a:xfrm>
            <a:off x="2442798" y="665182"/>
            <a:ext cx="3644852" cy="1848763"/>
          </a:xfrm>
          <a:prstGeom prst="rect">
            <a:avLst/>
          </a:prstGeom>
          <a:solidFill>
            <a:srgbClr val="FFFFFF">
              <a:alpha val="50196"/>
            </a:srgb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stCxn id="11" idx="0"/>
            <a:endCxn id="64" idx="1"/>
          </p:cNvCxnSpPr>
          <p:nvPr/>
        </p:nvCxnSpPr>
        <p:spPr>
          <a:xfrm rot="16200000" flipH="1">
            <a:off x="3925766" y="430251"/>
            <a:ext cx="2988070" cy="4567849"/>
          </a:xfrm>
          <a:prstGeom prst="bentConnector4">
            <a:avLst>
              <a:gd name="adj1" fmla="val -15222"/>
              <a:gd name="adj2" fmla="val 8452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E4FCF69F-4503-4EB9-911E-4D5345F63D32}"/>
              </a:ext>
            </a:extLst>
          </p:cNvPr>
          <p:cNvSpPr/>
          <p:nvPr/>
        </p:nvSpPr>
        <p:spPr>
          <a:xfrm>
            <a:off x="3959923" y="3078546"/>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439A9F4-5DCE-4444-AFDA-04F2FB6B4595}"/>
              </a:ext>
            </a:extLst>
          </p:cNvPr>
          <p:cNvSpPr/>
          <p:nvPr/>
        </p:nvSpPr>
        <p:spPr>
          <a:xfrm>
            <a:off x="2330312"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75042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395748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6EC88DB1-B3AC-4189-8641-F9E6457C78E5}"/>
              </a:ext>
            </a:extLst>
          </p:cNvPr>
          <p:cNvSpPr/>
          <p:nvPr/>
        </p:nvSpPr>
        <p:spPr>
          <a:xfrm>
            <a:off x="4733220" y="814780"/>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60"/>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1"/>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5"/>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2"/>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5542270"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710164"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380429" y="1400139"/>
            <a:ext cx="1125448"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076377"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765877" y="1400139"/>
            <a:ext cx="19876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V="1">
            <a:off x="4594641" y="994780"/>
            <a:ext cx="138580" cy="1088739"/>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036029" y="3990007"/>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802271" y="4723900"/>
            <a:ext cx="907894"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6966954"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cxnSp>
        <p:nvCxnSpPr>
          <p:cNvPr id="33" name="Gerade Verbindung mit Pfeil 32">
            <a:extLst>
              <a:ext uri="{FF2B5EF4-FFF2-40B4-BE49-F238E27FC236}">
                <a16:creationId xmlns:a16="http://schemas.microsoft.com/office/drawing/2014/main" id="{7E6ED7FC-BD8C-4F1B-9B7F-253314DED599}"/>
              </a:ext>
            </a:extLst>
          </p:cNvPr>
          <p:cNvCxnSpPr>
            <a:stCxn id="32" idx="2"/>
            <a:endCxn id="7" idx="0"/>
          </p:cNvCxnSpPr>
          <p:nvPr/>
        </p:nvCxnSpPr>
        <p:spPr>
          <a:xfrm flipH="1">
            <a:off x="4589924" y="2443520"/>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283018" y="265447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27862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stCxn id="12" idx="2"/>
            <a:endCxn id="10" idx="3"/>
          </p:cNvCxnSpPr>
          <p:nvPr/>
        </p:nvCxnSpPr>
        <p:spPr>
          <a:xfrm rot="5400000">
            <a:off x="3515794" y="2876475"/>
            <a:ext cx="3549120" cy="1457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05369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29295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a:stCxn id="11" idx="1"/>
            <a:endCxn id="8" idx="1"/>
          </p:cNvCxnSpPr>
          <p:nvPr/>
        </p:nvCxnSpPr>
        <p:spPr>
          <a:xfrm rot="10800000" flipV="1">
            <a:off x="2330313" y="1400139"/>
            <a:ext cx="175564" cy="3323761"/>
          </a:xfrm>
          <a:prstGeom prst="bentConnector3">
            <a:avLst>
              <a:gd name="adj1" fmla="val 230209"/>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1868418" y="4088282"/>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993220" y="994780"/>
            <a:ext cx="179050"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224641" y="2263520"/>
            <a:ext cx="947630"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5870990"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0" name="Rechteck 59">
            <a:extLst>
              <a:ext uri="{FF2B5EF4-FFF2-40B4-BE49-F238E27FC236}">
                <a16:creationId xmlns:a16="http://schemas.microsoft.com/office/drawing/2014/main" id="{79B01530-8F3C-4E54-9001-4BB76A0F1DA1}"/>
              </a:ext>
            </a:extLst>
          </p:cNvPr>
          <p:cNvSpPr/>
          <p:nvPr/>
        </p:nvSpPr>
        <p:spPr>
          <a:xfrm>
            <a:off x="7703658" y="1937565"/>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XHochschule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703658" y="2345610"/>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7" y="1721282"/>
            <a:ext cx="1261564"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
        <p:nvSpPr>
          <p:cNvPr id="64" name="Rechteck 63">
            <a:extLst>
              <a:ext uri="{FF2B5EF4-FFF2-40B4-BE49-F238E27FC236}">
                <a16:creationId xmlns:a16="http://schemas.microsoft.com/office/drawing/2014/main" id="{B40E7E72-47D2-436A-B4E9-47E6783D0832}"/>
              </a:ext>
            </a:extLst>
          </p:cNvPr>
          <p:cNvSpPr/>
          <p:nvPr/>
        </p:nvSpPr>
        <p:spPr>
          <a:xfrm>
            <a:off x="7703725" y="4028209"/>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8"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9" y="871843"/>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5" name="Rechteck 74">
            <a:extLst>
              <a:ext uri="{FF2B5EF4-FFF2-40B4-BE49-F238E27FC236}">
                <a16:creationId xmlns:a16="http://schemas.microsoft.com/office/drawing/2014/main" id="{A7CA11E5-40A4-4E0D-A5DB-D9ED05DE208B}"/>
              </a:ext>
            </a:extLst>
          </p:cNvPr>
          <p:cNvSpPr/>
          <p:nvPr/>
        </p:nvSpPr>
        <p:spPr>
          <a:xfrm>
            <a:off x="7879238" y="1148378"/>
            <a:ext cx="1047600" cy="205200"/>
          </a:xfrm>
          <a:prstGeom prst="rect">
            <a:avLst/>
          </a:prstGeom>
          <a:solidFill>
            <a:schemeClr val="accent3">
              <a:lumMod val="40000"/>
              <a:lumOff val="60000"/>
              <a:alpha val="50196"/>
            </a:scheme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050" dirty="0"/>
              <a:t>Focus</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696130" y="298987"/>
            <a:ext cx="2074286"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Layer / Proxy</a:t>
            </a:r>
          </a:p>
        </p:txBody>
      </p:sp>
      <p:sp>
        <p:nvSpPr>
          <p:cNvPr id="25" name="Rechteck 24">
            <a:extLst>
              <a:ext uri="{FF2B5EF4-FFF2-40B4-BE49-F238E27FC236}">
                <a16:creationId xmlns:a16="http://schemas.microsoft.com/office/drawing/2014/main" id="{82E866DA-3AA2-437B-A7A4-A950C1EFF72B}"/>
              </a:ext>
            </a:extLst>
          </p:cNvPr>
          <p:cNvSpPr/>
          <p:nvPr/>
        </p:nvSpPr>
        <p:spPr>
          <a:xfrm>
            <a:off x="357546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6704528"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3"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stCxn id="11" idx="0"/>
            <a:endCxn id="10" idx="1"/>
          </p:cNvCxnSpPr>
          <p:nvPr/>
        </p:nvCxnSpPr>
        <p:spPr>
          <a:xfrm rot="16200000" flipH="1">
            <a:off x="1794802" y="2561214"/>
            <a:ext cx="3503761" cy="821612"/>
          </a:xfrm>
          <a:prstGeom prst="bentConnector4">
            <a:avLst>
              <a:gd name="adj1" fmla="val 30201"/>
              <a:gd name="adj2" fmla="val 65966"/>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182BEC47-B216-4AB2-8AE6-717868E8570C}"/>
              </a:ext>
            </a:extLst>
          </p:cNvPr>
          <p:cNvSpPr/>
          <p:nvPr/>
        </p:nvSpPr>
        <p:spPr>
          <a:xfrm>
            <a:off x="3390129" y="4073695"/>
            <a:ext cx="612000" cy="3240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2" name="Rechteck 1">
            <a:extLst>
              <a:ext uri="{FF2B5EF4-FFF2-40B4-BE49-F238E27FC236}">
                <a16:creationId xmlns:a16="http://schemas.microsoft.com/office/drawing/2014/main" id="{783229EB-6F2B-4F54-979E-EA7D28E7DB81}"/>
              </a:ext>
            </a:extLst>
          </p:cNvPr>
          <p:cNvSpPr/>
          <p:nvPr/>
        </p:nvSpPr>
        <p:spPr>
          <a:xfrm>
            <a:off x="52317" y="298987"/>
            <a:ext cx="9067505" cy="481813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3" name="Rechteck 2">
            <a:extLst>
              <a:ext uri="{FF2B5EF4-FFF2-40B4-BE49-F238E27FC236}">
                <a16:creationId xmlns:a16="http://schemas.microsoft.com/office/drawing/2014/main" id="{F32523EB-DB0B-4AE2-A832-396EA5DB8134}"/>
              </a:ext>
            </a:extLst>
          </p:cNvPr>
          <p:cNvSpPr/>
          <p:nvPr/>
        </p:nvSpPr>
        <p:spPr>
          <a:xfrm>
            <a:off x="3759890" y="1832237"/>
            <a:ext cx="1644692" cy="8348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36" name="Fußzeilenplatzhalter 35">
            <a:extLst>
              <a:ext uri="{FF2B5EF4-FFF2-40B4-BE49-F238E27FC236}">
                <a16:creationId xmlns:a16="http://schemas.microsoft.com/office/drawing/2014/main" id="{7B877818-2718-43DA-96BA-84647501911F}"/>
              </a:ext>
            </a:extLst>
          </p:cNvPr>
          <p:cNvSpPr>
            <a:spLocks noGrp="1"/>
          </p:cNvSpPr>
          <p:nvPr>
            <p:ph type="ftr" sz="quarter" idx="12"/>
          </p:nvPr>
        </p:nvSpPr>
        <p:spPr/>
        <p:txBody>
          <a:bodyPr/>
          <a:lstStyle/>
          <a:p>
            <a:r>
              <a:rPr lang="en-US" dirty="0"/>
              <a:t>Dr. Matthias Gottlieb, Guido Bacharach, GDN 2022, Groningen, 13th of October 2022</a:t>
            </a:r>
          </a:p>
        </p:txBody>
      </p:sp>
      <p:sp>
        <p:nvSpPr>
          <p:cNvPr id="32" name="Rechteck 31">
            <a:extLst>
              <a:ext uri="{FF2B5EF4-FFF2-40B4-BE49-F238E27FC236}">
                <a16:creationId xmlns:a16="http://schemas.microsoft.com/office/drawing/2014/main" id="{C657DCC7-99D0-45E0-B83A-7D3B8BC40605}"/>
              </a:ext>
            </a:extLst>
          </p:cNvPr>
          <p:cNvSpPr/>
          <p:nvPr/>
        </p:nvSpPr>
        <p:spPr>
          <a:xfrm>
            <a:off x="3964640" y="2083519"/>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1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FCF4900E-2E09-44C9-9CBB-4FEA9CE4F3E9}"/>
              </a:ext>
            </a:extLst>
          </p:cNvPr>
          <p:cNvSpPr/>
          <p:nvPr/>
        </p:nvSpPr>
        <p:spPr>
          <a:xfrm>
            <a:off x="7576534" y="1683944"/>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9" name="Rechteck 58">
            <a:extLst>
              <a:ext uri="{FF2B5EF4-FFF2-40B4-BE49-F238E27FC236}">
                <a16:creationId xmlns:a16="http://schemas.microsoft.com/office/drawing/2014/main" id="{5B0ACD27-AC3D-46F8-B67A-09629F723D12}"/>
              </a:ext>
            </a:extLst>
          </p:cNvPr>
          <p:cNvSpPr/>
          <p:nvPr/>
        </p:nvSpPr>
        <p:spPr>
          <a:xfrm>
            <a:off x="2282852" y="568157"/>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endCxn id="64" idx="1"/>
          </p:cNvCxnSpPr>
          <p:nvPr/>
        </p:nvCxnSpPr>
        <p:spPr>
          <a:xfrm rot="16200000" flipH="1">
            <a:off x="5877163" y="2217387"/>
            <a:ext cx="3501354" cy="480290"/>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E4FCF69F-4503-4EB9-911E-4D5345F63D32}"/>
              </a:ext>
            </a:extLst>
          </p:cNvPr>
          <p:cNvSpPr/>
          <p:nvPr/>
        </p:nvSpPr>
        <p:spPr>
          <a:xfrm>
            <a:off x="4549823" y="3078546"/>
            <a:ext cx="9314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439A9F4-5DCE-4444-AFDA-04F2FB6B4595}"/>
              </a:ext>
            </a:extLst>
          </p:cNvPr>
          <p:cNvSpPr/>
          <p:nvPr/>
        </p:nvSpPr>
        <p:spPr>
          <a:xfrm>
            <a:off x="3247459" y="4548565"/>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1142425"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4547388"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6EC88DB1-B3AC-4189-8641-F9E6457C78E5}"/>
              </a:ext>
            </a:extLst>
          </p:cNvPr>
          <p:cNvSpPr/>
          <p:nvPr/>
        </p:nvSpPr>
        <p:spPr>
          <a:xfrm>
            <a:off x="4897480" y="814780"/>
            <a:ext cx="93148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59"/>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0"/>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4"/>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1"/>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6033101"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874424"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608166" y="1400138"/>
            <a:ext cx="1061971"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304392" y="3938448"/>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601616" y="1400139"/>
            <a:ext cx="95292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H="1" flipV="1">
            <a:off x="4897480" y="994779"/>
            <a:ext cx="122800" cy="1088739"/>
          </a:xfrm>
          <a:prstGeom prst="bentConnector4">
            <a:avLst>
              <a:gd name="adj1" fmla="val -186156"/>
              <a:gd name="adj2" fmla="val 58266"/>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461669" y="3990006"/>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964581" y="4723900"/>
            <a:ext cx="909843"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7097580"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sp>
        <p:nvSpPr>
          <p:cNvPr id="32" name="Rechteck 31">
            <a:extLst>
              <a:ext uri="{FF2B5EF4-FFF2-40B4-BE49-F238E27FC236}">
                <a16:creationId xmlns:a16="http://schemas.microsoft.com/office/drawing/2014/main" id="{C657DCC7-99D0-45E0-B83A-7D3B8BC40605}"/>
              </a:ext>
            </a:extLst>
          </p:cNvPr>
          <p:cNvSpPr/>
          <p:nvPr/>
        </p:nvSpPr>
        <p:spPr>
          <a:xfrm>
            <a:off x="4554540" y="2083519"/>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cxnSp>
        <p:nvCxnSpPr>
          <p:cNvPr id="33" name="Gerade Verbindung mit Pfeil 32">
            <a:extLst>
              <a:ext uri="{FF2B5EF4-FFF2-40B4-BE49-F238E27FC236}">
                <a16:creationId xmlns:a16="http://schemas.microsoft.com/office/drawing/2014/main" id="{7E6ED7FC-BD8C-4F1B-9B7F-253314DED599}"/>
              </a:ext>
            </a:extLst>
          </p:cNvPr>
          <p:cNvCxnSpPr>
            <a:cxnSpLocks/>
            <a:stCxn id="32" idx="2"/>
            <a:endCxn id="7" idx="0"/>
          </p:cNvCxnSpPr>
          <p:nvPr/>
        </p:nvCxnSpPr>
        <p:spPr>
          <a:xfrm flipH="1">
            <a:off x="5015563" y="2443519"/>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708658" y="2635618"/>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70426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endCxn id="10" idx="3"/>
          </p:cNvCxnSpPr>
          <p:nvPr/>
        </p:nvCxnSpPr>
        <p:spPr>
          <a:xfrm rot="5400000">
            <a:off x="3859304" y="2794344"/>
            <a:ext cx="3549120" cy="30999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47933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71859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p:cNvCxnSpPr>
          <p:nvPr/>
        </p:nvCxnSpPr>
        <p:spPr>
          <a:xfrm rot="5400000">
            <a:off x="2082236" y="3066099"/>
            <a:ext cx="2963761" cy="1171"/>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3266446" y="407836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828960" y="994780"/>
            <a:ext cx="669881"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486020" y="2263519"/>
            <a:ext cx="1012821"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619756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0" name="Rechteck 59">
            <a:extLst>
              <a:ext uri="{FF2B5EF4-FFF2-40B4-BE49-F238E27FC236}">
                <a16:creationId xmlns:a16="http://schemas.microsoft.com/office/drawing/2014/main" id="{79B01530-8F3C-4E54-9001-4BB76A0F1DA1}"/>
              </a:ext>
            </a:extLst>
          </p:cNvPr>
          <p:cNvSpPr/>
          <p:nvPr/>
        </p:nvSpPr>
        <p:spPr>
          <a:xfrm>
            <a:off x="7867918" y="1937565"/>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XHEIE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867918" y="2345610"/>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6" y="1721282"/>
            <a:ext cx="1261563"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
        <p:nvSpPr>
          <p:cNvPr id="64" name="Rechteck 63">
            <a:extLst>
              <a:ext uri="{FF2B5EF4-FFF2-40B4-BE49-F238E27FC236}">
                <a16:creationId xmlns:a16="http://schemas.microsoft.com/office/drawing/2014/main" id="{B40E7E72-47D2-436A-B4E9-47E6783D0832}"/>
              </a:ext>
            </a:extLst>
          </p:cNvPr>
          <p:cNvSpPr/>
          <p:nvPr/>
        </p:nvSpPr>
        <p:spPr>
          <a:xfrm>
            <a:off x="7867985" y="4028209"/>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7"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8" y="871842"/>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762112" y="298987"/>
            <a:ext cx="1627048"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Concept</a:t>
            </a:r>
          </a:p>
        </p:txBody>
      </p:sp>
      <p:sp>
        <p:nvSpPr>
          <p:cNvPr id="25" name="Rechteck 24">
            <a:extLst>
              <a:ext uri="{FF2B5EF4-FFF2-40B4-BE49-F238E27FC236}">
                <a16:creationId xmlns:a16="http://schemas.microsoft.com/office/drawing/2014/main" id="{82E866DA-3AA2-437B-A7A4-A950C1EFF72B}"/>
              </a:ext>
            </a:extLst>
          </p:cNvPr>
          <p:cNvSpPr/>
          <p:nvPr/>
        </p:nvSpPr>
        <p:spPr>
          <a:xfrm>
            <a:off x="400110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7096246" y="4080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2"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endCxn id="10" idx="1"/>
          </p:cNvCxnSpPr>
          <p:nvPr/>
        </p:nvCxnSpPr>
        <p:spPr>
          <a:xfrm rot="16200000" flipH="1">
            <a:off x="3294290" y="3470801"/>
            <a:ext cx="2228973" cy="27722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4F636BF5-F697-4BCB-B738-1126B82DB9A9}"/>
              </a:ext>
            </a:extLst>
          </p:cNvPr>
          <p:cNvSpPr/>
          <p:nvPr/>
        </p:nvSpPr>
        <p:spPr>
          <a:xfrm>
            <a:off x="2670136" y="1220139"/>
            <a:ext cx="93148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sp>
        <p:nvSpPr>
          <p:cNvPr id="38" name="Rechteck 37">
            <a:extLst>
              <a:ext uri="{FF2B5EF4-FFF2-40B4-BE49-F238E27FC236}">
                <a16:creationId xmlns:a16="http://schemas.microsoft.com/office/drawing/2014/main" id="{182BEC47-B216-4AB2-8AE6-717868E8570C}"/>
              </a:ext>
            </a:extLst>
          </p:cNvPr>
          <p:cNvSpPr/>
          <p:nvPr/>
        </p:nvSpPr>
        <p:spPr>
          <a:xfrm>
            <a:off x="4012495" y="4080117"/>
            <a:ext cx="612000" cy="324000"/>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56" name="Rechteck 55">
            <a:extLst>
              <a:ext uri="{FF2B5EF4-FFF2-40B4-BE49-F238E27FC236}">
                <a16:creationId xmlns:a16="http://schemas.microsoft.com/office/drawing/2014/main" id="{E4C41BC9-AF20-44D1-BE86-93AFDD297A30}"/>
              </a:ext>
            </a:extLst>
          </p:cNvPr>
          <p:cNvSpPr/>
          <p:nvPr/>
        </p:nvSpPr>
        <p:spPr>
          <a:xfrm rot="16200000">
            <a:off x="-181629" y="3744950"/>
            <a:ext cx="2042990" cy="360000"/>
          </a:xfrm>
          <a:prstGeom prst="rect">
            <a:avLst/>
          </a:prstGeom>
          <a:solidFill>
            <a:schemeClr val="accent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SDG</a:t>
            </a:r>
          </a:p>
        </p:txBody>
      </p:sp>
      <p:sp>
        <p:nvSpPr>
          <p:cNvPr id="65" name="Rechteck 64">
            <a:extLst>
              <a:ext uri="{FF2B5EF4-FFF2-40B4-BE49-F238E27FC236}">
                <a16:creationId xmlns:a16="http://schemas.microsoft.com/office/drawing/2014/main" id="{1877CBD5-06F0-4B79-B844-D1FA14BD9D9B}"/>
              </a:ext>
            </a:extLst>
          </p:cNvPr>
          <p:cNvSpPr/>
          <p:nvPr/>
        </p:nvSpPr>
        <p:spPr>
          <a:xfrm rot="16200000">
            <a:off x="854268" y="3188772"/>
            <a:ext cx="930634" cy="360000"/>
          </a:xfrm>
          <a:prstGeom prst="rect">
            <a:avLst/>
          </a:prstGeom>
          <a:solidFill>
            <a:schemeClr val="accent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OOTS</a:t>
            </a:r>
          </a:p>
        </p:txBody>
      </p:sp>
      <p:cxnSp>
        <p:nvCxnSpPr>
          <p:cNvPr id="36" name="Gerade Verbindung mit Pfeil 35">
            <a:extLst>
              <a:ext uri="{FF2B5EF4-FFF2-40B4-BE49-F238E27FC236}">
                <a16:creationId xmlns:a16="http://schemas.microsoft.com/office/drawing/2014/main" id="{F411EA01-0F33-4FC2-BE5C-C9BE931AF677}"/>
              </a:ext>
            </a:extLst>
          </p:cNvPr>
          <p:cNvCxnSpPr>
            <a:cxnSpLocks/>
          </p:cNvCxnSpPr>
          <p:nvPr/>
        </p:nvCxnSpPr>
        <p:spPr>
          <a:xfrm>
            <a:off x="1003849" y="3368772"/>
            <a:ext cx="1498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Verbinder: gewinkelt 70">
            <a:extLst>
              <a:ext uri="{FF2B5EF4-FFF2-40B4-BE49-F238E27FC236}">
                <a16:creationId xmlns:a16="http://schemas.microsoft.com/office/drawing/2014/main" id="{E7BB61C5-8B3B-4EDD-83F9-59ACA6411895}"/>
              </a:ext>
            </a:extLst>
          </p:cNvPr>
          <p:cNvCxnSpPr>
            <a:cxnSpLocks/>
            <a:stCxn id="12" idx="1"/>
            <a:endCxn id="11" idx="0"/>
          </p:cNvCxnSpPr>
          <p:nvPr/>
        </p:nvCxnSpPr>
        <p:spPr>
          <a:xfrm rot="10800000" flipV="1">
            <a:off x="3135876" y="994779"/>
            <a:ext cx="1761604" cy="225359"/>
          </a:xfrm>
          <a:prstGeom prst="bentConnector2">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73349E01-85B9-4B69-8B2D-7DC864149788}"/>
              </a:ext>
            </a:extLst>
          </p:cNvPr>
          <p:cNvSpPr/>
          <p:nvPr/>
        </p:nvSpPr>
        <p:spPr>
          <a:xfrm>
            <a:off x="3875439" y="860094"/>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VCs can transport ELMO</a:t>
            </a:r>
          </a:p>
        </p:txBody>
      </p:sp>
      <p:sp>
        <p:nvSpPr>
          <p:cNvPr id="66" name="Rechteck 65">
            <a:extLst>
              <a:ext uri="{FF2B5EF4-FFF2-40B4-BE49-F238E27FC236}">
                <a16:creationId xmlns:a16="http://schemas.microsoft.com/office/drawing/2014/main" id="{A50E1BBF-64FC-D68B-E6A1-F4EE8AA2D1B7}"/>
              </a:ext>
            </a:extLst>
          </p:cNvPr>
          <p:cNvSpPr/>
          <p:nvPr/>
        </p:nvSpPr>
        <p:spPr>
          <a:xfrm>
            <a:off x="1093178" y="4308805"/>
            <a:ext cx="1043879" cy="63346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panose="020B0604020202020204" pitchFamily="34" charset="0"/>
                <a:cs typeface="Arial" panose="020B0604020202020204" pitchFamily="34" charset="0"/>
              </a:rPr>
              <a:t>ESCI</a:t>
            </a:r>
          </a:p>
        </p:txBody>
      </p:sp>
      <p:cxnSp>
        <p:nvCxnSpPr>
          <p:cNvPr id="93" name="Verbinder: gewinkelt 92">
            <a:extLst>
              <a:ext uri="{FF2B5EF4-FFF2-40B4-BE49-F238E27FC236}">
                <a16:creationId xmlns:a16="http://schemas.microsoft.com/office/drawing/2014/main" id="{7DB9CF87-CF25-DF89-3033-0567EDFACB23}"/>
              </a:ext>
            </a:extLst>
          </p:cNvPr>
          <p:cNvCxnSpPr>
            <a:cxnSpLocks/>
          </p:cNvCxnSpPr>
          <p:nvPr/>
        </p:nvCxnSpPr>
        <p:spPr>
          <a:xfrm rot="10800000" flipV="1">
            <a:off x="2867527" y="709645"/>
            <a:ext cx="4520168" cy="509941"/>
          </a:xfrm>
          <a:prstGeom prst="bentConnector3">
            <a:avLst>
              <a:gd name="adj1" fmla="val 99954"/>
            </a:avLst>
          </a:prstGeom>
        </p:spPr>
        <p:style>
          <a:lnRef idx="1">
            <a:schemeClr val="dk1"/>
          </a:lnRef>
          <a:fillRef idx="0">
            <a:schemeClr val="dk1"/>
          </a:fillRef>
          <a:effectRef idx="0">
            <a:schemeClr val="dk1"/>
          </a:effectRef>
          <a:fontRef idx="minor">
            <a:schemeClr val="tx1"/>
          </a:fontRef>
        </p:style>
      </p:cxnSp>
      <p:cxnSp>
        <p:nvCxnSpPr>
          <p:cNvPr id="106" name="Verbinder: gewinkelt 105">
            <a:extLst>
              <a:ext uri="{FF2B5EF4-FFF2-40B4-BE49-F238E27FC236}">
                <a16:creationId xmlns:a16="http://schemas.microsoft.com/office/drawing/2014/main" id="{A4DE01F7-8B6B-A5F1-C9B0-CBD8A1010C98}"/>
              </a:ext>
            </a:extLst>
          </p:cNvPr>
          <p:cNvCxnSpPr>
            <a:cxnSpLocks/>
          </p:cNvCxnSpPr>
          <p:nvPr/>
        </p:nvCxnSpPr>
        <p:spPr>
          <a:xfrm rot="16200000" flipH="1">
            <a:off x="3437899" y="1662661"/>
            <a:ext cx="990200" cy="674324"/>
          </a:xfrm>
          <a:prstGeom prst="bentConnector3">
            <a:avLst>
              <a:gd name="adj1" fmla="val 83923"/>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2" name="Rechteck 111">
            <a:extLst>
              <a:ext uri="{FF2B5EF4-FFF2-40B4-BE49-F238E27FC236}">
                <a16:creationId xmlns:a16="http://schemas.microsoft.com/office/drawing/2014/main" id="{0EB325B5-6F59-0575-F8AE-16AED96BFB7D}"/>
              </a:ext>
            </a:extLst>
          </p:cNvPr>
          <p:cNvSpPr/>
          <p:nvPr/>
        </p:nvSpPr>
        <p:spPr>
          <a:xfrm>
            <a:off x="2171059" y="4543898"/>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EDSSI</a:t>
            </a:r>
          </a:p>
        </p:txBody>
      </p:sp>
      <p:cxnSp>
        <p:nvCxnSpPr>
          <p:cNvPr id="113" name="Verbinder: gewinkelt 112">
            <a:extLst>
              <a:ext uri="{FF2B5EF4-FFF2-40B4-BE49-F238E27FC236}">
                <a16:creationId xmlns:a16="http://schemas.microsoft.com/office/drawing/2014/main" id="{4B98E5F6-3235-CE4B-34EF-61F4C256B8E1}"/>
              </a:ext>
            </a:extLst>
          </p:cNvPr>
          <p:cNvCxnSpPr>
            <a:endCxn id="112" idx="0"/>
          </p:cNvCxnSpPr>
          <p:nvPr/>
        </p:nvCxnSpPr>
        <p:spPr>
          <a:xfrm>
            <a:off x="2137057" y="4388209"/>
            <a:ext cx="499742" cy="155689"/>
          </a:xfrm>
          <a:prstGeom prst="bentConnector2">
            <a:avLst/>
          </a:prstGeom>
        </p:spPr>
        <p:style>
          <a:lnRef idx="1">
            <a:schemeClr val="dk1"/>
          </a:lnRef>
          <a:fillRef idx="0">
            <a:schemeClr val="dk1"/>
          </a:fillRef>
          <a:effectRef idx="0">
            <a:schemeClr val="dk1"/>
          </a:effectRef>
          <a:fontRef idx="minor">
            <a:schemeClr val="tx1"/>
          </a:fontRef>
        </p:style>
      </p:cxnSp>
      <p:sp>
        <p:nvSpPr>
          <p:cNvPr id="3" name="Rechteck 2">
            <a:extLst>
              <a:ext uri="{FF2B5EF4-FFF2-40B4-BE49-F238E27FC236}">
                <a16:creationId xmlns:a16="http://schemas.microsoft.com/office/drawing/2014/main" id="{FBDF7844-E58F-D03B-F059-ABC5B74D2540}"/>
              </a:ext>
            </a:extLst>
          </p:cNvPr>
          <p:cNvSpPr/>
          <p:nvPr/>
        </p:nvSpPr>
        <p:spPr>
          <a:xfrm>
            <a:off x="0" y="3953018"/>
            <a:ext cx="9144000" cy="1190482"/>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nvGrpSpPr>
          <p:cNvPr id="26" name="Gruppieren 25">
            <a:extLst>
              <a:ext uri="{FF2B5EF4-FFF2-40B4-BE49-F238E27FC236}">
                <a16:creationId xmlns:a16="http://schemas.microsoft.com/office/drawing/2014/main" id="{E78E6669-0EA7-2F5E-DC56-A4FBE93959D4}"/>
              </a:ext>
            </a:extLst>
          </p:cNvPr>
          <p:cNvGrpSpPr/>
          <p:nvPr/>
        </p:nvGrpSpPr>
        <p:grpSpPr>
          <a:xfrm>
            <a:off x="0" y="184291"/>
            <a:ext cx="9144000" cy="2592390"/>
            <a:chOff x="0" y="184291"/>
            <a:chExt cx="9144000" cy="2592390"/>
          </a:xfrm>
        </p:grpSpPr>
        <p:sp>
          <p:nvSpPr>
            <p:cNvPr id="2" name="Rechteck 1">
              <a:extLst>
                <a:ext uri="{FF2B5EF4-FFF2-40B4-BE49-F238E27FC236}">
                  <a16:creationId xmlns:a16="http://schemas.microsoft.com/office/drawing/2014/main" id="{EEFA8A4A-3CC1-17D8-8508-DC451F67914A}"/>
                </a:ext>
              </a:extLst>
            </p:cNvPr>
            <p:cNvSpPr/>
            <p:nvPr/>
          </p:nvSpPr>
          <p:spPr>
            <a:xfrm>
              <a:off x="0" y="661011"/>
              <a:ext cx="9144000" cy="2115670"/>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5" name="Rechteck 4">
              <a:extLst>
                <a:ext uri="{FF2B5EF4-FFF2-40B4-BE49-F238E27FC236}">
                  <a16:creationId xmlns:a16="http://schemas.microsoft.com/office/drawing/2014/main" id="{E0734E40-67DD-F5E3-0047-85058E3D2778}"/>
                </a:ext>
              </a:extLst>
            </p:cNvPr>
            <p:cNvSpPr/>
            <p:nvPr/>
          </p:nvSpPr>
          <p:spPr>
            <a:xfrm>
              <a:off x="0" y="184291"/>
              <a:ext cx="8155858" cy="478144"/>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sp>
        <p:nvSpPr>
          <p:cNvPr id="4" name="Fußzeilenplatzhalter 3">
            <a:extLst>
              <a:ext uri="{FF2B5EF4-FFF2-40B4-BE49-F238E27FC236}">
                <a16:creationId xmlns:a16="http://schemas.microsoft.com/office/drawing/2014/main" id="{982123E7-7260-9FF2-EBCA-CA8D6016D376}"/>
              </a:ext>
            </a:extLst>
          </p:cNvPr>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359536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FCF4900E-2E09-44C9-9CBB-4FEA9CE4F3E9}"/>
              </a:ext>
            </a:extLst>
          </p:cNvPr>
          <p:cNvSpPr/>
          <p:nvPr/>
        </p:nvSpPr>
        <p:spPr>
          <a:xfrm>
            <a:off x="7576535" y="1683945"/>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9" name="Rechteck 58">
            <a:extLst>
              <a:ext uri="{FF2B5EF4-FFF2-40B4-BE49-F238E27FC236}">
                <a16:creationId xmlns:a16="http://schemas.microsoft.com/office/drawing/2014/main" id="{5B0ACD27-AC3D-46F8-B67A-09629F723D12}"/>
              </a:ext>
            </a:extLst>
          </p:cNvPr>
          <p:cNvSpPr/>
          <p:nvPr/>
        </p:nvSpPr>
        <p:spPr>
          <a:xfrm>
            <a:off x="2263850" y="567812"/>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8" name="Rechteck 57">
            <a:extLst>
              <a:ext uri="{FF2B5EF4-FFF2-40B4-BE49-F238E27FC236}">
                <a16:creationId xmlns:a16="http://schemas.microsoft.com/office/drawing/2014/main" id="{884B43CF-F323-4C22-8313-93C9E8EC09A1}"/>
              </a:ext>
            </a:extLst>
          </p:cNvPr>
          <p:cNvSpPr/>
          <p:nvPr/>
        </p:nvSpPr>
        <p:spPr>
          <a:xfrm>
            <a:off x="2442798" y="665182"/>
            <a:ext cx="3644852" cy="1848763"/>
          </a:xfrm>
          <a:prstGeom prst="rect">
            <a:avLst/>
          </a:prstGeom>
          <a:solidFill>
            <a:srgbClr val="FFFFFF">
              <a:alpha val="50196"/>
            </a:srgb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stCxn id="11" idx="0"/>
            <a:endCxn id="64" idx="1"/>
          </p:cNvCxnSpPr>
          <p:nvPr/>
        </p:nvCxnSpPr>
        <p:spPr>
          <a:xfrm rot="16200000" flipH="1">
            <a:off x="3925766" y="430251"/>
            <a:ext cx="2988070" cy="4567849"/>
          </a:xfrm>
          <a:prstGeom prst="bentConnector4">
            <a:avLst>
              <a:gd name="adj1" fmla="val -15222"/>
              <a:gd name="adj2" fmla="val 8452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0439A9F4-5DCE-4444-AFDA-04F2FB6B4595}"/>
              </a:ext>
            </a:extLst>
          </p:cNvPr>
          <p:cNvSpPr/>
          <p:nvPr/>
        </p:nvSpPr>
        <p:spPr>
          <a:xfrm>
            <a:off x="2330312"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75042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395748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6EC88DB1-B3AC-4189-8641-F9E6457C78E5}"/>
              </a:ext>
            </a:extLst>
          </p:cNvPr>
          <p:cNvSpPr/>
          <p:nvPr/>
        </p:nvSpPr>
        <p:spPr>
          <a:xfrm>
            <a:off x="4733220" y="814780"/>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60"/>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1"/>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5"/>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2"/>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5542270"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710164"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380429" y="1400139"/>
            <a:ext cx="1125448"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076377"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765877" y="1400139"/>
            <a:ext cx="19876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V="1">
            <a:off x="4594641" y="994780"/>
            <a:ext cx="138580" cy="1088739"/>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036029" y="3990007"/>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802271" y="4723900"/>
            <a:ext cx="907894"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6966954"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cxnSp>
        <p:nvCxnSpPr>
          <p:cNvPr id="33" name="Gerade Verbindung mit Pfeil 32">
            <a:extLst>
              <a:ext uri="{FF2B5EF4-FFF2-40B4-BE49-F238E27FC236}">
                <a16:creationId xmlns:a16="http://schemas.microsoft.com/office/drawing/2014/main" id="{7E6ED7FC-BD8C-4F1B-9B7F-253314DED599}"/>
              </a:ext>
            </a:extLst>
          </p:cNvPr>
          <p:cNvCxnSpPr>
            <a:stCxn id="32" idx="2"/>
            <a:endCxn id="7" idx="0"/>
          </p:cNvCxnSpPr>
          <p:nvPr/>
        </p:nvCxnSpPr>
        <p:spPr>
          <a:xfrm flipH="1">
            <a:off x="4589924" y="2443520"/>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283018" y="265447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27862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stCxn id="12" idx="2"/>
            <a:endCxn id="10" idx="3"/>
          </p:cNvCxnSpPr>
          <p:nvPr/>
        </p:nvCxnSpPr>
        <p:spPr>
          <a:xfrm rot="5400000">
            <a:off x="3515794" y="2876475"/>
            <a:ext cx="3549120" cy="1457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05369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29295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a:stCxn id="11" idx="1"/>
            <a:endCxn id="8" idx="1"/>
          </p:cNvCxnSpPr>
          <p:nvPr/>
        </p:nvCxnSpPr>
        <p:spPr>
          <a:xfrm rot="10800000" flipV="1">
            <a:off x="2330313" y="1400139"/>
            <a:ext cx="175564" cy="3323761"/>
          </a:xfrm>
          <a:prstGeom prst="bentConnector3">
            <a:avLst>
              <a:gd name="adj1" fmla="val 230209"/>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1868418" y="4088282"/>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993220" y="994780"/>
            <a:ext cx="179050"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224641" y="2263520"/>
            <a:ext cx="947630"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5870990"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0" name="Rechteck 59">
            <a:extLst>
              <a:ext uri="{FF2B5EF4-FFF2-40B4-BE49-F238E27FC236}">
                <a16:creationId xmlns:a16="http://schemas.microsoft.com/office/drawing/2014/main" id="{79B01530-8F3C-4E54-9001-4BB76A0F1DA1}"/>
              </a:ext>
            </a:extLst>
          </p:cNvPr>
          <p:cNvSpPr/>
          <p:nvPr/>
        </p:nvSpPr>
        <p:spPr>
          <a:xfrm>
            <a:off x="7703658" y="1937565"/>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XHochschule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703658" y="2345610"/>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7" y="1721282"/>
            <a:ext cx="1261564"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
        <p:nvSpPr>
          <p:cNvPr id="64" name="Rechteck 63">
            <a:extLst>
              <a:ext uri="{FF2B5EF4-FFF2-40B4-BE49-F238E27FC236}">
                <a16:creationId xmlns:a16="http://schemas.microsoft.com/office/drawing/2014/main" id="{B40E7E72-47D2-436A-B4E9-47E6783D0832}"/>
              </a:ext>
            </a:extLst>
          </p:cNvPr>
          <p:cNvSpPr/>
          <p:nvPr/>
        </p:nvSpPr>
        <p:spPr>
          <a:xfrm>
            <a:off x="7703725" y="4028209"/>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8"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9" y="871843"/>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5" name="Rechteck 74">
            <a:extLst>
              <a:ext uri="{FF2B5EF4-FFF2-40B4-BE49-F238E27FC236}">
                <a16:creationId xmlns:a16="http://schemas.microsoft.com/office/drawing/2014/main" id="{A7CA11E5-40A4-4E0D-A5DB-D9ED05DE208B}"/>
              </a:ext>
            </a:extLst>
          </p:cNvPr>
          <p:cNvSpPr/>
          <p:nvPr/>
        </p:nvSpPr>
        <p:spPr>
          <a:xfrm>
            <a:off x="7879238" y="1148378"/>
            <a:ext cx="1047600" cy="205200"/>
          </a:xfrm>
          <a:prstGeom prst="rect">
            <a:avLst/>
          </a:prstGeom>
          <a:solidFill>
            <a:schemeClr val="accent3">
              <a:lumMod val="40000"/>
              <a:lumOff val="60000"/>
              <a:alpha val="50196"/>
            </a:scheme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050" dirty="0"/>
              <a:t>Focus</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696130" y="298987"/>
            <a:ext cx="2074286"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Layer / Proxy</a:t>
            </a:r>
          </a:p>
        </p:txBody>
      </p:sp>
      <p:sp>
        <p:nvSpPr>
          <p:cNvPr id="25" name="Rechteck 24">
            <a:extLst>
              <a:ext uri="{FF2B5EF4-FFF2-40B4-BE49-F238E27FC236}">
                <a16:creationId xmlns:a16="http://schemas.microsoft.com/office/drawing/2014/main" id="{82E866DA-3AA2-437B-A7A4-A950C1EFF72B}"/>
              </a:ext>
            </a:extLst>
          </p:cNvPr>
          <p:cNvSpPr/>
          <p:nvPr/>
        </p:nvSpPr>
        <p:spPr>
          <a:xfrm>
            <a:off x="357546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6704528"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3"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stCxn id="11" idx="0"/>
            <a:endCxn id="10" idx="1"/>
          </p:cNvCxnSpPr>
          <p:nvPr/>
        </p:nvCxnSpPr>
        <p:spPr>
          <a:xfrm rot="16200000" flipH="1">
            <a:off x="1794802" y="2561214"/>
            <a:ext cx="3503761" cy="821612"/>
          </a:xfrm>
          <a:prstGeom prst="bentConnector4">
            <a:avLst>
              <a:gd name="adj1" fmla="val 30201"/>
              <a:gd name="adj2" fmla="val 65966"/>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182BEC47-B216-4AB2-8AE6-717868E8570C}"/>
              </a:ext>
            </a:extLst>
          </p:cNvPr>
          <p:cNvSpPr/>
          <p:nvPr/>
        </p:nvSpPr>
        <p:spPr>
          <a:xfrm>
            <a:off x="3390129" y="4073695"/>
            <a:ext cx="612000" cy="3240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32" name="Rechteck 31">
            <a:extLst>
              <a:ext uri="{FF2B5EF4-FFF2-40B4-BE49-F238E27FC236}">
                <a16:creationId xmlns:a16="http://schemas.microsoft.com/office/drawing/2014/main" id="{C657DCC7-99D0-45E0-B83A-7D3B8BC40605}"/>
              </a:ext>
            </a:extLst>
          </p:cNvPr>
          <p:cNvSpPr/>
          <p:nvPr/>
        </p:nvSpPr>
        <p:spPr>
          <a:xfrm>
            <a:off x="3964640" y="2083519"/>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4F636BF5-F697-4BCB-B738-1126B82DB9A9}"/>
              </a:ext>
            </a:extLst>
          </p:cNvPr>
          <p:cNvSpPr/>
          <p:nvPr/>
        </p:nvSpPr>
        <p:spPr>
          <a:xfrm>
            <a:off x="2505876" y="1220139"/>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sp>
        <p:nvSpPr>
          <p:cNvPr id="2" name="Rechteck 1">
            <a:extLst>
              <a:ext uri="{FF2B5EF4-FFF2-40B4-BE49-F238E27FC236}">
                <a16:creationId xmlns:a16="http://schemas.microsoft.com/office/drawing/2014/main" id="{783229EB-6F2B-4F54-979E-EA7D28E7DB81}"/>
              </a:ext>
            </a:extLst>
          </p:cNvPr>
          <p:cNvSpPr/>
          <p:nvPr/>
        </p:nvSpPr>
        <p:spPr>
          <a:xfrm>
            <a:off x="52317" y="298987"/>
            <a:ext cx="9067505" cy="481813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3" name="Rechteck 2">
            <a:extLst>
              <a:ext uri="{FF2B5EF4-FFF2-40B4-BE49-F238E27FC236}">
                <a16:creationId xmlns:a16="http://schemas.microsoft.com/office/drawing/2014/main" id="{F32523EB-DB0B-4AE2-A832-396EA5DB8134}"/>
              </a:ext>
            </a:extLst>
          </p:cNvPr>
          <p:cNvSpPr/>
          <p:nvPr/>
        </p:nvSpPr>
        <p:spPr>
          <a:xfrm>
            <a:off x="3782915" y="2834382"/>
            <a:ext cx="1644692" cy="8348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36" name="Fußzeilenplatzhalter 35">
            <a:extLst>
              <a:ext uri="{FF2B5EF4-FFF2-40B4-BE49-F238E27FC236}">
                <a16:creationId xmlns:a16="http://schemas.microsoft.com/office/drawing/2014/main" id="{7B877818-2718-43DA-96BA-84647501911F}"/>
              </a:ext>
            </a:extLst>
          </p:cNvPr>
          <p:cNvSpPr>
            <a:spLocks noGrp="1"/>
          </p:cNvSpPr>
          <p:nvPr>
            <p:ph type="ftr" sz="quarter" idx="12"/>
          </p:nvPr>
        </p:nvSpPr>
        <p:spPr/>
        <p:txBody>
          <a:bodyPr/>
          <a:lstStyle/>
          <a:p>
            <a:r>
              <a:rPr lang="en-US" dirty="0"/>
              <a:t>Dr. Matthias Gottlieb, Guido Bacharach, GDN 2022, Groningen, 13th of October 2022</a:t>
            </a:r>
          </a:p>
        </p:txBody>
      </p:sp>
      <p:sp>
        <p:nvSpPr>
          <p:cNvPr id="7" name="Rechteck 6">
            <a:extLst>
              <a:ext uri="{FF2B5EF4-FFF2-40B4-BE49-F238E27FC236}">
                <a16:creationId xmlns:a16="http://schemas.microsoft.com/office/drawing/2014/main" id="{E4FCF69F-4503-4EB9-911E-4D5345F63D32}"/>
              </a:ext>
            </a:extLst>
          </p:cNvPr>
          <p:cNvSpPr/>
          <p:nvPr/>
        </p:nvSpPr>
        <p:spPr>
          <a:xfrm>
            <a:off x="3959923" y="3078546"/>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59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C657DCC7-99D0-45E0-B83A-7D3B8BC40605}"/>
              </a:ext>
            </a:extLst>
          </p:cNvPr>
          <p:cNvSpPr/>
          <p:nvPr/>
        </p:nvSpPr>
        <p:spPr>
          <a:xfrm>
            <a:off x="3964640" y="2083519"/>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4F636BF5-F697-4BCB-B738-1126B82DB9A9}"/>
              </a:ext>
            </a:extLst>
          </p:cNvPr>
          <p:cNvSpPr/>
          <p:nvPr/>
        </p:nvSpPr>
        <p:spPr>
          <a:xfrm>
            <a:off x="2505876" y="1220139"/>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59" name="Rechteck 58">
            <a:extLst>
              <a:ext uri="{FF2B5EF4-FFF2-40B4-BE49-F238E27FC236}">
                <a16:creationId xmlns:a16="http://schemas.microsoft.com/office/drawing/2014/main" id="{5B0ACD27-AC3D-46F8-B67A-09629F723D12}"/>
              </a:ext>
            </a:extLst>
          </p:cNvPr>
          <p:cNvSpPr/>
          <p:nvPr/>
        </p:nvSpPr>
        <p:spPr>
          <a:xfrm>
            <a:off x="2263850" y="567812"/>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8" name="Rechteck 57">
            <a:extLst>
              <a:ext uri="{FF2B5EF4-FFF2-40B4-BE49-F238E27FC236}">
                <a16:creationId xmlns:a16="http://schemas.microsoft.com/office/drawing/2014/main" id="{884B43CF-F323-4C22-8313-93C9E8EC09A1}"/>
              </a:ext>
            </a:extLst>
          </p:cNvPr>
          <p:cNvSpPr/>
          <p:nvPr/>
        </p:nvSpPr>
        <p:spPr>
          <a:xfrm>
            <a:off x="2442798" y="665182"/>
            <a:ext cx="3644852" cy="1848763"/>
          </a:xfrm>
          <a:prstGeom prst="rect">
            <a:avLst/>
          </a:prstGeom>
          <a:solidFill>
            <a:srgbClr val="FFFFFF">
              <a:alpha val="50196"/>
            </a:srgb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stCxn id="11" idx="0"/>
            <a:endCxn id="64" idx="1"/>
          </p:cNvCxnSpPr>
          <p:nvPr/>
        </p:nvCxnSpPr>
        <p:spPr>
          <a:xfrm rot="16200000" flipH="1">
            <a:off x="3925766" y="430251"/>
            <a:ext cx="2988070" cy="4567849"/>
          </a:xfrm>
          <a:prstGeom prst="bentConnector4">
            <a:avLst>
              <a:gd name="adj1" fmla="val -15222"/>
              <a:gd name="adj2" fmla="val 8452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E4FCF69F-4503-4EB9-911E-4D5345F63D32}"/>
              </a:ext>
            </a:extLst>
          </p:cNvPr>
          <p:cNvSpPr/>
          <p:nvPr/>
        </p:nvSpPr>
        <p:spPr>
          <a:xfrm>
            <a:off x="3959923" y="3078546"/>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439A9F4-5DCE-4444-AFDA-04F2FB6B4595}"/>
              </a:ext>
            </a:extLst>
          </p:cNvPr>
          <p:cNvSpPr/>
          <p:nvPr/>
        </p:nvSpPr>
        <p:spPr>
          <a:xfrm>
            <a:off x="2330312"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75042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395748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6EC88DB1-B3AC-4189-8641-F9E6457C78E5}"/>
              </a:ext>
            </a:extLst>
          </p:cNvPr>
          <p:cNvSpPr/>
          <p:nvPr/>
        </p:nvSpPr>
        <p:spPr>
          <a:xfrm>
            <a:off x="4733220" y="814780"/>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60"/>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1"/>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5"/>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2"/>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5542270"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710164"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380429" y="1400139"/>
            <a:ext cx="1125448"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076377"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765877" y="1400139"/>
            <a:ext cx="19876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V="1">
            <a:off x="4594641" y="994780"/>
            <a:ext cx="138580" cy="1088739"/>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036029" y="3990007"/>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802271" y="4723900"/>
            <a:ext cx="907894"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6966954"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cxnSp>
        <p:nvCxnSpPr>
          <p:cNvPr id="33" name="Gerade Verbindung mit Pfeil 32">
            <a:extLst>
              <a:ext uri="{FF2B5EF4-FFF2-40B4-BE49-F238E27FC236}">
                <a16:creationId xmlns:a16="http://schemas.microsoft.com/office/drawing/2014/main" id="{7E6ED7FC-BD8C-4F1B-9B7F-253314DED599}"/>
              </a:ext>
            </a:extLst>
          </p:cNvPr>
          <p:cNvCxnSpPr>
            <a:stCxn id="32" idx="2"/>
            <a:endCxn id="7" idx="0"/>
          </p:cNvCxnSpPr>
          <p:nvPr/>
        </p:nvCxnSpPr>
        <p:spPr>
          <a:xfrm flipH="1">
            <a:off x="4589924" y="2443520"/>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283018" y="265447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27862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stCxn id="12" idx="2"/>
            <a:endCxn id="10" idx="3"/>
          </p:cNvCxnSpPr>
          <p:nvPr/>
        </p:nvCxnSpPr>
        <p:spPr>
          <a:xfrm rot="5400000">
            <a:off x="3515794" y="2876475"/>
            <a:ext cx="3549120" cy="1457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05369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29295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a:stCxn id="11" idx="1"/>
            <a:endCxn id="8" idx="1"/>
          </p:cNvCxnSpPr>
          <p:nvPr/>
        </p:nvCxnSpPr>
        <p:spPr>
          <a:xfrm rot="10800000" flipV="1">
            <a:off x="2330313" y="1400139"/>
            <a:ext cx="175564" cy="3323761"/>
          </a:xfrm>
          <a:prstGeom prst="bentConnector3">
            <a:avLst>
              <a:gd name="adj1" fmla="val 230209"/>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1868418" y="4088282"/>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993220" y="994780"/>
            <a:ext cx="179050"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224641" y="2263520"/>
            <a:ext cx="947630"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5870990"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4" name="Rechteck 63">
            <a:extLst>
              <a:ext uri="{FF2B5EF4-FFF2-40B4-BE49-F238E27FC236}">
                <a16:creationId xmlns:a16="http://schemas.microsoft.com/office/drawing/2014/main" id="{B40E7E72-47D2-436A-B4E9-47E6783D0832}"/>
              </a:ext>
            </a:extLst>
          </p:cNvPr>
          <p:cNvSpPr/>
          <p:nvPr/>
        </p:nvSpPr>
        <p:spPr>
          <a:xfrm>
            <a:off x="7703725" y="4028209"/>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8"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9" y="871843"/>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5" name="Rechteck 74">
            <a:extLst>
              <a:ext uri="{FF2B5EF4-FFF2-40B4-BE49-F238E27FC236}">
                <a16:creationId xmlns:a16="http://schemas.microsoft.com/office/drawing/2014/main" id="{A7CA11E5-40A4-4E0D-A5DB-D9ED05DE208B}"/>
              </a:ext>
            </a:extLst>
          </p:cNvPr>
          <p:cNvSpPr/>
          <p:nvPr/>
        </p:nvSpPr>
        <p:spPr>
          <a:xfrm>
            <a:off x="7879238" y="1148378"/>
            <a:ext cx="1047600" cy="205200"/>
          </a:xfrm>
          <a:prstGeom prst="rect">
            <a:avLst/>
          </a:prstGeom>
          <a:solidFill>
            <a:schemeClr val="accent3">
              <a:lumMod val="40000"/>
              <a:lumOff val="60000"/>
              <a:alpha val="50196"/>
            </a:scheme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050" dirty="0"/>
              <a:t>Focus</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696130" y="298987"/>
            <a:ext cx="2074286"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Layer / Proxy</a:t>
            </a:r>
          </a:p>
        </p:txBody>
      </p:sp>
      <p:sp>
        <p:nvSpPr>
          <p:cNvPr id="25" name="Rechteck 24">
            <a:extLst>
              <a:ext uri="{FF2B5EF4-FFF2-40B4-BE49-F238E27FC236}">
                <a16:creationId xmlns:a16="http://schemas.microsoft.com/office/drawing/2014/main" id="{82E866DA-3AA2-437B-A7A4-A950C1EFF72B}"/>
              </a:ext>
            </a:extLst>
          </p:cNvPr>
          <p:cNvSpPr/>
          <p:nvPr/>
        </p:nvSpPr>
        <p:spPr>
          <a:xfrm>
            <a:off x="357546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6704528"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3"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stCxn id="11" idx="0"/>
            <a:endCxn id="10" idx="1"/>
          </p:cNvCxnSpPr>
          <p:nvPr/>
        </p:nvCxnSpPr>
        <p:spPr>
          <a:xfrm rot="16200000" flipH="1">
            <a:off x="1794802" y="2561214"/>
            <a:ext cx="3503761" cy="821612"/>
          </a:xfrm>
          <a:prstGeom prst="bentConnector4">
            <a:avLst>
              <a:gd name="adj1" fmla="val 30201"/>
              <a:gd name="adj2" fmla="val 65966"/>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182BEC47-B216-4AB2-8AE6-717868E8570C}"/>
              </a:ext>
            </a:extLst>
          </p:cNvPr>
          <p:cNvSpPr/>
          <p:nvPr/>
        </p:nvSpPr>
        <p:spPr>
          <a:xfrm>
            <a:off x="3390129" y="4073695"/>
            <a:ext cx="612000" cy="3240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2" name="Rechteck 1">
            <a:extLst>
              <a:ext uri="{FF2B5EF4-FFF2-40B4-BE49-F238E27FC236}">
                <a16:creationId xmlns:a16="http://schemas.microsoft.com/office/drawing/2014/main" id="{783229EB-6F2B-4F54-979E-EA7D28E7DB81}"/>
              </a:ext>
            </a:extLst>
          </p:cNvPr>
          <p:cNvSpPr/>
          <p:nvPr/>
        </p:nvSpPr>
        <p:spPr>
          <a:xfrm>
            <a:off x="52317" y="298987"/>
            <a:ext cx="9067505" cy="481813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36" name="Fußzeilenplatzhalter 35">
            <a:extLst>
              <a:ext uri="{FF2B5EF4-FFF2-40B4-BE49-F238E27FC236}">
                <a16:creationId xmlns:a16="http://schemas.microsoft.com/office/drawing/2014/main" id="{7B877818-2718-43DA-96BA-84647501911F}"/>
              </a:ext>
            </a:extLst>
          </p:cNvPr>
          <p:cNvSpPr>
            <a:spLocks noGrp="1"/>
          </p:cNvSpPr>
          <p:nvPr>
            <p:ph type="ftr" sz="quarter" idx="12"/>
          </p:nvPr>
        </p:nvSpPr>
        <p:spPr/>
        <p:txBody>
          <a:bodyPr/>
          <a:lstStyle/>
          <a:p>
            <a:r>
              <a:rPr lang="en-US" dirty="0"/>
              <a:t>Dr. Matthias Gottlieb, Guido Bacharach, GDN 2022, Groningen, 13th of October 2022</a:t>
            </a:r>
          </a:p>
        </p:txBody>
      </p:sp>
      <p:sp>
        <p:nvSpPr>
          <p:cNvPr id="3" name="Rechteck 2">
            <a:extLst>
              <a:ext uri="{FF2B5EF4-FFF2-40B4-BE49-F238E27FC236}">
                <a16:creationId xmlns:a16="http://schemas.microsoft.com/office/drawing/2014/main" id="{F32523EB-DB0B-4AE2-A832-396EA5DB8134}"/>
              </a:ext>
            </a:extLst>
          </p:cNvPr>
          <p:cNvSpPr/>
          <p:nvPr/>
        </p:nvSpPr>
        <p:spPr>
          <a:xfrm>
            <a:off x="7491730" y="1567644"/>
            <a:ext cx="1644692" cy="1264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62" name="Rechteck 61">
            <a:extLst>
              <a:ext uri="{FF2B5EF4-FFF2-40B4-BE49-F238E27FC236}">
                <a16:creationId xmlns:a16="http://schemas.microsoft.com/office/drawing/2014/main" id="{FCF4900E-2E09-44C9-9CBB-4FEA9CE4F3E9}"/>
              </a:ext>
            </a:extLst>
          </p:cNvPr>
          <p:cNvSpPr/>
          <p:nvPr/>
        </p:nvSpPr>
        <p:spPr>
          <a:xfrm>
            <a:off x="7576535" y="1683945"/>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60" name="Rechteck 59">
            <a:extLst>
              <a:ext uri="{FF2B5EF4-FFF2-40B4-BE49-F238E27FC236}">
                <a16:creationId xmlns:a16="http://schemas.microsoft.com/office/drawing/2014/main" id="{79B01530-8F3C-4E54-9001-4BB76A0F1DA1}"/>
              </a:ext>
            </a:extLst>
          </p:cNvPr>
          <p:cNvSpPr/>
          <p:nvPr/>
        </p:nvSpPr>
        <p:spPr>
          <a:xfrm>
            <a:off x="7703658" y="1937565"/>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XHochschule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703658" y="2345610"/>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7" y="1721282"/>
            <a:ext cx="1261564"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Tree>
    <p:extLst>
      <p:ext uri="{BB962C8B-B14F-4D97-AF65-F5344CB8AC3E}">
        <p14:creationId xmlns:p14="http://schemas.microsoft.com/office/powerpoint/2010/main" val="344751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FCF4900E-2E09-44C9-9CBB-4FEA9CE4F3E9}"/>
              </a:ext>
            </a:extLst>
          </p:cNvPr>
          <p:cNvSpPr/>
          <p:nvPr/>
        </p:nvSpPr>
        <p:spPr>
          <a:xfrm>
            <a:off x="7576534" y="1683944"/>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9" name="Rechteck 58">
            <a:extLst>
              <a:ext uri="{FF2B5EF4-FFF2-40B4-BE49-F238E27FC236}">
                <a16:creationId xmlns:a16="http://schemas.microsoft.com/office/drawing/2014/main" id="{5B0ACD27-AC3D-46F8-B67A-09629F723D12}"/>
              </a:ext>
            </a:extLst>
          </p:cNvPr>
          <p:cNvSpPr/>
          <p:nvPr/>
        </p:nvSpPr>
        <p:spPr>
          <a:xfrm>
            <a:off x="2282852" y="568157"/>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endCxn id="64" idx="1"/>
          </p:cNvCxnSpPr>
          <p:nvPr/>
        </p:nvCxnSpPr>
        <p:spPr>
          <a:xfrm rot="16200000" flipH="1">
            <a:off x="5877163" y="2217387"/>
            <a:ext cx="3501354" cy="480290"/>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E4FCF69F-4503-4EB9-911E-4D5345F63D32}"/>
              </a:ext>
            </a:extLst>
          </p:cNvPr>
          <p:cNvSpPr/>
          <p:nvPr/>
        </p:nvSpPr>
        <p:spPr>
          <a:xfrm>
            <a:off x="4549823" y="3078546"/>
            <a:ext cx="9314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439A9F4-5DCE-4444-AFDA-04F2FB6B4595}"/>
              </a:ext>
            </a:extLst>
          </p:cNvPr>
          <p:cNvSpPr/>
          <p:nvPr/>
        </p:nvSpPr>
        <p:spPr>
          <a:xfrm>
            <a:off x="3247459" y="4548565"/>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1142425"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4547388"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6EC88DB1-B3AC-4189-8641-F9E6457C78E5}"/>
              </a:ext>
            </a:extLst>
          </p:cNvPr>
          <p:cNvSpPr/>
          <p:nvPr/>
        </p:nvSpPr>
        <p:spPr>
          <a:xfrm>
            <a:off x="4897480" y="814780"/>
            <a:ext cx="93148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59"/>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0"/>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4"/>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1"/>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6033101"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874424"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608166" y="1400138"/>
            <a:ext cx="1061971"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304392" y="3938448"/>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601616" y="1400139"/>
            <a:ext cx="95292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H="1" flipV="1">
            <a:off x="4897480" y="994779"/>
            <a:ext cx="122800" cy="1088739"/>
          </a:xfrm>
          <a:prstGeom prst="bentConnector4">
            <a:avLst>
              <a:gd name="adj1" fmla="val -186156"/>
              <a:gd name="adj2" fmla="val 58266"/>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461669" y="3990006"/>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964581" y="4723900"/>
            <a:ext cx="909843"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7097580"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sp>
        <p:nvSpPr>
          <p:cNvPr id="32" name="Rechteck 31">
            <a:extLst>
              <a:ext uri="{FF2B5EF4-FFF2-40B4-BE49-F238E27FC236}">
                <a16:creationId xmlns:a16="http://schemas.microsoft.com/office/drawing/2014/main" id="{C657DCC7-99D0-45E0-B83A-7D3B8BC40605}"/>
              </a:ext>
            </a:extLst>
          </p:cNvPr>
          <p:cNvSpPr/>
          <p:nvPr/>
        </p:nvSpPr>
        <p:spPr>
          <a:xfrm>
            <a:off x="4554540" y="2083519"/>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cxnSp>
        <p:nvCxnSpPr>
          <p:cNvPr id="33" name="Gerade Verbindung mit Pfeil 32">
            <a:extLst>
              <a:ext uri="{FF2B5EF4-FFF2-40B4-BE49-F238E27FC236}">
                <a16:creationId xmlns:a16="http://schemas.microsoft.com/office/drawing/2014/main" id="{7E6ED7FC-BD8C-4F1B-9B7F-253314DED599}"/>
              </a:ext>
            </a:extLst>
          </p:cNvPr>
          <p:cNvCxnSpPr>
            <a:cxnSpLocks/>
            <a:stCxn id="32" idx="2"/>
            <a:endCxn id="7" idx="0"/>
          </p:cNvCxnSpPr>
          <p:nvPr/>
        </p:nvCxnSpPr>
        <p:spPr>
          <a:xfrm flipH="1">
            <a:off x="5015563" y="2443519"/>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708658" y="2635618"/>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70426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endCxn id="10" idx="3"/>
          </p:cNvCxnSpPr>
          <p:nvPr/>
        </p:nvCxnSpPr>
        <p:spPr>
          <a:xfrm rot="5400000">
            <a:off x="3859304" y="2794344"/>
            <a:ext cx="3549120" cy="30999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47933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71859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p:cNvCxnSpPr>
          <p:nvPr/>
        </p:nvCxnSpPr>
        <p:spPr>
          <a:xfrm rot="5400000">
            <a:off x="2082236" y="3066099"/>
            <a:ext cx="2963761" cy="1171"/>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3266446" y="407836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828960" y="994780"/>
            <a:ext cx="669881"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486020" y="2263519"/>
            <a:ext cx="1012821"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619756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0" name="Rechteck 59">
            <a:extLst>
              <a:ext uri="{FF2B5EF4-FFF2-40B4-BE49-F238E27FC236}">
                <a16:creationId xmlns:a16="http://schemas.microsoft.com/office/drawing/2014/main" id="{79B01530-8F3C-4E54-9001-4BB76A0F1DA1}"/>
              </a:ext>
            </a:extLst>
          </p:cNvPr>
          <p:cNvSpPr/>
          <p:nvPr/>
        </p:nvSpPr>
        <p:spPr>
          <a:xfrm>
            <a:off x="7867918" y="1937565"/>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XHEIE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867918" y="2345610"/>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6" y="1721282"/>
            <a:ext cx="1261563"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
        <p:nvSpPr>
          <p:cNvPr id="64" name="Rechteck 63">
            <a:extLst>
              <a:ext uri="{FF2B5EF4-FFF2-40B4-BE49-F238E27FC236}">
                <a16:creationId xmlns:a16="http://schemas.microsoft.com/office/drawing/2014/main" id="{B40E7E72-47D2-436A-B4E9-47E6783D0832}"/>
              </a:ext>
            </a:extLst>
          </p:cNvPr>
          <p:cNvSpPr/>
          <p:nvPr/>
        </p:nvSpPr>
        <p:spPr>
          <a:xfrm>
            <a:off x="7867985" y="4028209"/>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7"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8" y="871842"/>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762112" y="298987"/>
            <a:ext cx="1627048"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Concept</a:t>
            </a:r>
          </a:p>
        </p:txBody>
      </p:sp>
      <p:sp>
        <p:nvSpPr>
          <p:cNvPr id="25" name="Rechteck 24">
            <a:extLst>
              <a:ext uri="{FF2B5EF4-FFF2-40B4-BE49-F238E27FC236}">
                <a16:creationId xmlns:a16="http://schemas.microsoft.com/office/drawing/2014/main" id="{82E866DA-3AA2-437B-A7A4-A950C1EFF72B}"/>
              </a:ext>
            </a:extLst>
          </p:cNvPr>
          <p:cNvSpPr/>
          <p:nvPr/>
        </p:nvSpPr>
        <p:spPr>
          <a:xfrm>
            <a:off x="400110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7096246" y="4080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2"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endCxn id="10" idx="1"/>
          </p:cNvCxnSpPr>
          <p:nvPr/>
        </p:nvCxnSpPr>
        <p:spPr>
          <a:xfrm rot="16200000" flipH="1">
            <a:off x="3294290" y="3470801"/>
            <a:ext cx="2228973" cy="27722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4F636BF5-F697-4BCB-B738-1126B82DB9A9}"/>
              </a:ext>
            </a:extLst>
          </p:cNvPr>
          <p:cNvSpPr/>
          <p:nvPr/>
        </p:nvSpPr>
        <p:spPr>
          <a:xfrm>
            <a:off x="2670136" y="1220139"/>
            <a:ext cx="93148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sp>
        <p:nvSpPr>
          <p:cNvPr id="38" name="Rechteck 37">
            <a:extLst>
              <a:ext uri="{FF2B5EF4-FFF2-40B4-BE49-F238E27FC236}">
                <a16:creationId xmlns:a16="http://schemas.microsoft.com/office/drawing/2014/main" id="{182BEC47-B216-4AB2-8AE6-717868E8570C}"/>
              </a:ext>
            </a:extLst>
          </p:cNvPr>
          <p:cNvSpPr/>
          <p:nvPr/>
        </p:nvSpPr>
        <p:spPr>
          <a:xfrm>
            <a:off x="4012495" y="4080117"/>
            <a:ext cx="612000" cy="324000"/>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56" name="Rechteck 55">
            <a:extLst>
              <a:ext uri="{FF2B5EF4-FFF2-40B4-BE49-F238E27FC236}">
                <a16:creationId xmlns:a16="http://schemas.microsoft.com/office/drawing/2014/main" id="{E4C41BC9-AF20-44D1-BE86-93AFDD297A30}"/>
              </a:ext>
            </a:extLst>
          </p:cNvPr>
          <p:cNvSpPr/>
          <p:nvPr/>
        </p:nvSpPr>
        <p:spPr>
          <a:xfrm rot="16200000">
            <a:off x="-181629" y="3744950"/>
            <a:ext cx="2042990" cy="360000"/>
          </a:xfrm>
          <a:prstGeom prst="rect">
            <a:avLst/>
          </a:prstGeom>
          <a:solidFill>
            <a:schemeClr val="accent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SDG</a:t>
            </a:r>
          </a:p>
        </p:txBody>
      </p:sp>
      <p:sp>
        <p:nvSpPr>
          <p:cNvPr id="65" name="Rechteck 64">
            <a:extLst>
              <a:ext uri="{FF2B5EF4-FFF2-40B4-BE49-F238E27FC236}">
                <a16:creationId xmlns:a16="http://schemas.microsoft.com/office/drawing/2014/main" id="{1877CBD5-06F0-4B79-B844-D1FA14BD9D9B}"/>
              </a:ext>
            </a:extLst>
          </p:cNvPr>
          <p:cNvSpPr/>
          <p:nvPr/>
        </p:nvSpPr>
        <p:spPr>
          <a:xfrm rot="16200000">
            <a:off x="854268" y="3188772"/>
            <a:ext cx="930634" cy="360000"/>
          </a:xfrm>
          <a:prstGeom prst="rect">
            <a:avLst/>
          </a:prstGeom>
          <a:solidFill>
            <a:schemeClr val="accent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OOTS</a:t>
            </a:r>
          </a:p>
        </p:txBody>
      </p:sp>
      <p:cxnSp>
        <p:nvCxnSpPr>
          <p:cNvPr id="36" name="Gerade Verbindung mit Pfeil 35">
            <a:extLst>
              <a:ext uri="{FF2B5EF4-FFF2-40B4-BE49-F238E27FC236}">
                <a16:creationId xmlns:a16="http://schemas.microsoft.com/office/drawing/2014/main" id="{F411EA01-0F33-4FC2-BE5C-C9BE931AF677}"/>
              </a:ext>
            </a:extLst>
          </p:cNvPr>
          <p:cNvCxnSpPr>
            <a:cxnSpLocks/>
          </p:cNvCxnSpPr>
          <p:nvPr/>
        </p:nvCxnSpPr>
        <p:spPr>
          <a:xfrm>
            <a:off x="1003849" y="3368772"/>
            <a:ext cx="1498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Verbinder: gewinkelt 70">
            <a:extLst>
              <a:ext uri="{FF2B5EF4-FFF2-40B4-BE49-F238E27FC236}">
                <a16:creationId xmlns:a16="http://schemas.microsoft.com/office/drawing/2014/main" id="{E7BB61C5-8B3B-4EDD-83F9-59ACA6411895}"/>
              </a:ext>
            </a:extLst>
          </p:cNvPr>
          <p:cNvCxnSpPr>
            <a:cxnSpLocks/>
            <a:stCxn id="12" idx="1"/>
            <a:endCxn id="11" idx="0"/>
          </p:cNvCxnSpPr>
          <p:nvPr/>
        </p:nvCxnSpPr>
        <p:spPr>
          <a:xfrm rot="10800000" flipV="1">
            <a:off x="3135876" y="994779"/>
            <a:ext cx="1761604" cy="225359"/>
          </a:xfrm>
          <a:prstGeom prst="bentConnector2">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73349E01-85B9-4B69-8B2D-7DC864149788}"/>
              </a:ext>
            </a:extLst>
          </p:cNvPr>
          <p:cNvSpPr/>
          <p:nvPr/>
        </p:nvSpPr>
        <p:spPr>
          <a:xfrm>
            <a:off x="3875439" y="860094"/>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VCs can transport ELMO</a:t>
            </a:r>
          </a:p>
        </p:txBody>
      </p:sp>
      <p:sp>
        <p:nvSpPr>
          <p:cNvPr id="66" name="Rechteck 65">
            <a:extLst>
              <a:ext uri="{FF2B5EF4-FFF2-40B4-BE49-F238E27FC236}">
                <a16:creationId xmlns:a16="http://schemas.microsoft.com/office/drawing/2014/main" id="{A50E1BBF-64FC-D68B-E6A1-F4EE8AA2D1B7}"/>
              </a:ext>
            </a:extLst>
          </p:cNvPr>
          <p:cNvSpPr/>
          <p:nvPr/>
        </p:nvSpPr>
        <p:spPr>
          <a:xfrm>
            <a:off x="1093178" y="4308805"/>
            <a:ext cx="1043879" cy="63346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panose="020B0604020202020204" pitchFamily="34" charset="0"/>
                <a:cs typeface="Arial" panose="020B0604020202020204" pitchFamily="34" charset="0"/>
              </a:rPr>
              <a:t>ESCI</a:t>
            </a:r>
          </a:p>
        </p:txBody>
      </p:sp>
      <p:cxnSp>
        <p:nvCxnSpPr>
          <p:cNvPr id="93" name="Verbinder: gewinkelt 92">
            <a:extLst>
              <a:ext uri="{FF2B5EF4-FFF2-40B4-BE49-F238E27FC236}">
                <a16:creationId xmlns:a16="http://schemas.microsoft.com/office/drawing/2014/main" id="{7DB9CF87-CF25-DF89-3033-0567EDFACB23}"/>
              </a:ext>
            </a:extLst>
          </p:cNvPr>
          <p:cNvCxnSpPr>
            <a:cxnSpLocks/>
          </p:cNvCxnSpPr>
          <p:nvPr/>
        </p:nvCxnSpPr>
        <p:spPr>
          <a:xfrm rot="10800000" flipV="1">
            <a:off x="2867527" y="709645"/>
            <a:ext cx="4520168" cy="509941"/>
          </a:xfrm>
          <a:prstGeom prst="bentConnector3">
            <a:avLst>
              <a:gd name="adj1" fmla="val 99954"/>
            </a:avLst>
          </a:prstGeom>
        </p:spPr>
        <p:style>
          <a:lnRef idx="1">
            <a:schemeClr val="dk1"/>
          </a:lnRef>
          <a:fillRef idx="0">
            <a:schemeClr val="dk1"/>
          </a:fillRef>
          <a:effectRef idx="0">
            <a:schemeClr val="dk1"/>
          </a:effectRef>
          <a:fontRef idx="minor">
            <a:schemeClr val="tx1"/>
          </a:fontRef>
        </p:style>
      </p:cxnSp>
      <p:cxnSp>
        <p:nvCxnSpPr>
          <p:cNvPr id="106" name="Verbinder: gewinkelt 105">
            <a:extLst>
              <a:ext uri="{FF2B5EF4-FFF2-40B4-BE49-F238E27FC236}">
                <a16:creationId xmlns:a16="http://schemas.microsoft.com/office/drawing/2014/main" id="{A4DE01F7-8B6B-A5F1-C9B0-CBD8A1010C98}"/>
              </a:ext>
            </a:extLst>
          </p:cNvPr>
          <p:cNvCxnSpPr>
            <a:cxnSpLocks/>
          </p:cNvCxnSpPr>
          <p:nvPr/>
        </p:nvCxnSpPr>
        <p:spPr>
          <a:xfrm rot="16200000" flipH="1">
            <a:off x="3437899" y="1662661"/>
            <a:ext cx="990200" cy="674324"/>
          </a:xfrm>
          <a:prstGeom prst="bentConnector3">
            <a:avLst>
              <a:gd name="adj1" fmla="val 83923"/>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2" name="Rechteck 111">
            <a:extLst>
              <a:ext uri="{FF2B5EF4-FFF2-40B4-BE49-F238E27FC236}">
                <a16:creationId xmlns:a16="http://schemas.microsoft.com/office/drawing/2014/main" id="{0EB325B5-6F59-0575-F8AE-16AED96BFB7D}"/>
              </a:ext>
            </a:extLst>
          </p:cNvPr>
          <p:cNvSpPr/>
          <p:nvPr/>
        </p:nvSpPr>
        <p:spPr>
          <a:xfrm>
            <a:off x="2171059" y="4543898"/>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EDSSI</a:t>
            </a:r>
          </a:p>
        </p:txBody>
      </p:sp>
      <p:cxnSp>
        <p:nvCxnSpPr>
          <p:cNvPr id="113" name="Verbinder: gewinkelt 112">
            <a:extLst>
              <a:ext uri="{FF2B5EF4-FFF2-40B4-BE49-F238E27FC236}">
                <a16:creationId xmlns:a16="http://schemas.microsoft.com/office/drawing/2014/main" id="{4B98E5F6-3235-CE4B-34EF-61F4C256B8E1}"/>
              </a:ext>
            </a:extLst>
          </p:cNvPr>
          <p:cNvCxnSpPr>
            <a:endCxn id="112" idx="0"/>
          </p:cNvCxnSpPr>
          <p:nvPr/>
        </p:nvCxnSpPr>
        <p:spPr>
          <a:xfrm>
            <a:off x="2137057" y="4388209"/>
            <a:ext cx="499742" cy="155689"/>
          </a:xfrm>
          <a:prstGeom prst="bentConnector2">
            <a:avLst/>
          </a:prstGeom>
        </p:spPr>
        <p:style>
          <a:lnRef idx="1">
            <a:schemeClr val="dk1"/>
          </a:lnRef>
          <a:fillRef idx="0">
            <a:schemeClr val="dk1"/>
          </a:fillRef>
          <a:effectRef idx="0">
            <a:schemeClr val="dk1"/>
          </a:effectRef>
          <a:fontRef idx="minor">
            <a:schemeClr val="tx1"/>
          </a:fontRef>
        </p:style>
      </p:cxnSp>
      <p:grpSp>
        <p:nvGrpSpPr>
          <p:cNvPr id="4" name="Gruppieren 3">
            <a:extLst>
              <a:ext uri="{FF2B5EF4-FFF2-40B4-BE49-F238E27FC236}">
                <a16:creationId xmlns:a16="http://schemas.microsoft.com/office/drawing/2014/main" id="{AAFE83C9-1C0E-86BC-A049-CC8479FC9E2D}"/>
              </a:ext>
            </a:extLst>
          </p:cNvPr>
          <p:cNvGrpSpPr/>
          <p:nvPr/>
        </p:nvGrpSpPr>
        <p:grpSpPr>
          <a:xfrm>
            <a:off x="0" y="184291"/>
            <a:ext cx="9144000" cy="3747864"/>
            <a:chOff x="0" y="184291"/>
            <a:chExt cx="9144000" cy="3747864"/>
          </a:xfrm>
        </p:grpSpPr>
        <p:sp>
          <p:nvSpPr>
            <p:cNvPr id="5" name="Rechteck 4">
              <a:extLst>
                <a:ext uri="{FF2B5EF4-FFF2-40B4-BE49-F238E27FC236}">
                  <a16:creationId xmlns:a16="http://schemas.microsoft.com/office/drawing/2014/main" id="{C6401080-46D0-D23A-40CE-B367C8189A50}"/>
                </a:ext>
              </a:extLst>
            </p:cNvPr>
            <p:cNvSpPr/>
            <p:nvPr/>
          </p:nvSpPr>
          <p:spPr>
            <a:xfrm>
              <a:off x="0" y="661011"/>
              <a:ext cx="9144000" cy="3271144"/>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26" name="Rechteck 25">
              <a:extLst>
                <a:ext uri="{FF2B5EF4-FFF2-40B4-BE49-F238E27FC236}">
                  <a16:creationId xmlns:a16="http://schemas.microsoft.com/office/drawing/2014/main" id="{93C782E1-F119-EC3C-E818-7CB0BB6BCAFB}"/>
                </a:ext>
              </a:extLst>
            </p:cNvPr>
            <p:cNvSpPr/>
            <p:nvPr/>
          </p:nvSpPr>
          <p:spPr>
            <a:xfrm>
              <a:off x="0" y="184291"/>
              <a:ext cx="8155858" cy="478144"/>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sp>
        <p:nvSpPr>
          <p:cNvPr id="2" name="Fußzeilenplatzhalter 1">
            <a:extLst>
              <a:ext uri="{FF2B5EF4-FFF2-40B4-BE49-F238E27FC236}">
                <a16:creationId xmlns:a16="http://schemas.microsoft.com/office/drawing/2014/main" id="{782D5345-18E7-4BC2-C9B2-5FD30652AD80}"/>
              </a:ext>
            </a:extLst>
          </p:cNvPr>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1011139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FCF4900E-2E09-44C9-9CBB-4FEA9CE4F3E9}"/>
              </a:ext>
            </a:extLst>
          </p:cNvPr>
          <p:cNvSpPr/>
          <p:nvPr/>
        </p:nvSpPr>
        <p:spPr>
          <a:xfrm>
            <a:off x="7576534" y="1683944"/>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9" name="Rechteck 58">
            <a:extLst>
              <a:ext uri="{FF2B5EF4-FFF2-40B4-BE49-F238E27FC236}">
                <a16:creationId xmlns:a16="http://schemas.microsoft.com/office/drawing/2014/main" id="{5B0ACD27-AC3D-46F8-B67A-09629F723D12}"/>
              </a:ext>
            </a:extLst>
          </p:cNvPr>
          <p:cNvSpPr/>
          <p:nvPr/>
        </p:nvSpPr>
        <p:spPr>
          <a:xfrm>
            <a:off x="2282852" y="568157"/>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endCxn id="64" idx="1"/>
          </p:cNvCxnSpPr>
          <p:nvPr/>
        </p:nvCxnSpPr>
        <p:spPr>
          <a:xfrm rot="16200000" flipH="1">
            <a:off x="5877163" y="2217387"/>
            <a:ext cx="3501354" cy="480290"/>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E4FCF69F-4503-4EB9-911E-4D5345F63D32}"/>
              </a:ext>
            </a:extLst>
          </p:cNvPr>
          <p:cNvSpPr/>
          <p:nvPr/>
        </p:nvSpPr>
        <p:spPr>
          <a:xfrm>
            <a:off x="4549823" y="3078546"/>
            <a:ext cx="9314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439A9F4-5DCE-4444-AFDA-04F2FB6B4595}"/>
              </a:ext>
            </a:extLst>
          </p:cNvPr>
          <p:cNvSpPr/>
          <p:nvPr/>
        </p:nvSpPr>
        <p:spPr>
          <a:xfrm>
            <a:off x="3247459" y="4548565"/>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1142425"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4547388"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6EC88DB1-B3AC-4189-8641-F9E6457C78E5}"/>
              </a:ext>
            </a:extLst>
          </p:cNvPr>
          <p:cNvSpPr/>
          <p:nvPr/>
        </p:nvSpPr>
        <p:spPr>
          <a:xfrm>
            <a:off x="4897480" y="814780"/>
            <a:ext cx="93148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59"/>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0"/>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4"/>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1"/>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6033101"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874424"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608166" y="1400138"/>
            <a:ext cx="1061971"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304392" y="3938448"/>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601616" y="1400139"/>
            <a:ext cx="95292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H="1" flipV="1">
            <a:off x="4897480" y="994779"/>
            <a:ext cx="122800" cy="1088739"/>
          </a:xfrm>
          <a:prstGeom prst="bentConnector4">
            <a:avLst>
              <a:gd name="adj1" fmla="val -186156"/>
              <a:gd name="adj2" fmla="val 58266"/>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461669" y="3990006"/>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964581" y="4723900"/>
            <a:ext cx="909843"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7097580"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sp>
        <p:nvSpPr>
          <p:cNvPr id="32" name="Rechteck 31">
            <a:extLst>
              <a:ext uri="{FF2B5EF4-FFF2-40B4-BE49-F238E27FC236}">
                <a16:creationId xmlns:a16="http://schemas.microsoft.com/office/drawing/2014/main" id="{C657DCC7-99D0-45E0-B83A-7D3B8BC40605}"/>
              </a:ext>
            </a:extLst>
          </p:cNvPr>
          <p:cNvSpPr/>
          <p:nvPr/>
        </p:nvSpPr>
        <p:spPr>
          <a:xfrm>
            <a:off x="4554540" y="2083519"/>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cxnSp>
        <p:nvCxnSpPr>
          <p:cNvPr id="33" name="Gerade Verbindung mit Pfeil 32">
            <a:extLst>
              <a:ext uri="{FF2B5EF4-FFF2-40B4-BE49-F238E27FC236}">
                <a16:creationId xmlns:a16="http://schemas.microsoft.com/office/drawing/2014/main" id="{7E6ED7FC-BD8C-4F1B-9B7F-253314DED599}"/>
              </a:ext>
            </a:extLst>
          </p:cNvPr>
          <p:cNvCxnSpPr>
            <a:cxnSpLocks/>
            <a:stCxn id="32" idx="2"/>
            <a:endCxn id="7" idx="0"/>
          </p:cNvCxnSpPr>
          <p:nvPr/>
        </p:nvCxnSpPr>
        <p:spPr>
          <a:xfrm flipH="1">
            <a:off x="5015563" y="2443519"/>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708658" y="2635618"/>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70426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endCxn id="10" idx="3"/>
          </p:cNvCxnSpPr>
          <p:nvPr/>
        </p:nvCxnSpPr>
        <p:spPr>
          <a:xfrm rot="5400000">
            <a:off x="3859304" y="2794344"/>
            <a:ext cx="3549120" cy="30999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47933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71859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p:cNvCxnSpPr>
          <p:nvPr/>
        </p:nvCxnSpPr>
        <p:spPr>
          <a:xfrm rot="5400000">
            <a:off x="2082236" y="3066099"/>
            <a:ext cx="2963761" cy="1171"/>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3266446" y="407836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828960" y="994780"/>
            <a:ext cx="669881"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486020" y="2263519"/>
            <a:ext cx="1012821"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619756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0" name="Rechteck 59">
            <a:extLst>
              <a:ext uri="{FF2B5EF4-FFF2-40B4-BE49-F238E27FC236}">
                <a16:creationId xmlns:a16="http://schemas.microsoft.com/office/drawing/2014/main" id="{79B01530-8F3C-4E54-9001-4BB76A0F1DA1}"/>
              </a:ext>
            </a:extLst>
          </p:cNvPr>
          <p:cNvSpPr/>
          <p:nvPr/>
        </p:nvSpPr>
        <p:spPr>
          <a:xfrm>
            <a:off x="7867918" y="1937565"/>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XHEIE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867918" y="2345610"/>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6" y="1721282"/>
            <a:ext cx="1261563"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
        <p:nvSpPr>
          <p:cNvPr id="64" name="Rechteck 63">
            <a:extLst>
              <a:ext uri="{FF2B5EF4-FFF2-40B4-BE49-F238E27FC236}">
                <a16:creationId xmlns:a16="http://schemas.microsoft.com/office/drawing/2014/main" id="{B40E7E72-47D2-436A-B4E9-47E6783D0832}"/>
              </a:ext>
            </a:extLst>
          </p:cNvPr>
          <p:cNvSpPr/>
          <p:nvPr/>
        </p:nvSpPr>
        <p:spPr>
          <a:xfrm>
            <a:off x="7867985" y="4028209"/>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7"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8" y="871842"/>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762112" y="298987"/>
            <a:ext cx="1627048"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Concept</a:t>
            </a:r>
          </a:p>
        </p:txBody>
      </p:sp>
      <p:sp>
        <p:nvSpPr>
          <p:cNvPr id="25" name="Rechteck 24">
            <a:extLst>
              <a:ext uri="{FF2B5EF4-FFF2-40B4-BE49-F238E27FC236}">
                <a16:creationId xmlns:a16="http://schemas.microsoft.com/office/drawing/2014/main" id="{82E866DA-3AA2-437B-A7A4-A950C1EFF72B}"/>
              </a:ext>
            </a:extLst>
          </p:cNvPr>
          <p:cNvSpPr/>
          <p:nvPr/>
        </p:nvSpPr>
        <p:spPr>
          <a:xfrm>
            <a:off x="400110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7096246" y="4080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2"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endCxn id="10" idx="1"/>
          </p:cNvCxnSpPr>
          <p:nvPr/>
        </p:nvCxnSpPr>
        <p:spPr>
          <a:xfrm rot="16200000" flipH="1">
            <a:off x="3294290" y="3470801"/>
            <a:ext cx="2228973" cy="27722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4F636BF5-F697-4BCB-B738-1126B82DB9A9}"/>
              </a:ext>
            </a:extLst>
          </p:cNvPr>
          <p:cNvSpPr/>
          <p:nvPr/>
        </p:nvSpPr>
        <p:spPr>
          <a:xfrm>
            <a:off x="2670136" y="1220139"/>
            <a:ext cx="93148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sp>
        <p:nvSpPr>
          <p:cNvPr id="38" name="Rechteck 37">
            <a:extLst>
              <a:ext uri="{FF2B5EF4-FFF2-40B4-BE49-F238E27FC236}">
                <a16:creationId xmlns:a16="http://schemas.microsoft.com/office/drawing/2014/main" id="{182BEC47-B216-4AB2-8AE6-717868E8570C}"/>
              </a:ext>
            </a:extLst>
          </p:cNvPr>
          <p:cNvSpPr/>
          <p:nvPr/>
        </p:nvSpPr>
        <p:spPr>
          <a:xfrm>
            <a:off x="4012495" y="4080117"/>
            <a:ext cx="612000" cy="324000"/>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56" name="Rechteck 55">
            <a:extLst>
              <a:ext uri="{FF2B5EF4-FFF2-40B4-BE49-F238E27FC236}">
                <a16:creationId xmlns:a16="http://schemas.microsoft.com/office/drawing/2014/main" id="{E4C41BC9-AF20-44D1-BE86-93AFDD297A30}"/>
              </a:ext>
            </a:extLst>
          </p:cNvPr>
          <p:cNvSpPr/>
          <p:nvPr/>
        </p:nvSpPr>
        <p:spPr>
          <a:xfrm rot="16200000">
            <a:off x="-181629" y="3744950"/>
            <a:ext cx="2042990" cy="360000"/>
          </a:xfrm>
          <a:prstGeom prst="rect">
            <a:avLst/>
          </a:prstGeom>
          <a:solidFill>
            <a:schemeClr val="accent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SDG</a:t>
            </a:r>
          </a:p>
        </p:txBody>
      </p:sp>
      <p:sp>
        <p:nvSpPr>
          <p:cNvPr id="65" name="Rechteck 64">
            <a:extLst>
              <a:ext uri="{FF2B5EF4-FFF2-40B4-BE49-F238E27FC236}">
                <a16:creationId xmlns:a16="http://schemas.microsoft.com/office/drawing/2014/main" id="{1877CBD5-06F0-4B79-B844-D1FA14BD9D9B}"/>
              </a:ext>
            </a:extLst>
          </p:cNvPr>
          <p:cNvSpPr/>
          <p:nvPr/>
        </p:nvSpPr>
        <p:spPr>
          <a:xfrm rot="16200000">
            <a:off x="854268" y="3188772"/>
            <a:ext cx="930634" cy="360000"/>
          </a:xfrm>
          <a:prstGeom prst="rect">
            <a:avLst/>
          </a:prstGeom>
          <a:solidFill>
            <a:schemeClr val="accent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OOTS</a:t>
            </a:r>
          </a:p>
        </p:txBody>
      </p:sp>
      <p:cxnSp>
        <p:nvCxnSpPr>
          <p:cNvPr id="36" name="Gerade Verbindung mit Pfeil 35">
            <a:extLst>
              <a:ext uri="{FF2B5EF4-FFF2-40B4-BE49-F238E27FC236}">
                <a16:creationId xmlns:a16="http://schemas.microsoft.com/office/drawing/2014/main" id="{F411EA01-0F33-4FC2-BE5C-C9BE931AF677}"/>
              </a:ext>
            </a:extLst>
          </p:cNvPr>
          <p:cNvCxnSpPr>
            <a:cxnSpLocks/>
          </p:cNvCxnSpPr>
          <p:nvPr/>
        </p:nvCxnSpPr>
        <p:spPr>
          <a:xfrm>
            <a:off x="1003849" y="3368772"/>
            <a:ext cx="1498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Verbinder: gewinkelt 70">
            <a:extLst>
              <a:ext uri="{FF2B5EF4-FFF2-40B4-BE49-F238E27FC236}">
                <a16:creationId xmlns:a16="http://schemas.microsoft.com/office/drawing/2014/main" id="{E7BB61C5-8B3B-4EDD-83F9-59ACA6411895}"/>
              </a:ext>
            </a:extLst>
          </p:cNvPr>
          <p:cNvCxnSpPr>
            <a:cxnSpLocks/>
            <a:stCxn id="12" idx="1"/>
            <a:endCxn id="11" idx="0"/>
          </p:cNvCxnSpPr>
          <p:nvPr/>
        </p:nvCxnSpPr>
        <p:spPr>
          <a:xfrm rot="10800000" flipV="1">
            <a:off x="3135876" y="994779"/>
            <a:ext cx="1761604" cy="225359"/>
          </a:xfrm>
          <a:prstGeom prst="bentConnector2">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73349E01-85B9-4B69-8B2D-7DC864149788}"/>
              </a:ext>
            </a:extLst>
          </p:cNvPr>
          <p:cNvSpPr/>
          <p:nvPr/>
        </p:nvSpPr>
        <p:spPr>
          <a:xfrm>
            <a:off x="3875439" y="860094"/>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VCs can transport ELMO</a:t>
            </a:r>
          </a:p>
        </p:txBody>
      </p:sp>
      <p:sp>
        <p:nvSpPr>
          <p:cNvPr id="66" name="Rechteck 65">
            <a:extLst>
              <a:ext uri="{FF2B5EF4-FFF2-40B4-BE49-F238E27FC236}">
                <a16:creationId xmlns:a16="http://schemas.microsoft.com/office/drawing/2014/main" id="{A50E1BBF-64FC-D68B-E6A1-F4EE8AA2D1B7}"/>
              </a:ext>
            </a:extLst>
          </p:cNvPr>
          <p:cNvSpPr/>
          <p:nvPr/>
        </p:nvSpPr>
        <p:spPr>
          <a:xfrm>
            <a:off x="1093178" y="4308805"/>
            <a:ext cx="1043879" cy="63346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panose="020B0604020202020204" pitchFamily="34" charset="0"/>
                <a:cs typeface="Arial" panose="020B0604020202020204" pitchFamily="34" charset="0"/>
              </a:rPr>
              <a:t>ESCI</a:t>
            </a:r>
          </a:p>
        </p:txBody>
      </p:sp>
      <p:cxnSp>
        <p:nvCxnSpPr>
          <p:cNvPr id="93" name="Verbinder: gewinkelt 92">
            <a:extLst>
              <a:ext uri="{FF2B5EF4-FFF2-40B4-BE49-F238E27FC236}">
                <a16:creationId xmlns:a16="http://schemas.microsoft.com/office/drawing/2014/main" id="{7DB9CF87-CF25-DF89-3033-0567EDFACB23}"/>
              </a:ext>
            </a:extLst>
          </p:cNvPr>
          <p:cNvCxnSpPr>
            <a:cxnSpLocks/>
          </p:cNvCxnSpPr>
          <p:nvPr/>
        </p:nvCxnSpPr>
        <p:spPr>
          <a:xfrm rot="10800000" flipV="1">
            <a:off x="2867527" y="709645"/>
            <a:ext cx="4520168" cy="509941"/>
          </a:xfrm>
          <a:prstGeom prst="bentConnector3">
            <a:avLst>
              <a:gd name="adj1" fmla="val 99954"/>
            </a:avLst>
          </a:prstGeom>
        </p:spPr>
        <p:style>
          <a:lnRef idx="1">
            <a:schemeClr val="dk1"/>
          </a:lnRef>
          <a:fillRef idx="0">
            <a:schemeClr val="dk1"/>
          </a:fillRef>
          <a:effectRef idx="0">
            <a:schemeClr val="dk1"/>
          </a:effectRef>
          <a:fontRef idx="minor">
            <a:schemeClr val="tx1"/>
          </a:fontRef>
        </p:style>
      </p:cxnSp>
      <p:cxnSp>
        <p:nvCxnSpPr>
          <p:cNvPr id="106" name="Verbinder: gewinkelt 105">
            <a:extLst>
              <a:ext uri="{FF2B5EF4-FFF2-40B4-BE49-F238E27FC236}">
                <a16:creationId xmlns:a16="http://schemas.microsoft.com/office/drawing/2014/main" id="{A4DE01F7-8B6B-A5F1-C9B0-CBD8A1010C98}"/>
              </a:ext>
            </a:extLst>
          </p:cNvPr>
          <p:cNvCxnSpPr>
            <a:cxnSpLocks/>
          </p:cNvCxnSpPr>
          <p:nvPr/>
        </p:nvCxnSpPr>
        <p:spPr>
          <a:xfrm rot="16200000" flipH="1">
            <a:off x="3437899" y="1662661"/>
            <a:ext cx="990200" cy="674324"/>
          </a:xfrm>
          <a:prstGeom prst="bentConnector3">
            <a:avLst>
              <a:gd name="adj1" fmla="val 83923"/>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2" name="Rechteck 111">
            <a:extLst>
              <a:ext uri="{FF2B5EF4-FFF2-40B4-BE49-F238E27FC236}">
                <a16:creationId xmlns:a16="http://schemas.microsoft.com/office/drawing/2014/main" id="{0EB325B5-6F59-0575-F8AE-16AED96BFB7D}"/>
              </a:ext>
            </a:extLst>
          </p:cNvPr>
          <p:cNvSpPr/>
          <p:nvPr/>
        </p:nvSpPr>
        <p:spPr>
          <a:xfrm>
            <a:off x="2171059" y="4543898"/>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EDSSI</a:t>
            </a:r>
          </a:p>
        </p:txBody>
      </p:sp>
      <p:cxnSp>
        <p:nvCxnSpPr>
          <p:cNvPr id="113" name="Verbinder: gewinkelt 112">
            <a:extLst>
              <a:ext uri="{FF2B5EF4-FFF2-40B4-BE49-F238E27FC236}">
                <a16:creationId xmlns:a16="http://schemas.microsoft.com/office/drawing/2014/main" id="{4B98E5F6-3235-CE4B-34EF-61F4C256B8E1}"/>
              </a:ext>
            </a:extLst>
          </p:cNvPr>
          <p:cNvCxnSpPr>
            <a:endCxn id="112" idx="0"/>
          </p:cNvCxnSpPr>
          <p:nvPr/>
        </p:nvCxnSpPr>
        <p:spPr>
          <a:xfrm>
            <a:off x="2137057" y="4388209"/>
            <a:ext cx="499742" cy="155689"/>
          </a:xfrm>
          <a:prstGeom prst="bentConnector2">
            <a:avLst/>
          </a:prstGeom>
        </p:spPr>
        <p:style>
          <a:lnRef idx="1">
            <a:schemeClr val="dk1"/>
          </a:lnRef>
          <a:fillRef idx="0">
            <a:schemeClr val="dk1"/>
          </a:fillRef>
          <a:effectRef idx="0">
            <a:schemeClr val="dk1"/>
          </a:effectRef>
          <a:fontRef idx="minor">
            <a:schemeClr val="tx1"/>
          </a:fontRef>
        </p:style>
      </p:cxnSp>
      <p:sp>
        <p:nvSpPr>
          <p:cNvPr id="2" name="Fußzeilenplatzhalter 1">
            <a:extLst>
              <a:ext uri="{FF2B5EF4-FFF2-40B4-BE49-F238E27FC236}">
                <a16:creationId xmlns:a16="http://schemas.microsoft.com/office/drawing/2014/main" id="{17B9A2F4-48A8-CA7C-761A-B8126EE186DE}"/>
              </a:ext>
            </a:extLst>
          </p:cNvPr>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307115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061D72F-B462-4A12-81B0-B567AD21FDEE}"/>
              </a:ext>
            </a:extLst>
          </p:cNvPr>
          <p:cNvSpPr>
            <a:spLocks noGrp="1"/>
          </p:cNvSpPr>
          <p:nvPr>
            <p:ph idx="1"/>
          </p:nvPr>
        </p:nvSpPr>
        <p:spPr>
          <a:xfrm>
            <a:off x="1105104" y="1600200"/>
            <a:ext cx="7877531" cy="3095625"/>
          </a:xfrm>
        </p:spPr>
        <p:txBody>
          <a:bodyPr/>
          <a:lstStyle/>
          <a:p>
            <a:r>
              <a:rPr lang="en-US" dirty="0"/>
              <a:t>Developed: Coupling concept illustrating interplay between different data models and infrastructures</a:t>
            </a:r>
          </a:p>
          <a:p>
            <a:pPr marL="285750" indent="-285750">
              <a:buFont typeface="Arial" panose="020B0604020202020204" pitchFamily="34" charset="0"/>
              <a:buChar char="•"/>
            </a:pPr>
            <a:endParaRPr lang="en-US" sz="1800" dirty="0"/>
          </a:p>
          <a:p>
            <a:r>
              <a:rPr lang="en-US" dirty="0"/>
              <a:t>Major European data standards: ELM and ELMO</a:t>
            </a:r>
          </a:p>
          <a:p>
            <a:pPr marL="285750" indent="-285750">
              <a:buFont typeface="Arial" panose="020B0604020202020204" pitchFamily="34" charset="0"/>
              <a:buChar char="•"/>
            </a:pPr>
            <a:endParaRPr lang="en-US" sz="1800" dirty="0"/>
          </a:p>
          <a:p>
            <a:r>
              <a:rPr lang="en-US" dirty="0"/>
              <a:t>Interoperability: ELM version 3 with ELMO version 1.7</a:t>
            </a:r>
          </a:p>
          <a:p>
            <a:pPr marL="285750" indent="-285750">
              <a:buFont typeface="Arial" panose="020B0604020202020204" pitchFamily="34" charset="0"/>
              <a:buChar char="•"/>
            </a:pPr>
            <a:endParaRPr lang="en-US" sz="1800" dirty="0"/>
          </a:p>
          <a:p>
            <a:r>
              <a:rPr lang="en-US" dirty="0"/>
              <a:t>SDG and OOTS connection and location to the coupling concept is in discussion</a:t>
            </a:r>
          </a:p>
          <a:p>
            <a:pPr marL="285750" indent="-285750">
              <a:buFont typeface="Arial" panose="020B0604020202020204" pitchFamily="34" charset="0"/>
              <a:buChar char="•"/>
            </a:pPr>
            <a:endParaRPr lang="en-US" dirty="0"/>
          </a:p>
          <a:p>
            <a:r>
              <a:rPr lang="en-US" dirty="0"/>
              <a:t>Specific National data formats such as German </a:t>
            </a:r>
            <a:r>
              <a:rPr lang="en-US" dirty="0" err="1"/>
              <a:t>Xschule</a:t>
            </a:r>
            <a:r>
              <a:rPr lang="en-US" dirty="0"/>
              <a:t> and XHEIE currently not interoperable to the international formats</a:t>
            </a:r>
            <a:endParaRPr lang="de-DE" dirty="0"/>
          </a:p>
        </p:txBody>
      </p:sp>
      <p:sp>
        <p:nvSpPr>
          <p:cNvPr id="3" name="Titel 2">
            <a:extLst>
              <a:ext uri="{FF2B5EF4-FFF2-40B4-BE49-F238E27FC236}">
                <a16:creationId xmlns:a16="http://schemas.microsoft.com/office/drawing/2014/main" id="{5A4DA704-B48E-4F83-91C1-59D8692E0089}"/>
              </a:ext>
            </a:extLst>
          </p:cNvPr>
          <p:cNvSpPr>
            <a:spLocks noGrp="1"/>
          </p:cNvSpPr>
          <p:nvPr>
            <p:ph type="title"/>
          </p:nvPr>
        </p:nvSpPr>
        <p:spPr>
          <a:xfrm>
            <a:off x="319090" y="972000"/>
            <a:ext cx="8508999" cy="380810"/>
          </a:xfrm>
        </p:spPr>
        <p:txBody>
          <a:bodyPr/>
          <a:lstStyle/>
          <a:p>
            <a:r>
              <a:rPr lang="de-DE" dirty="0" err="1"/>
              <a:t>Conclusion</a:t>
            </a:r>
            <a:endParaRPr lang="de-DE" dirty="0"/>
          </a:p>
        </p:txBody>
      </p:sp>
      <p:grpSp>
        <p:nvGrpSpPr>
          <p:cNvPr id="8" name="Gruppieren 7">
            <a:extLst>
              <a:ext uri="{FF2B5EF4-FFF2-40B4-BE49-F238E27FC236}">
                <a16:creationId xmlns:a16="http://schemas.microsoft.com/office/drawing/2014/main" id="{D824218B-8C31-41DF-A4A8-AE0AE1EF8834}"/>
              </a:ext>
            </a:extLst>
          </p:cNvPr>
          <p:cNvGrpSpPr/>
          <p:nvPr/>
        </p:nvGrpSpPr>
        <p:grpSpPr>
          <a:xfrm>
            <a:off x="525253" y="2542410"/>
            <a:ext cx="467384" cy="467384"/>
            <a:chOff x="471506" y="2663636"/>
            <a:chExt cx="574878" cy="574878"/>
          </a:xfrm>
        </p:grpSpPr>
        <p:sp>
          <p:nvSpPr>
            <p:cNvPr id="6" name="Ellipse 5">
              <a:extLst>
                <a:ext uri="{FF2B5EF4-FFF2-40B4-BE49-F238E27FC236}">
                  <a16:creationId xmlns:a16="http://schemas.microsoft.com/office/drawing/2014/main" id="{25DD5C80-7B38-9373-FA94-6B2FA90149D5}"/>
                </a:ext>
              </a:extLst>
            </p:cNvPr>
            <p:cNvSpPr/>
            <p:nvPr/>
          </p:nvSpPr>
          <p:spPr>
            <a:xfrm>
              <a:off x="471506" y="2663636"/>
              <a:ext cx="574878" cy="574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5" name="Freeform 924">
              <a:extLst>
                <a:ext uri="{FF2B5EF4-FFF2-40B4-BE49-F238E27FC236}">
                  <a16:creationId xmlns:a16="http://schemas.microsoft.com/office/drawing/2014/main" id="{2257BDDD-8261-87B2-040C-1AE19613F03F}"/>
                </a:ext>
              </a:extLst>
            </p:cNvPr>
            <p:cNvSpPr>
              <a:spLocks noChangeAspect="1" noEditPoints="1"/>
            </p:cNvSpPr>
            <p:nvPr/>
          </p:nvSpPr>
          <p:spPr bwMode="auto">
            <a:xfrm>
              <a:off x="571385" y="2778671"/>
              <a:ext cx="375120" cy="344808"/>
            </a:xfrm>
            <a:custGeom>
              <a:avLst/>
              <a:gdLst>
                <a:gd name="T0" fmla="*/ 360 w 627"/>
                <a:gd name="T1" fmla="*/ 336 h 576"/>
                <a:gd name="T2" fmla="*/ 381 w 627"/>
                <a:gd name="T3" fmla="*/ 405 h 576"/>
                <a:gd name="T4" fmla="*/ 319 w 627"/>
                <a:gd name="T5" fmla="*/ 458 h 576"/>
                <a:gd name="T6" fmla="*/ 249 w 627"/>
                <a:gd name="T7" fmla="*/ 489 h 576"/>
                <a:gd name="T8" fmla="*/ 169 w 627"/>
                <a:gd name="T9" fmla="*/ 489 h 576"/>
                <a:gd name="T10" fmla="*/ 98 w 627"/>
                <a:gd name="T11" fmla="*/ 458 h 576"/>
                <a:gd name="T12" fmla="*/ 38 w 627"/>
                <a:gd name="T13" fmla="*/ 405 h 576"/>
                <a:gd name="T14" fmla="*/ 57 w 627"/>
                <a:gd name="T15" fmla="*/ 335 h 576"/>
                <a:gd name="T16" fmla="*/ 0 w 627"/>
                <a:gd name="T17" fmla="*/ 257 h 576"/>
                <a:gd name="T18" fmla="*/ 68 w 627"/>
                <a:gd name="T19" fmla="*/ 215 h 576"/>
                <a:gd name="T20" fmla="*/ 39 w 627"/>
                <a:gd name="T21" fmla="*/ 164 h 576"/>
                <a:gd name="T22" fmla="*/ 136 w 627"/>
                <a:gd name="T23" fmla="*/ 147 h 576"/>
                <a:gd name="T24" fmla="*/ 178 w 627"/>
                <a:gd name="T25" fmla="*/ 79 h 576"/>
                <a:gd name="T26" fmla="*/ 256 w 627"/>
                <a:gd name="T27" fmla="*/ 137 h 576"/>
                <a:gd name="T28" fmla="*/ 326 w 627"/>
                <a:gd name="T29" fmla="*/ 116 h 576"/>
                <a:gd name="T30" fmla="*/ 378 w 627"/>
                <a:gd name="T31" fmla="*/ 177 h 576"/>
                <a:gd name="T32" fmla="*/ 410 w 627"/>
                <a:gd name="T33" fmla="*/ 248 h 576"/>
                <a:gd name="T34" fmla="*/ 209 w 627"/>
                <a:gd name="T35" fmla="*/ 204 h 576"/>
                <a:gd name="T36" fmla="*/ 292 w 627"/>
                <a:gd name="T37" fmla="*/ 288 h 576"/>
                <a:gd name="T38" fmla="*/ 578 w 627"/>
                <a:gd name="T39" fmla="*/ 154 h 576"/>
                <a:gd name="T40" fmla="*/ 584 w 627"/>
                <a:gd name="T41" fmla="*/ 218 h 576"/>
                <a:gd name="T42" fmla="*/ 502 w 627"/>
                <a:gd name="T43" fmla="*/ 204 h 576"/>
                <a:gd name="T44" fmla="*/ 419 w 627"/>
                <a:gd name="T45" fmla="*/ 218 h 576"/>
                <a:gd name="T46" fmla="*/ 425 w 627"/>
                <a:gd name="T47" fmla="*/ 154 h 576"/>
                <a:gd name="T48" fmla="*/ 425 w 627"/>
                <a:gd name="T49" fmla="*/ 88 h 576"/>
                <a:gd name="T50" fmla="*/ 419 w 627"/>
                <a:gd name="T51" fmla="*/ 23 h 576"/>
                <a:gd name="T52" fmla="*/ 502 w 627"/>
                <a:gd name="T53" fmla="*/ 37 h 576"/>
                <a:gd name="T54" fmla="*/ 543 w 627"/>
                <a:gd name="T55" fmla="*/ 0 h 576"/>
                <a:gd name="T56" fmla="*/ 569 w 627"/>
                <a:gd name="T57" fmla="*/ 71 h 576"/>
                <a:gd name="T58" fmla="*/ 627 w 627"/>
                <a:gd name="T59" fmla="*/ 143 h 576"/>
                <a:gd name="T60" fmla="*/ 569 w 627"/>
                <a:gd name="T61" fmla="*/ 505 h 576"/>
                <a:gd name="T62" fmla="*/ 543 w 627"/>
                <a:gd name="T63" fmla="*/ 576 h 576"/>
                <a:gd name="T64" fmla="*/ 492 w 627"/>
                <a:gd name="T65" fmla="*/ 538 h 576"/>
                <a:gd name="T66" fmla="*/ 418 w 627"/>
                <a:gd name="T67" fmla="*/ 550 h 576"/>
                <a:gd name="T68" fmla="*/ 376 w 627"/>
                <a:gd name="T69" fmla="*/ 478 h 576"/>
                <a:gd name="T70" fmla="*/ 435 w 627"/>
                <a:gd name="T71" fmla="*/ 405 h 576"/>
                <a:gd name="T72" fmla="*/ 460 w 627"/>
                <a:gd name="T73" fmla="*/ 335 h 576"/>
                <a:gd name="T74" fmla="*/ 511 w 627"/>
                <a:gd name="T75" fmla="*/ 372 h 576"/>
                <a:gd name="T76" fmla="*/ 584 w 627"/>
                <a:gd name="T77" fmla="*/ 358 h 576"/>
                <a:gd name="T78" fmla="*/ 578 w 627"/>
                <a:gd name="T79" fmla="*/ 422 h 576"/>
                <a:gd name="T80" fmla="*/ 502 w 627"/>
                <a:gd name="T81" fmla="*/ 79 h 576"/>
                <a:gd name="T82" fmla="*/ 543 w 627"/>
                <a:gd name="T83" fmla="*/ 121 h 576"/>
                <a:gd name="T84" fmla="*/ 460 w 627"/>
                <a:gd name="T85" fmla="*/ 455 h 576"/>
                <a:gd name="T86" fmla="*/ 502 w 627"/>
                <a:gd name="T87" fmla="*/ 41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7" h="576">
                  <a:moveTo>
                    <a:pt x="418" y="319"/>
                  </a:moveTo>
                  <a:cubicBezTo>
                    <a:pt x="418" y="323"/>
                    <a:pt x="415" y="328"/>
                    <a:pt x="410" y="328"/>
                  </a:cubicBezTo>
                  <a:cubicBezTo>
                    <a:pt x="360" y="336"/>
                    <a:pt x="360" y="336"/>
                    <a:pt x="360" y="336"/>
                  </a:cubicBezTo>
                  <a:cubicBezTo>
                    <a:pt x="357" y="345"/>
                    <a:pt x="354" y="353"/>
                    <a:pt x="349" y="361"/>
                  </a:cubicBezTo>
                  <a:cubicBezTo>
                    <a:pt x="358" y="374"/>
                    <a:pt x="368" y="386"/>
                    <a:pt x="379" y="399"/>
                  </a:cubicBezTo>
                  <a:cubicBezTo>
                    <a:pt x="380" y="401"/>
                    <a:pt x="381" y="403"/>
                    <a:pt x="381" y="405"/>
                  </a:cubicBezTo>
                  <a:cubicBezTo>
                    <a:pt x="381" y="407"/>
                    <a:pt x="380" y="410"/>
                    <a:pt x="379" y="411"/>
                  </a:cubicBezTo>
                  <a:cubicBezTo>
                    <a:pt x="372" y="420"/>
                    <a:pt x="336" y="460"/>
                    <a:pt x="326" y="460"/>
                  </a:cubicBezTo>
                  <a:cubicBezTo>
                    <a:pt x="323" y="460"/>
                    <a:pt x="321" y="459"/>
                    <a:pt x="319" y="458"/>
                  </a:cubicBezTo>
                  <a:cubicBezTo>
                    <a:pt x="282" y="428"/>
                    <a:pt x="282" y="428"/>
                    <a:pt x="282" y="428"/>
                  </a:cubicBezTo>
                  <a:cubicBezTo>
                    <a:pt x="273" y="433"/>
                    <a:pt x="265" y="436"/>
                    <a:pt x="256" y="438"/>
                  </a:cubicBezTo>
                  <a:cubicBezTo>
                    <a:pt x="255" y="455"/>
                    <a:pt x="253" y="473"/>
                    <a:pt x="249" y="489"/>
                  </a:cubicBezTo>
                  <a:cubicBezTo>
                    <a:pt x="248" y="494"/>
                    <a:pt x="244" y="497"/>
                    <a:pt x="239" y="497"/>
                  </a:cubicBezTo>
                  <a:cubicBezTo>
                    <a:pt x="178" y="497"/>
                    <a:pt x="178" y="497"/>
                    <a:pt x="178" y="497"/>
                  </a:cubicBezTo>
                  <a:cubicBezTo>
                    <a:pt x="174" y="497"/>
                    <a:pt x="169" y="493"/>
                    <a:pt x="169" y="489"/>
                  </a:cubicBezTo>
                  <a:cubicBezTo>
                    <a:pt x="161" y="439"/>
                    <a:pt x="161" y="439"/>
                    <a:pt x="161" y="439"/>
                  </a:cubicBezTo>
                  <a:cubicBezTo>
                    <a:pt x="153" y="436"/>
                    <a:pt x="144" y="433"/>
                    <a:pt x="137" y="429"/>
                  </a:cubicBezTo>
                  <a:cubicBezTo>
                    <a:pt x="98" y="458"/>
                    <a:pt x="98" y="458"/>
                    <a:pt x="98" y="458"/>
                  </a:cubicBezTo>
                  <a:cubicBezTo>
                    <a:pt x="96" y="459"/>
                    <a:pt x="94" y="460"/>
                    <a:pt x="91" y="460"/>
                  </a:cubicBezTo>
                  <a:cubicBezTo>
                    <a:pt x="89" y="460"/>
                    <a:pt x="87" y="459"/>
                    <a:pt x="85" y="457"/>
                  </a:cubicBezTo>
                  <a:cubicBezTo>
                    <a:pt x="76" y="450"/>
                    <a:pt x="38" y="415"/>
                    <a:pt x="38" y="405"/>
                  </a:cubicBezTo>
                  <a:cubicBezTo>
                    <a:pt x="38" y="403"/>
                    <a:pt x="39" y="401"/>
                    <a:pt x="40" y="399"/>
                  </a:cubicBezTo>
                  <a:cubicBezTo>
                    <a:pt x="49" y="387"/>
                    <a:pt x="59" y="374"/>
                    <a:pt x="69" y="362"/>
                  </a:cubicBezTo>
                  <a:cubicBezTo>
                    <a:pt x="64" y="353"/>
                    <a:pt x="60" y="344"/>
                    <a:pt x="57" y="335"/>
                  </a:cubicBezTo>
                  <a:cubicBezTo>
                    <a:pt x="7" y="327"/>
                    <a:pt x="7" y="327"/>
                    <a:pt x="7" y="327"/>
                  </a:cubicBezTo>
                  <a:cubicBezTo>
                    <a:pt x="3" y="326"/>
                    <a:pt x="0" y="322"/>
                    <a:pt x="0" y="318"/>
                  </a:cubicBezTo>
                  <a:cubicBezTo>
                    <a:pt x="0" y="257"/>
                    <a:pt x="0" y="257"/>
                    <a:pt x="0" y="257"/>
                  </a:cubicBezTo>
                  <a:cubicBezTo>
                    <a:pt x="0" y="253"/>
                    <a:pt x="3" y="248"/>
                    <a:pt x="7" y="247"/>
                  </a:cubicBezTo>
                  <a:cubicBezTo>
                    <a:pt x="58" y="240"/>
                    <a:pt x="58" y="240"/>
                    <a:pt x="58" y="240"/>
                  </a:cubicBezTo>
                  <a:cubicBezTo>
                    <a:pt x="60" y="231"/>
                    <a:pt x="64" y="223"/>
                    <a:pt x="68" y="215"/>
                  </a:cubicBezTo>
                  <a:cubicBezTo>
                    <a:pt x="59" y="202"/>
                    <a:pt x="49" y="189"/>
                    <a:pt x="39" y="177"/>
                  </a:cubicBezTo>
                  <a:cubicBezTo>
                    <a:pt x="38" y="175"/>
                    <a:pt x="37" y="173"/>
                    <a:pt x="37" y="171"/>
                  </a:cubicBezTo>
                  <a:cubicBezTo>
                    <a:pt x="37" y="168"/>
                    <a:pt x="37" y="166"/>
                    <a:pt x="39" y="164"/>
                  </a:cubicBezTo>
                  <a:cubicBezTo>
                    <a:pt x="45" y="155"/>
                    <a:pt x="82" y="116"/>
                    <a:pt x="91" y="116"/>
                  </a:cubicBezTo>
                  <a:cubicBezTo>
                    <a:pt x="94" y="116"/>
                    <a:pt x="96" y="117"/>
                    <a:pt x="98" y="118"/>
                  </a:cubicBezTo>
                  <a:cubicBezTo>
                    <a:pt x="136" y="147"/>
                    <a:pt x="136" y="147"/>
                    <a:pt x="136" y="147"/>
                  </a:cubicBezTo>
                  <a:cubicBezTo>
                    <a:pt x="144" y="143"/>
                    <a:pt x="152" y="140"/>
                    <a:pt x="161" y="137"/>
                  </a:cubicBezTo>
                  <a:cubicBezTo>
                    <a:pt x="163" y="121"/>
                    <a:pt x="164" y="103"/>
                    <a:pt x="169" y="87"/>
                  </a:cubicBezTo>
                  <a:cubicBezTo>
                    <a:pt x="170" y="82"/>
                    <a:pt x="174" y="79"/>
                    <a:pt x="178" y="79"/>
                  </a:cubicBezTo>
                  <a:cubicBezTo>
                    <a:pt x="239" y="79"/>
                    <a:pt x="239" y="79"/>
                    <a:pt x="239" y="79"/>
                  </a:cubicBezTo>
                  <a:cubicBezTo>
                    <a:pt x="244" y="79"/>
                    <a:pt x="248" y="82"/>
                    <a:pt x="249" y="87"/>
                  </a:cubicBezTo>
                  <a:cubicBezTo>
                    <a:pt x="256" y="137"/>
                    <a:pt x="256" y="137"/>
                    <a:pt x="256" y="137"/>
                  </a:cubicBezTo>
                  <a:cubicBezTo>
                    <a:pt x="265" y="140"/>
                    <a:pt x="273" y="143"/>
                    <a:pt x="281" y="147"/>
                  </a:cubicBezTo>
                  <a:cubicBezTo>
                    <a:pt x="320" y="118"/>
                    <a:pt x="320" y="118"/>
                    <a:pt x="320" y="118"/>
                  </a:cubicBezTo>
                  <a:cubicBezTo>
                    <a:pt x="322" y="116"/>
                    <a:pt x="324" y="116"/>
                    <a:pt x="326" y="116"/>
                  </a:cubicBezTo>
                  <a:cubicBezTo>
                    <a:pt x="329" y="116"/>
                    <a:pt x="331" y="117"/>
                    <a:pt x="333" y="118"/>
                  </a:cubicBezTo>
                  <a:cubicBezTo>
                    <a:pt x="341" y="126"/>
                    <a:pt x="380" y="161"/>
                    <a:pt x="380" y="171"/>
                  </a:cubicBezTo>
                  <a:cubicBezTo>
                    <a:pt x="380" y="173"/>
                    <a:pt x="379" y="175"/>
                    <a:pt x="378" y="177"/>
                  </a:cubicBezTo>
                  <a:cubicBezTo>
                    <a:pt x="368" y="189"/>
                    <a:pt x="358" y="201"/>
                    <a:pt x="349" y="214"/>
                  </a:cubicBezTo>
                  <a:cubicBezTo>
                    <a:pt x="354" y="223"/>
                    <a:pt x="357" y="232"/>
                    <a:pt x="360" y="241"/>
                  </a:cubicBezTo>
                  <a:cubicBezTo>
                    <a:pt x="410" y="248"/>
                    <a:pt x="410" y="248"/>
                    <a:pt x="410" y="248"/>
                  </a:cubicBezTo>
                  <a:cubicBezTo>
                    <a:pt x="415" y="249"/>
                    <a:pt x="418" y="254"/>
                    <a:pt x="418" y="258"/>
                  </a:cubicBezTo>
                  <a:lnTo>
                    <a:pt x="418" y="319"/>
                  </a:lnTo>
                  <a:close/>
                  <a:moveTo>
                    <a:pt x="209" y="204"/>
                  </a:moveTo>
                  <a:cubicBezTo>
                    <a:pt x="163" y="204"/>
                    <a:pt x="125" y="242"/>
                    <a:pt x="125" y="288"/>
                  </a:cubicBezTo>
                  <a:cubicBezTo>
                    <a:pt x="125" y="334"/>
                    <a:pt x="163" y="372"/>
                    <a:pt x="209" y="372"/>
                  </a:cubicBezTo>
                  <a:cubicBezTo>
                    <a:pt x="255" y="372"/>
                    <a:pt x="292" y="334"/>
                    <a:pt x="292" y="288"/>
                  </a:cubicBezTo>
                  <a:cubicBezTo>
                    <a:pt x="292" y="242"/>
                    <a:pt x="255" y="204"/>
                    <a:pt x="209" y="204"/>
                  </a:cubicBezTo>
                  <a:close/>
                  <a:moveTo>
                    <a:pt x="627" y="143"/>
                  </a:moveTo>
                  <a:cubicBezTo>
                    <a:pt x="627" y="148"/>
                    <a:pt x="585" y="153"/>
                    <a:pt x="578" y="154"/>
                  </a:cubicBezTo>
                  <a:cubicBezTo>
                    <a:pt x="576" y="160"/>
                    <a:pt x="572" y="165"/>
                    <a:pt x="569" y="171"/>
                  </a:cubicBezTo>
                  <a:cubicBezTo>
                    <a:pt x="571" y="177"/>
                    <a:pt x="585" y="210"/>
                    <a:pt x="585" y="216"/>
                  </a:cubicBezTo>
                  <a:cubicBezTo>
                    <a:pt x="585" y="217"/>
                    <a:pt x="585" y="217"/>
                    <a:pt x="584" y="218"/>
                  </a:cubicBezTo>
                  <a:cubicBezTo>
                    <a:pt x="580" y="220"/>
                    <a:pt x="545" y="241"/>
                    <a:pt x="543" y="241"/>
                  </a:cubicBezTo>
                  <a:cubicBezTo>
                    <a:pt x="539" y="241"/>
                    <a:pt x="515" y="208"/>
                    <a:pt x="511" y="204"/>
                  </a:cubicBezTo>
                  <a:cubicBezTo>
                    <a:pt x="508" y="204"/>
                    <a:pt x="505" y="204"/>
                    <a:pt x="502" y="204"/>
                  </a:cubicBezTo>
                  <a:cubicBezTo>
                    <a:pt x="498" y="204"/>
                    <a:pt x="495" y="204"/>
                    <a:pt x="492" y="204"/>
                  </a:cubicBezTo>
                  <a:cubicBezTo>
                    <a:pt x="488" y="208"/>
                    <a:pt x="464" y="241"/>
                    <a:pt x="460" y="241"/>
                  </a:cubicBezTo>
                  <a:cubicBezTo>
                    <a:pt x="458" y="241"/>
                    <a:pt x="423" y="220"/>
                    <a:pt x="419" y="218"/>
                  </a:cubicBezTo>
                  <a:cubicBezTo>
                    <a:pt x="418" y="217"/>
                    <a:pt x="418" y="216"/>
                    <a:pt x="418" y="216"/>
                  </a:cubicBezTo>
                  <a:cubicBezTo>
                    <a:pt x="418" y="210"/>
                    <a:pt x="432" y="177"/>
                    <a:pt x="435" y="171"/>
                  </a:cubicBezTo>
                  <a:cubicBezTo>
                    <a:pt x="431" y="165"/>
                    <a:pt x="427" y="160"/>
                    <a:pt x="425" y="154"/>
                  </a:cubicBezTo>
                  <a:cubicBezTo>
                    <a:pt x="418" y="153"/>
                    <a:pt x="376" y="148"/>
                    <a:pt x="376" y="143"/>
                  </a:cubicBezTo>
                  <a:cubicBezTo>
                    <a:pt x="376" y="98"/>
                    <a:pt x="376" y="98"/>
                    <a:pt x="376" y="98"/>
                  </a:cubicBezTo>
                  <a:cubicBezTo>
                    <a:pt x="376" y="93"/>
                    <a:pt x="418" y="88"/>
                    <a:pt x="425" y="88"/>
                  </a:cubicBezTo>
                  <a:cubicBezTo>
                    <a:pt x="427" y="82"/>
                    <a:pt x="431" y="76"/>
                    <a:pt x="435" y="71"/>
                  </a:cubicBezTo>
                  <a:cubicBezTo>
                    <a:pt x="432" y="64"/>
                    <a:pt x="418" y="31"/>
                    <a:pt x="418" y="25"/>
                  </a:cubicBezTo>
                  <a:cubicBezTo>
                    <a:pt x="418" y="25"/>
                    <a:pt x="418" y="24"/>
                    <a:pt x="419" y="23"/>
                  </a:cubicBezTo>
                  <a:cubicBezTo>
                    <a:pt x="423" y="21"/>
                    <a:pt x="458" y="0"/>
                    <a:pt x="460" y="0"/>
                  </a:cubicBezTo>
                  <a:cubicBezTo>
                    <a:pt x="464" y="0"/>
                    <a:pt x="488" y="33"/>
                    <a:pt x="492" y="38"/>
                  </a:cubicBezTo>
                  <a:cubicBezTo>
                    <a:pt x="495" y="37"/>
                    <a:pt x="498" y="37"/>
                    <a:pt x="502" y="37"/>
                  </a:cubicBezTo>
                  <a:cubicBezTo>
                    <a:pt x="505" y="37"/>
                    <a:pt x="508" y="37"/>
                    <a:pt x="511" y="38"/>
                  </a:cubicBezTo>
                  <a:cubicBezTo>
                    <a:pt x="521" y="25"/>
                    <a:pt x="530" y="12"/>
                    <a:pt x="541" y="1"/>
                  </a:cubicBezTo>
                  <a:cubicBezTo>
                    <a:pt x="543" y="0"/>
                    <a:pt x="543" y="0"/>
                    <a:pt x="543" y="0"/>
                  </a:cubicBezTo>
                  <a:cubicBezTo>
                    <a:pt x="545" y="0"/>
                    <a:pt x="580" y="21"/>
                    <a:pt x="584" y="23"/>
                  </a:cubicBezTo>
                  <a:cubicBezTo>
                    <a:pt x="585" y="24"/>
                    <a:pt x="585" y="25"/>
                    <a:pt x="585" y="25"/>
                  </a:cubicBezTo>
                  <a:cubicBezTo>
                    <a:pt x="585" y="31"/>
                    <a:pt x="571" y="64"/>
                    <a:pt x="569" y="71"/>
                  </a:cubicBezTo>
                  <a:cubicBezTo>
                    <a:pt x="572" y="76"/>
                    <a:pt x="576" y="82"/>
                    <a:pt x="578" y="88"/>
                  </a:cubicBezTo>
                  <a:cubicBezTo>
                    <a:pt x="585" y="88"/>
                    <a:pt x="627" y="93"/>
                    <a:pt x="627" y="98"/>
                  </a:cubicBezTo>
                  <a:lnTo>
                    <a:pt x="627" y="143"/>
                  </a:lnTo>
                  <a:close/>
                  <a:moveTo>
                    <a:pt x="627" y="478"/>
                  </a:moveTo>
                  <a:cubicBezTo>
                    <a:pt x="627" y="483"/>
                    <a:pt x="585" y="487"/>
                    <a:pt x="578" y="488"/>
                  </a:cubicBezTo>
                  <a:cubicBezTo>
                    <a:pt x="576" y="494"/>
                    <a:pt x="572" y="500"/>
                    <a:pt x="569" y="505"/>
                  </a:cubicBezTo>
                  <a:cubicBezTo>
                    <a:pt x="571" y="512"/>
                    <a:pt x="585" y="544"/>
                    <a:pt x="585" y="550"/>
                  </a:cubicBezTo>
                  <a:cubicBezTo>
                    <a:pt x="585" y="551"/>
                    <a:pt x="585" y="552"/>
                    <a:pt x="584" y="553"/>
                  </a:cubicBezTo>
                  <a:cubicBezTo>
                    <a:pt x="580" y="555"/>
                    <a:pt x="545" y="576"/>
                    <a:pt x="543" y="576"/>
                  </a:cubicBezTo>
                  <a:cubicBezTo>
                    <a:pt x="539" y="576"/>
                    <a:pt x="515" y="543"/>
                    <a:pt x="511" y="538"/>
                  </a:cubicBezTo>
                  <a:cubicBezTo>
                    <a:pt x="508" y="538"/>
                    <a:pt x="505" y="539"/>
                    <a:pt x="502" y="539"/>
                  </a:cubicBezTo>
                  <a:cubicBezTo>
                    <a:pt x="498" y="539"/>
                    <a:pt x="495" y="538"/>
                    <a:pt x="492" y="538"/>
                  </a:cubicBezTo>
                  <a:cubicBezTo>
                    <a:pt x="488" y="543"/>
                    <a:pt x="464" y="576"/>
                    <a:pt x="460" y="576"/>
                  </a:cubicBezTo>
                  <a:cubicBezTo>
                    <a:pt x="458" y="576"/>
                    <a:pt x="423" y="555"/>
                    <a:pt x="419" y="553"/>
                  </a:cubicBezTo>
                  <a:cubicBezTo>
                    <a:pt x="418" y="552"/>
                    <a:pt x="418" y="551"/>
                    <a:pt x="418" y="550"/>
                  </a:cubicBezTo>
                  <a:cubicBezTo>
                    <a:pt x="418" y="545"/>
                    <a:pt x="432" y="512"/>
                    <a:pt x="435" y="505"/>
                  </a:cubicBezTo>
                  <a:cubicBezTo>
                    <a:pt x="431" y="500"/>
                    <a:pt x="427" y="494"/>
                    <a:pt x="425" y="488"/>
                  </a:cubicBezTo>
                  <a:cubicBezTo>
                    <a:pt x="418" y="487"/>
                    <a:pt x="376" y="483"/>
                    <a:pt x="376" y="478"/>
                  </a:cubicBezTo>
                  <a:cubicBezTo>
                    <a:pt x="376" y="432"/>
                    <a:pt x="376" y="432"/>
                    <a:pt x="376" y="432"/>
                  </a:cubicBezTo>
                  <a:cubicBezTo>
                    <a:pt x="376" y="427"/>
                    <a:pt x="418" y="423"/>
                    <a:pt x="425" y="422"/>
                  </a:cubicBezTo>
                  <a:cubicBezTo>
                    <a:pt x="427" y="416"/>
                    <a:pt x="431" y="410"/>
                    <a:pt x="435" y="405"/>
                  </a:cubicBezTo>
                  <a:cubicBezTo>
                    <a:pt x="432" y="399"/>
                    <a:pt x="418" y="366"/>
                    <a:pt x="418" y="360"/>
                  </a:cubicBezTo>
                  <a:cubicBezTo>
                    <a:pt x="418" y="359"/>
                    <a:pt x="418" y="358"/>
                    <a:pt x="419" y="358"/>
                  </a:cubicBezTo>
                  <a:cubicBezTo>
                    <a:pt x="423" y="356"/>
                    <a:pt x="458" y="335"/>
                    <a:pt x="460" y="335"/>
                  </a:cubicBezTo>
                  <a:cubicBezTo>
                    <a:pt x="464" y="335"/>
                    <a:pt x="488" y="367"/>
                    <a:pt x="492" y="372"/>
                  </a:cubicBezTo>
                  <a:cubicBezTo>
                    <a:pt x="495" y="372"/>
                    <a:pt x="498" y="372"/>
                    <a:pt x="502" y="372"/>
                  </a:cubicBezTo>
                  <a:cubicBezTo>
                    <a:pt x="505" y="372"/>
                    <a:pt x="508" y="372"/>
                    <a:pt x="511" y="372"/>
                  </a:cubicBezTo>
                  <a:cubicBezTo>
                    <a:pt x="521" y="359"/>
                    <a:pt x="530" y="347"/>
                    <a:pt x="541" y="336"/>
                  </a:cubicBezTo>
                  <a:cubicBezTo>
                    <a:pt x="543" y="335"/>
                    <a:pt x="543" y="335"/>
                    <a:pt x="543" y="335"/>
                  </a:cubicBezTo>
                  <a:cubicBezTo>
                    <a:pt x="545" y="335"/>
                    <a:pt x="580" y="355"/>
                    <a:pt x="584" y="358"/>
                  </a:cubicBezTo>
                  <a:cubicBezTo>
                    <a:pt x="585" y="358"/>
                    <a:pt x="585" y="359"/>
                    <a:pt x="585" y="360"/>
                  </a:cubicBezTo>
                  <a:cubicBezTo>
                    <a:pt x="585" y="366"/>
                    <a:pt x="571" y="399"/>
                    <a:pt x="569" y="405"/>
                  </a:cubicBezTo>
                  <a:cubicBezTo>
                    <a:pt x="572" y="410"/>
                    <a:pt x="576" y="416"/>
                    <a:pt x="578" y="422"/>
                  </a:cubicBezTo>
                  <a:cubicBezTo>
                    <a:pt x="585" y="423"/>
                    <a:pt x="627" y="427"/>
                    <a:pt x="627" y="432"/>
                  </a:cubicBezTo>
                  <a:lnTo>
                    <a:pt x="627" y="478"/>
                  </a:lnTo>
                  <a:close/>
                  <a:moveTo>
                    <a:pt x="502" y="79"/>
                  </a:moveTo>
                  <a:cubicBezTo>
                    <a:pt x="479" y="79"/>
                    <a:pt x="460" y="98"/>
                    <a:pt x="460" y="121"/>
                  </a:cubicBezTo>
                  <a:cubicBezTo>
                    <a:pt x="460" y="144"/>
                    <a:pt x="479" y="162"/>
                    <a:pt x="502" y="162"/>
                  </a:cubicBezTo>
                  <a:cubicBezTo>
                    <a:pt x="525" y="162"/>
                    <a:pt x="543" y="143"/>
                    <a:pt x="543" y="121"/>
                  </a:cubicBezTo>
                  <a:cubicBezTo>
                    <a:pt x="543" y="98"/>
                    <a:pt x="524" y="79"/>
                    <a:pt x="502" y="79"/>
                  </a:cubicBezTo>
                  <a:close/>
                  <a:moveTo>
                    <a:pt x="502" y="413"/>
                  </a:moveTo>
                  <a:cubicBezTo>
                    <a:pt x="479" y="413"/>
                    <a:pt x="460" y="432"/>
                    <a:pt x="460" y="455"/>
                  </a:cubicBezTo>
                  <a:cubicBezTo>
                    <a:pt x="460" y="478"/>
                    <a:pt x="479" y="497"/>
                    <a:pt x="502" y="497"/>
                  </a:cubicBezTo>
                  <a:cubicBezTo>
                    <a:pt x="525" y="497"/>
                    <a:pt x="543" y="478"/>
                    <a:pt x="543" y="455"/>
                  </a:cubicBezTo>
                  <a:cubicBezTo>
                    <a:pt x="543" y="432"/>
                    <a:pt x="524" y="413"/>
                    <a:pt x="502" y="4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Ellipse 12">
            <a:extLst>
              <a:ext uri="{FF2B5EF4-FFF2-40B4-BE49-F238E27FC236}">
                <a16:creationId xmlns:a16="http://schemas.microsoft.com/office/drawing/2014/main" id="{A9A4B197-F772-388D-F066-47C1695F3217}"/>
              </a:ext>
            </a:extLst>
          </p:cNvPr>
          <p:cNvSpPr/>
          <p:nvPr/>
        </p:nvSpPr>
        <p:spPr>
          <a:xfrm>
            <a:off x="515473" y="2038044"/>
            <a:ext cx="467384" cy="467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grpSp>
        <p:nvGrpSpPr>
          <p:cNvPr id="15" name="Gruppieren 14">
            <a:extLst>
              <a:ext uri="{FF2B5EF4-FFF2-40B4-BE49-F238E27FC236}">
                <a16:creationId xmlns:a16="http://schemas.microsoft.com/office/drawing/2014/main" id="{054AFB17-3AF5-01D1-7F40-3EFEFC544547}"/>
              </a:ext>
            </a:extLst>
          </p:cNvPr>
          <p:cNvGrpSpPr/>
          <p:nvPr/>
        </p:nvGrpSpPr>
        <p:grpSpPr>
          <a:xfrm>
            <a:off x="515473" y="1524771"/>
            <a:ext cx="467384" cy="467384"/>
            <a:chOff x="471506" y="2663636"/>
            <a:chExt cx="574878" cy="574878"/>
          </a:xfrm>
        </p:grpSpPr>
        <p:sp>
          <p:nvSpPr>
            <p:cNvPr id="16" name="Ellipse 15">
              <a:extLst>
                <a:ext uri="{FF2B5EF4-FFF2-40B4-BE49-F238E27FC236}">
                  <a16:creationId xmlns:a16="http://schemas.microsoft.com/office/drawing/2014/main" id="{60D34E33-2CA2-13DD-C202-B9E0E97A7B2B}"/>
                </a:ext>
              </a:extLst>
            </p:cNvPr>
            <p:cNvSpPr/>
            <p:nvPr/>
          </p:nvSpPr>
          <p:spPr>
            <a:xfrm>
              <a:off x="471506" y="2663636"/>
              <a:ext cx="574878" cy="574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Freeform 924">
              <a:extLst>
                <a:ext uri="{FF2B5EF4-FFF2-40B4-BE49-F238E27FC236}">
                  <a16:creationId xmlns:a16="http://schemas.microsoft.com/office/drawing/2014/main" id="{7A200034-5D58-F2FF-F04C-6F924E055E32}"/>
                </a:ext>
              </a:extLst>
            </p:cNvPr>
            <p:cNvSpPr>
              <a:spLocks noChangeAspect="1" noEditPoints="1"/>
            </p:cNvSpPr>
            <p:nvPr/>
          </p:nvSpPr>
          <p:spPr bwMode="auto">
            <a:xfrm>
              <a:off x="571385" y="2778671"/>
              <a:ext cx="375120" cy="344808"/>
            </a:xfrm>
            <a:custGeom>
              <a:avLst/>
              <a:gdLst>
                <a:gd name="T0" fmla="*/ 360 w 627"/>
                <a:gd name="T1" fmla="*/ 336 h 576"/>
                <a:gd name="T2" fmla="*/ 381 w 627"/>
                <a:gd name="T3" fmla="*/ 405 h 576"/>
                <a:gd name="T4" fmla="*/ 319 w 627"/>
                <a:gd name="T5" fmla="*/ 458 h 576"/>
                <a:gd name="T6" fmla="*/ 249 w 627"/>
                <a:gd name="T7" fmla="*/ 489 h 576"/>
                <a:gd name="T8" fmla="*/ 169 w 627"/>
                <a:gd name="T9" fmla="*/ 489 h 576"/>
                <a:gd name="T10" fmla="*/ 98 w 627"/>
                <a:gd name="T11" fmla="*/ 458 h 576"/>
                <a:gd name="T12" fmla="*/ 38 w 627"/>
                <a:gd name="T13" fmla="*/ 405 h 576"/>
                <a:gd name="T14" fmla="*/ 57 w 627"/>
                <a:gd name="T15" fmla="*/ 335 h 576"/>
                <a:gd name="T16" fmla="*/ 0 w 627"/>
                <a:gd name="T17" fmla="*/ 257 h 576"/>
                <a:gd name="T18" fmla="*/ 68 w 627"/>
                <a:gd name="T19" fmla="*/ 215 h 576"/>
                <a:gd name="T20" fmla="*/ 39 w 627"/>
                <a:gd name="T21" fmla="*/ 164 h 576"/>
                <a:gd name="T22" fmla="*/ 136 w 627"/>
                <a:gd name="T23" fmla="*/ 147 h 576"/>
                <a:gd name="T24" fmla="*/ 178 w 627"/>
                <a:gd name="T25" fmla="*/ 79 h 576"/>
                <a:gd name="T26" fmla="*/ 256 w 627"/>
                <a:gd name="T27" fmla="*/ 137 h 576"/>
                <a:gd name="T28" fmla="*/ 326 w 627"/>
                <a:gd name="T29" fmla="*/ 116 h 576"/>
                <a:gd name="T30" fmla="*/ 378 w 627"/>
                <a:gd name="T31" fmla="*/ 177 h 576"/>
                <a:gd name="T32" fmla="*/ 410 w 627"/>
                <a:gd name="T33" fmla="*/ 248 h 576"/>
                <a:gd name="T34" fmla="*/ 209 w 627"/>
                <a:gd name="T35" fmla="*/ 204 h 576"/>
                <a:gd name="T36" fmla="*/ 292 w 627"/>
                <a:gd name="T37" fmla="*/ 288 h 576"/>
                <a:gd name="T38" fmla="*/ 578 w 627"/>
                <a:gd name="T39" fmla="*/ 154 h 576"/>
                <a:gd name="T40" fmla="*/ 584 w 627"/>
                <a:gd name="T41" fmla="*/ 218 h 576"/>
                <a:gd name="T42" fmla="*/ 502 w 627"/>
                <a:gd name="T43" fmla="*/ 204 h 576"/>
                <a:gd name="T44" fmla="*/ 419 w 627"/>
                <a:gd name="T45" fmla="*/ 218 h 576"/>
                <a:gd name="T46" fmla="*/ 425 w 627"/>
                <a:gd name="T47" fmla="*/ 154 h 576"/>
                <a:gd name="T48" fmla="*/ 425 w 627"/>
                <a:gd name="T49" fmla="*/ 88 h 576"/>
                <a:gd name="T50" fmla="*/ 419 w 627"/>
                <a:gd name="T51" fmla="*/ 23 h 576"/>
                <a:gd name="T52" fmla="*/ 502 w 627"/>
                <a:gd name="T53" fmla="*/ 37 h 576"/>
                <a:gd name="T54" fmla="*/ 543 w 627"/>
                <a:gd name="T55" fmla="*/ 0 h 576"/>
                <a:gd name="T56" fmla="*/ 569 w 627"/>
                <a:gd name="T57" fmla="*/ 71 h 576"/>
                <a:gd name="T58" fmla="*/ 627 w 627"/>
                <a:gd name="T59" fmla="*/ 143 h 576"/>
                <a:gd name="T60" fmla="*/ 569 w 627"/>
                <a:gd name="T61" fmla="*/ 505 h 576"/>
                <a:gd name="T62" fmla="*/ 543 w 627"/>
                <a:gd name="T63" fmla="*/ 576 h 576"/>
                <a:gd name="T64" fmla="*/ 492 w 627"/>
                <a:gd name="T65" fmla="*/ 538 h 576"/>
                <a:gd name="T66" fmla="*/ 418 w 627"/>
                <a:gd name="T67" fmla="*/ 550 h 576"/>
                <a:gd name="T68" fmla="*/ 376 w 627"/>
                <a:gd name="T69" fmla="*/ 478 h 576"/>
                <a:gd name="T70" fmla="*/ 435 w 627"/>
                <a:gd name="T71" fmla="*/ 405 h 576"/>
                <a:gd name="T72" fmla="*/ 460 w 627"/>
                <a:gd name="T73" fmla="*/ 335 h 576"/>
                <a:gd name="T74" fmla="*/ 511 w 627"/>
                <a:gd name="T75" fmla="*/ 372 h 576"/>
                <a:gd name="T76" fmla="*/ 584 w 627"/>
                <a:gd name="T77" fmla="*/ 358 h 576"/>
                <a:gd name="T78" fmla="*/ 578 w 627"/>
                <a:gd name="T79" fmla="*/ 422 h 576"/>
                <a:gd name="T80" fmla="*/ 502 w 627"/>
                <a:gd name="T81" fmla="*/ 79 h 576"/>
                <a:gd name="T82" fmla="*/ 543 w 627"/>
                <a:gd name="T83" fmla="*/ 121 h 576"/>
                <a:gd name="T84" fmla="*/ 460 w 627"/>
                <a:gd name="T85" fmla="*/ 455 h 576"/>
                <a:gd name="T86" fmla="*/ 502 w 627"/>
                <a:gd name="T87" fmla="*/ 41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7" h="576">
                  <a:moveTo>
                    <a:pt x="418" y="319"/>
                  </a:moveTo>
                  <a:cubicBezTo>
                    <a:pt x="418" y="323"/>
                    <a:pt x="415" y="328"/>
                    <a:pt x="410" y="328"/>
                  </a:cubicBezTo>
                  <a:cubicBezTo>
                    <a:pt x="360" y="336"/>
                    <a:pt x="360" y="336"/>
                    <a:pt x="360" y="336"/>
                  </a:cubicBezTo>
                  <a:cubicBezTo>
                    <a:pt x="357" y="345"/>
                    <a:pt x="354" y="353"/>
                    <a:pt x="349" y="361"/>
                  </a:cubicBezTo>
                  <a:cubicBezTo>
                    <a:pt x="358" y="374"/>
                    <a:pt x="368" y="386"/>
                    <a:pt x="379" y="399"/>
                  </a:cubicBezTo>
                  <a:cubicBezTo>
                    <a:pt x="380" y="401"/>
                    <a:pt x="381" y="403"/>
                    <a:pt x="381" y="405"/>
                  </a:cubicBezTo>
                  <a:cubicBezTo>
                    <a:pt x="381" y="407"/>
                    <a:pt x="380" y="410"/>
                    <a:pt x="379" y="411"/>
                  </a:cubicBezTo>
                  <a:cubicBezTo>
                    <a:pt x="372" y="420"/>
                    <a:pt x="336" y="460"/>
                    <a:pt x="326" y="460"/>
                  </a:cubicBezTo>
                  <a:cubicBezTo>
                    <a:pt x="323" y="460"/>
                    <a:pt x="321" y="459"/>
                    <a:pt x="319" y="458"/>
                  </a:cubicBezTo>
                  <a:cubicBezTo>
                    <a:pt x="282" y="428"/>
                    <a:pt x="282" y="428"/>
                    <a:pt x="282" y="428"/>
                  </a:cubicBezTo>
                  <a:cubicBezTo>
                    <a:pt x="273" y="433"/>
                    <a:pt x="265" y="436"/>
                    <a:pt x="256" y="438"/>
                  </a:cubicBezTo>
                  <a:cubicBezTo>
                    <a:pt x="255" y="455"/>
                    <a:pt x="253" y="473"/>
                    <a:pt x="249" y="489"/>
                  </a:cubicBezTo>
                  <a:cubicBezTo>
                    <a:pt x="248" y="494"/>
                    <a:pt x="244" y="497"/>
                    <a:pt x="239" y="497"/>
                  </a:cubicBezTo>
                  <a:cubicBezTo>
                    <a:pt x="178" y="497"/>
                    <a:pt x="178" y="497"/>
                    <a:pt x="178" y="497"/>
                  </a:cubicBezTo>
                  <a:cubicBezTo>
                    <a:pt x="174" y="497"/>
                    <a:pt x="169" y="493"/>
                    <a:pt x="169" y="489"/>
                  </a:cubicBezTo>
                  <a:cubicBezTo>
                    <a:pt x="161" y="439"/>
                    <a:pt x="161" y="439"/>
                    <a:pt x="161" y="439"/>
                  </a:cubicBezTo>
                  <a:cubicBezTo>
                    <a:pt x="153" y="436"/>
                    <a:pt x="144" y="433"/>
                    <a:pt x="137" y="429"/>
                  </a:cubicBezTo>
                  <a:cubicBezTo>
                    <a:pt x="98" y="458"/>
                    <a:pt x="98" y="458"/>
                    <a:pt x="98" y="458"/>
                  </a:cubicBezTo>
                  <a:cubicBezTo>
                    <a:pt x="96" y="459"/>
                    <a:pt x="94" y="460"/>
                    <a:pt x="91" y="460"/>
                  </a:cubicBezTo>
                  <a:cubicBezTo>
                    <a:pt x="89" y="460"/>
                    <a:pt x="87" y="459"/>
                    <a:pt x="85" y="457"/>
                  </a:cubicBezTo>
                  <a:cubicBezTo>
                    <a:pt x="76" y="450"/>
                    <a:pt x="38" y="415"/>
                    <a:pt x="38" y="405"/>
                  </a:cubicBezTo>
                  <a:cubicBezTo>
                    <a:pt x="38" y="403"/>
                    <a:pt x="39" y="401"/>
                    <a:pt x="40" y="399"/>
                  </a:cubicBezTo>
                  <a:cubicBezTo>
                    <a:pt x="49" y="387"/>
                    <a:pt x="59" y="374"/>
                    <a:pt x="69" y="362"/>
                  </a:cubicBezTo>
                  <a:cubicBezTo>
                    <a:pt x="64" y="353"/>
                    <a:pt x="60" y="344"/>
                    <a:pt x="57" y="335"/>
                  </a:cubicBezTo>
                  <a:cubicBezTo>
                    <a:pt x="7" y="327"/>
                    <a:pt x="7" y="327"/>
                    <a:pt x="7" y="327"/>
                  </a:cubicBezTo>
                  <a:cubicBezTo>
                    <a:pt x="3" y="326"/>
                    <a:pt x="0" y="322"/>
                    <a:pt x="0" y="318"/>
                  </a:cubicBezTo>
                  <a:cubicBezTo>
                    <a:pt x="0" y="257"/>
                    <a:pt x="0" y="257"/>
                    <a:pt x="0" y="257"/>
                  </a:cubicBezTo>
                  <a:cubicBezTo>
                    <a:pt x="0" y="253"/>
                    <a:pt x="3" y="248"/>
                    <a:pt x="7" y="247"/>
                  </a:cubicBezTo>
                  <a:cubicBezTo>
                    <a:pt x="58" y="240"/>
                    <a:pt x="58" y="240"/>
                    <a:pt x="58" y="240"/>
                  </a:cubicBezTo>
                  <a:cubicBezTo>
                    <a:pt x="60" y="231"/>
                    <a:pt x="64" y="223"/>
                    <a:pt x="68" y="215"/>
                  </a:cubicBezTo>
                  <a:cubicBezTo>
                    <a:pt x="59" y="202"/>
                    <a:pt x="49" y="189"/>
                    <a:pt x="39" y="177"/>
                  </a:cubicBezTo>
                  <a:cubicBezTo>
                    <a:pt x="38" y="175"/>
                    <a:pt x="37" y="173"/>
                    <a:pt x="37" y="171"/>
                  </a:cubicBezTo>
                  <a:cubicBezTo>
                    <a:pt x="37" y="168"/>
                    <a:pt x="37" y="166"/>
                    <a:pt x="39" y="164"/>
                  </a:cubicBezTo>
                  <a:cubicBezTo>
                    <a:pt x="45" y="155"/>
                    <a:pt x="82" y="116"/>
                    <a:pt x="91" y="116"/>
                  </a:cubicBezTo>
                  <a:cubicBezTo>
                    <a:pt x="94" y="116"/>
                    <a:pt x="96" y="117"/>
                    <a:pt x="98" y="118"/>
                  </a:cubicBezTo>
                  <a:cubicBezTo>
                    <a:pt x="136" y="147"/>
                    <a:pt x="136" y="147"/>
                    <a:pt x="136" y="147"/>
                  </a:cubicBezTo>
                  <a:cubicBezTo>
                    <a:pt x="144" y="143"/>
                    <a:pt x="152" y="140"/>
                    <a:pt x="161" y="137"/>
                  </a:cubicBezTo>
                  <a:cubicBezTo>
                    <a:pt x="163" y="121"/>
                    <a:pt x="164" y="103"/>
                    <a:pt x="169" y="87"/>
                  </a:cubicBezTo>
                  <a:cubicBezTo>
                    <a:pt x="170" y="82"/>
                    <a:pt x="174" y="79"/>
                    <a:pt x="178" y="79"/>
                  </a:cubicBezTo>
                  <a:cubicBezTo>
                    <a:pt x="239" y="79"/>
                    <a:pt x="239" y="79"/>
                    <a:pt x="239" y="79"/>
                  </a:cubicBezTo>
                  <a:cubicBezTo>
                    <a:pt x="244" y="79"/>
                    <a:pt x="248" y="82"/>
                    <a:pt x="249" y="87"/>
                  </a:cubicBezTo>
                  <a:cubicBezTo>
                    <a:pt x="256" y="137"/>
                    <a:pt x="256" y="137"/>
                    <a:pt x="256" y="137"/>
                  </a:cubicBezTo>
                  <a:cubicBezTo>
                    <a:pt x="265" y="140"/>
                    <a:pt x="273" y="143"/>
                    <a:pt x="281" y="147"/>
                  </a:cubicBezTo>
                  <a:cubicBezTo>
                    <a:pt x="320" y="118"/>
                    <a:pt x="320" y="118"/>
                    <a:pt x="320" y="118"/>
                  </a:cubicBezTo>
                  <a:cubicBezTo>
                    <a:pt x="322" y="116"/>
                    <a:pt x="324" y="116"/>
                    <a:pt x="326" y="116"/>
                  </a:cubicBezTo>
                  <a:cubicBezTo>
                    <a:pt x="329" y="116"/>
                    <a:pt x="331" y="117"/>
                    <a:pt x="333" y="118"/>
                  </a:cubicBezTo>
                  <a:cubicBezTo>
                    <a:pt x="341" y="126"/>
                    <a:pt x="380" y="161"/>
                    <a:pt x="380" y="171"/>
                  </a:cubicBezTo>
                  <a:cubicBezTo>
                    <a:pt x="380" y="173"/>
                    <a:pt x="379" y="175"/>
                    <a:pt x="378" y="177"/>
                  </a:cubicBezTo>
                  <a:cubicBezTo>
                    <a:pt x="368" y="189"/>
                    <a:pt x="358" y="201"/>
                    <a:pt x="349" y="214"/>
                  </a:cubicBezTo>
                  <a:cubicBezTo>
                    <a:pt x="354" y="223"/>
                    <a:pt x="357" y="232"/>
                    <a:pt x="360" y="241"/>
                  </a:cubicBezTo>
                  <a:cubicBezTo>
                    <a:pt x="410" y="248"/>
                    <a:pt x="410" y="248"/>
                    <a:pt x="410" y="248"/>
                  </a:cubicBezTo>
                  <a:cubicBezTo>
                    <a:pt x="415" y="249"/>
                    <a:pt x="418" y="254"/>
                    <a:pt x="418" y="258"/>
                  </a:cubicBezTo>
                  <a:lnTo>
                    <a:pt x="418" y="319"/>
                  </a:lnTo>
                  <a:close/>
                  <a:moveTo>
                    <a:pt x="209" y="204"/>
                  </a:moveTo>
                  <a:cubicBezTo>
                    <a:pt x="163" y="204"/>
                    <a:pt x="125" y="242"/>
                    <a:pt x="125" y="288"/>
                  </a:cubicBezTo>
                  <a:cubicBezTo>
                    <a:pt x="125" y="334"/>
                    <a:pt x="163" y="372"/>
                    <a:pt x="209" y="372"/>
                  </a:cubicBezTo>
                  <a:cubicBezTo>
                    <a:pt x="255" y="372"/>
                    <a:pt x="292" y="334"/>
                    <a:pt x="292" y="288"/>
                  </a:cubicBezTo>
                  <a:cubicBezTo>
                    <a:pt x="292" y="242"/>
                    <a:pt x="255" y="204"/>
                    <a:pt x="209" y="204"/>
                  </a:cubicBezTo>
                  <a:close/>
                  <a:moveTo>
                    <a:pt x="627" y="143"/>
                  </a:moveTo>
                  <a:cubicBezTo>
                    <a:pt x="627" y="148"/>
                    <a:pt x="585" y="153"/>
                    <a:pt x="578" y="154"/>
                  </a:cubicBezTo>
                  <a:cubicBezTo>
                    <a:pt x="576" y="160"/>
                    <a:pt x="572" y="165"/>
                    <a:pt x="569" y="171"/>
                  </a:cubicBezTo>
                  <a:cubicBezTo>
                    <a:pt x="571" y="177"/>
                    <a:pt x="585" y="210"/>
                    <a:pt x="585" y="216"/>
                  </a:cubicBezTo>
                  <a:cubicBezTo>
                    <a:pt x="585" y="217"/>
                    <a:pt x="585" y="217"/>
                    <a:pt x="584" y="218"/>
                  </a:cubicBezTo>
                  <a:cubicBezTo>
                    <a:pt x="580" y="220"/>
                    <a:pt x="545" y="241"/>
                    <a:pt x="543" y="241"/>
                  </a:cubicBezTo>
                  <a:cubicBezTo>
                    <a:pt x="539" y="241"/>
                    <a:pt x="515" y="208"/>
                    <a:pt x="511" y="204"/>
                  </a:cubicBezTo>
                  <a:cubicBezTo>
                    <a:pt x="508" y="204"/>
                    <a:pt x="505" y="204"/>
                    <a:pt x="502" y="204"/>
                  </a:cubicBezTo>
                  <a:cubicBezTo>
                    <a:pt x="498" y="204"/>
                    <a:pt x="495" y="204"/>
                    <a:pt x="492" y="204"/>
                  </a:cubicBezTo>
                  <a:cubicBezTo>
                    <a:pt x="488" y="208"/>
                    <a:pt x="464" y="241"/>
                    <a:pt x="460" y="241"/>
                  </a:cubicBezTo>
                  <a:cubicBezTo>
                    <a:pt x="458" y="241"/>
                    <a:pt x="423" y="220"/>
                    <a:pt x="419" y="218"/>
                  </a:cubicBezTo>
                  <a:cubicBezTo>
                    <a:pt x="418" y="217"/>
                    <a:pt x="418" y="216"/>
                    <a:pt x="418" y="216"/>
                  </a:cubicBezTo>
                  <a:cubicBezTo>
                    <a:pt x="418" y="210"/>
                    <a:pt x="432" y="177"/>
                    <a:pt x="435" y="171"/>
                  </a:cubicBezTo>
                  <a:cubicBezTo>
                    <a:pt x="431" y="165"/>
                    <a:pt x="427" y="160"/>
                    <a:pt x="425" y="154"/>
                  </a:cubicBezTo>
                  <a:cubicBezTo>
                    <a:pt x="418" y="153"/>
                    <a:pt x="376" y="148"/>
                    <a:pt x="376" y="143"/>
                  </a:cubicBezTo>
                  <a:cubicBezTo>
                    <a:pt x="376" y="98"/>
                    <a:pt x="376" y="98"/>
                    <a:pt x="376" y="98"/>
                  </a:cubicBezTo>
                  <a:cubicBezTo>
                    <a:pt x="376" y="93"/>
                    <a:pt x="418" y="88"/>
                    <a:pt x="425" y="88"/>
                  </a:cubicBezTo>
                  <a:cubicBezTo>
                    <a:pt x="427" y="82"/>
                    <a:pt x="431" y="76"/>
                    <a:pt x="435" y="71"/>
                  </a:cubicBezTo>
                  <a:cubicBezTo>
                    <a:pt x="432" y="64"/>
                    <a:pt x="418" y="31"/>
                    <a:pt x="418" y="25"/>
                  </a:cubicBezTo>
                  <a:cubicBezTo>
                    <a:pt x="418" y="25"/>
                    <a:pt x="418" y="24"/>
                    <a:pt x="419" y="23"/>
                  </a:cubicBezTo>
                  <a:cubicBezTo>
                    <a:pt x="423" y="21"/>
                    <a:pt x="458" y="0"/>
                    <a:pt x="460" y="0"/>
                  </a:cubicBezTo>
                  <a:cubicBezTo>
                    <a:pt x="464" y="0"/>
                    <a:pt x="488" y="33"/>
                    <a:pt x="492" y="38"/>
                  </a:cubicBezTo>
                  <a:cubicBezTo>
                    <a:pt x="495" y="37"/>
                    <a:pt x="498" y="37"/>
                    <a:pt x="502" y="37"/>
                  </a:cubicBezTo>
                  <a:cubicBezTo>
                    <a:pt x="505" y="37"/>
                    <a:pt x="508" y="37"/>
                    <a:pt x="511" y="38"/>
                  </a:cubicBezTo>
                  <a:cubicBezTo>
                    <a:pt x="521" y="25"/>
                    <a:pt x="530" y="12"/>
                    <a:pt x="541" y="1"/>
                  </a:cubicBezTo>
                  <a:cubicBezTo>
                    <a:pt x="543" y="0"/>
                    <a:pt x="543" y="0"/>
                    <a:pt x="543" y="0"/>
                  </a:cubicBezTo>
                  <a:cubicBezTo>
                    <a:pt x="545" y="0"/>
                    <a:pt x="580" y="21"/>
                    <a:pt x="584" y="23"/>
                  </a:cubicBezTo>
                  <a:cubicBezTo>
                    <a:pt x="585" y="24"/>
                    <a:pt x="585" y="25"/>
                    <a:pt x="585" y="25"/>
                  </a:cubicBezTo>
                  <a:cubicBezTo>
                    <a:pt x="585" y="31"/>
                    <a:pt x="571" y="64"/>
                    <a:pt x="569" y="71"/>
                  </a:cubicBezTo>
                  <a:cubicBezTo>
                    <a:pt x="572" y="76"/>
                    <a:pt x="576" y="82"/>
                    <a:pt x="578" y="88"/>
                  </a:cubicBezTo>
                  <a:cubicBezTo>
                    <a:pt x="585" y="88"/>
                    <a:pt x="627" y="93"/>
                    <a:pt x="627" y="98"/>
                  </a:cubicBezTo>
                  <a:lnTo>
                    <a:pt x="627" y="143"/>
                  </a:lnTo>
                  <a:close/>
                  <a:moveTo>
                    <a:pt x="627" y="478"/>
                  </a:moveTo>
                  <a:cubicBezTo>
                    <a:pt x="627" y="483"/>
                    <a:pt x="585" y="487"/>
                    <a:pt x="578" y="488"/>
                  </a:cubicBezTo>
                  <a:cubicBezTo>
                    <a:pt x="576" y="494"/>
                    <a:pt x="572" y="500"/>
                    <a:pt x="569" y="505"/>
                  </a:cubicBezTo>
                  <a:cubicBezTo>
                    <a:pt x="571" y="512"/>
                    <a:pt x="585" y="544"/>
                    <a:pt x="585" y="550"/>
                  </a:cubicBezTo>
                  <a:cubicBezTo>
                    <a:pt x="585" y="551"/>
                    <a:pt x="585" y="552"/>
                    <a:pt x="584" y="553"/>
                  </a:cubicBezTo>
                  <a:cubicBezTo>
                    <a:pt x="580" y="555"/>
                    <a:pt x="545" y="576"/>
                    <a:pt x="543" y="576"/>
                  </a:cubicBezTo>
                  <a:cubicBezTo>
                    <a:pt x="539" y="576"/>
                    <a:pt x="515" y="543"/>
                    <a:pt x="511" y="538"/>
                  </a:cubicBezTo>
                  <a:cubicBezTo>
                    <a:pt x="508" y="538"/>
                    <a:pt x="505" y="539"/>
                    <a:pt x="502" y="539"/>
                  </a:cubicBezTo>
                  <a:cubicBezTo>
                    <a:pt x="498" y="539"/>
                    <a:pt x="495" y="538"/>
                    <a:pt x="492" y="538"/>
                  </a:cubicBezTo>
                  <a:cubicBezTo>
                    <a:pt x="488" y="543"/>
                    <a:pt x="464" y="576"/>
                    <a:pt x="460" y="576"/>
                  </a:cubicBezTo>
                  <a:cubicBezTo>
                    <a:pt x="458" y="576"/>
                    <a:pt x="423" y="555"/>
                    <a:pt x="419" y="553"/>
                  </a:cubicBezTo>
                  <a:cubicBezTo>
                    <a:pt x="418" y="552"/>
                    <a:pt x="418" y="551"/>
                    <a:pt x="418" y="550"/>
                  </a:cubicBezTo>
                  <a:cubicBezTo>
                    <a:pt x="418" y="545"/>
                    <a:pt x="432" y="512"/>
                    <a:pt x="435" y="505"/>
                  </a:cubicBezTo>
                  <a:cubicBezTo>
                    <a:pt x="431" y="500"/>
                    <a:pt x="427" y="494"/>
                    <a:pt x="425" y="488"/>
                  </a:cubicBezTo>
                  <a:cubicBezTo>
                    <a:pt x="418" y="487"/>
                    <a:pt x="376" y="483"/>
                    <a:pt x="376" y="478"/>
                  </a:cubicBezTo>
                  <a:cubicBezTo>
                    <a:pt x="376" y="432"/>
                    <a:pt x="376" y="432"/>
                    <a:pt x="376" y="432"/>
                  </a:cubicBezTo>
                  <a:cubicBezTo>
                    <a:pt x="376" y="427"/>
                    <a:pt x="418" y="423"/>
                    <a:pt x="425" y="422"/>
                  </a:cubicBezTo>
                  <a:cubicBezTo>
                    <a:pt x="427" y="416"/>
                    <a:pt x="431" y="410"/>
                    <a:pt x="435" y="405"/>
                  </a:cubicBezTo>
                  <a:cubicBezTo>
                    <a:pt x="432" y="399"/>
                    <a:pt x="418" y="366"/>
                    <a:pt x="418" y="360"/>
                  </a:cubicBezTo>
                  <a:cubicBezTo>
                    <a:pt x="418" y="359"/>
                    <a:pt x="418" y="358"/>
                    <a:pt x="419" y="358"/>
                  </a:cubicBezTo>
                  <a:cubicBezTo>
                    <a:pt x="423" y="356"/>
                    <a:pt x="458" y="335"/>
                    <a:pt x="460" y="335"/>
                  </a:cubicBezTo>
                  <a:cubicBezTo>
                    <a:pt x="464" y="335"/>
                    <a:pt x="488" y="367"/>
                    <a:pt x="492" y="372"/>
                  </a:cubicBezTo>
                  <a:cubicBezTo>
                    <a:pt x="495" y="372"/>
                    <a:pt x="498" y="372"/>
                    <a:pt x="502" y="372"/>
                  </a:cubicBezTo>
                  <a:cubicBezTo>
                    <a:pt x="505" y="372"/>
                    <a:pt x="508" y="372"/>
                    <a:pt x="511" y="372"/>
                  </a:cubicBezTo>
                  <a:cubicBezTo>
                    <a:pt x="521" y="359"/>
                    <a:pt x="530" y="347"/>
                    <a:pt x="541" y="336"/>
                  </a:cubicBezTo>
                  <a:cubicBezTo>
                    <a:pt x="543" y="335"/>
                    <a:pt x="543" y="335"/>
                    <a:pt x="543" y="335"/>
                  </a:cubicBezTo>
                  <a:cubicBezTo>
                    <a:pt x="545" y="335"/>
                    <a:pt x="580" y="355"/>
                    <a:pt x="584" y="358"/>
                  </a:cubicBezTo>
                  <a:cubicBezTo>
                    <a:pt x="585" y="358"/>
                    <a:pt x="585" y="359"/>
                    <a:pt x="585" y="360"/>
                  </a:cubicBezTo>
                  <a:cubicBezTo>
                    <a:pt x="585" y="366"/>
                    <a:pt x="571" y="399"/>
                    <a:pt x="569" y="405"/>
                  </a:cubicBezTo>
                  <a:cubicBezTo>
                    <a:pt x="572" y="410"/>
                    <a:pt x="576" y="416"/>
                    <a:pt x="578" y="422"/>
                  </a:cubicBezTo>
                  <a:cubicBezTo>
                    <a:pt x="585" y="423"/>
                    <a:pt x="627" y="427"/>
                    <a:pt x="627" y="432"/>
                  </a:cubicBezTo>
                  <a:lnTo>
                    <a:pt x="627" y="478"/>
                  </a:lnTo>
                  <a:close/>
                  <a:moveTo>
                    <a:pt x="502" y="79"/>
                  </a:moveTo>
                  <a:cubicBezTo>
                    <a:pt x="479" y="79"/>
                    <a:pt x="460" y="98"/>
                    <a:pt x="460" y="121"/>
                  </a:cubicBezTo>
                  <a:cubicBezTo>
                    <a:pt x="460" y="144"/>
                    <a:pt x="479" y="162"/>
                    <a:pt x="502" y="162"/>
                  </a:cubicBezTo>
                  <a:cubicBezTo>
                    <a:pt x="525" y="162"/>
                    <a:pt x="543" y="143"/>
                    <a:pt x="543" y="121"/>
                  </a:cubicBezTo>
                  <a:cubicBezTo>
                    <a:pt x="543" y="98"/>
                    <a:pt x="524" y="79"/>
                    <a:pt x="502" y="79"/>
                  </a:cubicBezTo>
                  <a:close/>
                  <a:moveTo>
                    <a:pt x="502" y="413"/>
                  </a:moveTo>
                  <a:cubicBezTo>
                    <a:pt x="479" y="413"/>
                    <a:pt x="460" y="432"/>
                    <a:pt x="460" y="455"/>
                  </a:cubicBezTo>
                  <a:cubicBezTo>
                    <a:pt x="460" y="478"/>
                    <a:pt x="479" y="497"/>
                    <a:pt x="502" y="497"/>
                  </a:cubicBezTo>
                  <a:cubicBezTo>
                    <a:pt x="525" y="497"/>
                    <a:pt x="543" y="478"/>
                    <a:pt x="543" y="455"/>
                  </a:cubicBezTo>
                  <a:cubicBezTo>
                    <a:pt x="543" y="432"/>
                    <a:pt x="524" y="413"/>
                    <a:pt x="502" y="4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9" name="Freeform 1054">
            <a:extLst>
              <a:ext uri="{FF2B5EF4-FFF2-40B4-BE49-F238E27FC236}">
                <a16:creationId xmlns:a16="http://schemas.microsoft.com/office/drawing/2014/main" id="{7943F686-5172-AACB-BC23-3FA3DB645215}"/>
              </a:ext>
            </a:extLst>
          </p:cNvPr>
          <p:cNvSpPr>
            <a:spLocks noChangeAspect="1" noEditPoints="1"/>
          </p:cNvSpPr>
          <p:nvPr/>
        </p:nvSpPr>
        <p:spPr bwMode="auto">
          <a:xfrm>
            <a:off x="597457" y="2134208"/>
            <a:ext cx="306000" cy="275055"/>
          </a:xfrm>
          <a:custGeom>
            <a:avLst/>
            <a:gdLst>
              <a:gd name="T0" fmla="*/ 62 w 564"/>
              <a:gd name="T1" fmla="*/ 78 h 502"/>
              <a:gd name="T2" fmla="*/ 62 w 564"/>
              <a:gd name="T3" fmla="*/ 491 h 502"/>
              <a:gd name="T4" fmla="*/ 52 w 564"/>
              <a:gd name="T5" fmla="*/ 502 h 502"/>
              <a:gd name="T6" fmla="*/ 31 w 564"/>
              <a:gd name="T7" fmla="*/ 502 h 502"/>
              <a:gd name="T8" fmla="*/ 20 w 564"/>
              <a:gd name="T9" fmla="*/ 491 h 502"/>
              <a:gd name="T10" fmla="*/ 20 w 564"/>
              <a:gd name="T11" fmla="*/ 78 h 502"/>
              <a:gd name="T12" fmla="*/ 0 w 564"/>
              <a:gd name="T13" fmla="*/ 42 h 502"/>
              <a:gd name="T14" fmla="*/ 41 w 564"/>
              <a:gd name="T15" fmla="*/ 0 h 502"/>
              <a:gd name="T16" fmla="*/ 83 w 564"/>
              <a:gd name="T17" fmla="*/ 42 h 502"/>
              <a:gd name="T18" fmla="*/ 62 w 564"/>
              <a:gd name="T19" fmla="*/ 78 h 502"/>
              <a:gd name="T20" fmla="*/ 564 w 564"/>
              <a:gd name="T21" fmla="*/ 312 h 502"/>
              <a:gd name="T22" fmla="*/ 553 w 564"/>
              <a:gd name="T23" fmla="*/ 331 h 502"/>
              <a:gd name="T24" fmla="*/ 547 w 564"/>
              <a:gd name="T25" fmla="*/ 333 h 502"/>
              <a:gd name="T26" fmla="*/ 427 w 564"/>
              <a:gd name="T27" fmla="*/ 371 h 502"/>
              <a:gd name="T28" fmla="*/ 375 w 564"/>
              <a:gd name="T29" fmla="*/ 360 h 502"/>
              <a:gd name="T30" fmla="*/ 366 w 564"/>
              <a:gd name="T31" fmla="*/ 355 h 502"/>
              <a:gd name="T32" fmla="*/ 266 w 564"/>
              <a:gd name="T33" fmla="*/ 326 h 502"/>
              <a:gd name="T34" fmla="*/ 115 w 564"/>
              <a:gd name="T35" fmla="*/ 373 h 502"/>
              <a:gd name="T36" fmla="*/ 104 w 564"/>
              <a:gd name="T37" fmla="*/ 376 h 502"/>
              <a:gd name="T38" fmla="*/ 94 w 564"/>
              <a:gd name="T39" fmla="*/ 374 h 502"/>
              <a:gd name="T40" fmla="*/ 83 w 564"/>
              <a:gd name="T41" fmla="*/ 355 h 502"/>
              <a:gd name="T42" fmla="*/ 83 w 564"/>
              <a:gd name="T43" fmla="*/ 113 h 502"/>
              <a:gd name="T44" fmla="*/ 93 w 564"/>
              <a:gd name="T45" fmla="*/ 95 h 502"/>
              <a:gd name="T46" fmla="*/ 257 w 564"/>
              <a:gd name="T47" fmla="*/ 42 h 502"/>
              <a:gd name="T48" fmla="*/ 393 w 564"/>
              <a:gd name="T49" fmla="*/ 80 h 502"/>
              <a:gd name="T50" fmla="*/ 422 w 564"/>
              <a:gd name="T51" fmla="*/ 86 h 502"/>
              <a:gd name="T52" fmla="*/ 524 w 564"/>
              <a:gd name="T53" fmla="*/ 50 h 502"/>
              <a:gd name="T54" fmla="*/ 534 w 564"/>
              <a:gd name="T55" fmla="*/ 44 h 502"/>
              <a:gd name="T56" fmla="*/ 554 w 564"/>
              <a:gd name="T57" fmla="*/ 45 h 502"/>
              <a:gd name="T58" fmla="*/ 564 w 564"/>
              <a:gd name="T59" fmla="*/ 63 h 502"/>
              <a:gd name="T60" fmla="*/ 564 w 564"/>
              <a:gd name="T61" fmla="*/ 312 h 502"/>
              <a:gd name="T62" fmla="*/ 522 w 564"/>
              <a:gd name="T63" fmla="*/ 98 h 502"/>
              <a:gd name="T64" fmla="*/ 422 w 564"/>
              <a:gd name="T65" fmla="*/ 128 h 502"/>
              <a:gd name="T66" fmla="*/ 375 w 564"/>
              <a:gd name="T67" fmla="*/ 117 h 502"/>
              <a:gd name="T68" fmla="*/ 257 w 564"/>
              <a:gd name="T69" fmla="*/ 83 h 502"/>
              <a:gd name="T70" fmla="*/ 125 w 564"/>
              <a:gd name="T71" fmla="*/ 125 h 502"/>
              <a:gd name="T72" fmla="*/ 125 w 564"/>
              <a:gd name="T73" fmla="*/ 321 h 502"/>
              <a:gd name="T74" fmla="*/ 266 w 564"/>
              <a:gd name="T75" fmla="*/ 284 h 502"/>
              <a:gd name="T76" fmla="*/ 384 w 564"/>
              <a:gd name="T77" fmla="*/ 318 h 502"/>
              <a:gd name="T78" fmla="*/ 394 w 564"/>
              <a:gd name="T79" fmla="*/ 322 h 502"/>
              <a:gd name="T80" fmla="*/ 427 w 564"/>
              <a:gd name="T81" fmla="*/ 330 h 502"/>
              <a:gd name="T82" fmla="*/ 522 w 564"/>
              <a:gd name="T83" fmla="*/ 299 h 502"/>
              <a:gd name="T84" fmla="*/ 522 w 564"/>
              <a:gd name="T85" fmla="*/ 9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502">
                <a:moveTo>
                  <a:pt x="62" y="78"/>
                </a:moveTo>
                <a:cubicBezTo>
                  <a:pt x="62" y="491"/>
                  <a:pt x="62" y="491"/>
                  <a:pt x="62" y="491"/>
                </a:cubicBezTo>
                <a:cubicBezTo>
                  <a:pt x="62" y="497"/>
                  <a:pt x="58" y="502"/>
                  <a:pt x="52" y="502"/>
                </a:cubicBezTo>
                <a:cubicBezTo>
                  <a:pt x="31" y="502"/>
                  <a:pt x="31" y="502"/>
                  <a:pt x="31" y="502"/>
                </a:cubicBezTo>
                <a:cubicBezTo>
                  <a:pt x="25" y="502"/>
                  <a:pt x="20" y="497"/>
                  <a:pt x="20" y="491"/>
                </a:cubicBezTo>
                <a:cubicBezTo>
                  <a:pt x="20" y="78"/>
                  <a:pt x="20" y="78"/>
                  <a:pt x="20" y="78"/>
                </a:cubicBezTo>
                <a:cubicBezTo>
                  <a:pt x="8" y="70"/>
                  <a:pt x="0" y="57"/>
                  <a:pt x="0" y="42"/>
                </a:cubicBezTo>
                <a:cubicBezTo>
                  <a:pt x="0" y="18"/>
                  <a:pt x="18" y="0"/>
                  <a:pt x="41" y="0"/>
                </a:cubicBezTo>
                <a:cubicBezTo>
                  <a:pt x="65" y="0"/>
                  <a:pt x="83" y="18"/>
                  <a:pt x="83" y="42"/>
                </a:cubicBezTo>
                <a:cubicBezTo>
                  <a:pt x="83" y="57"/>
                  <a:pt x="75" y="70"/>
                  <a:pt x="62" y="78"/>
                </a:cubicBezTo>
                <a:close/>
                <a:moveTo>
                  <a:pt x="564" y="312"/>
                </a:moveTo>
                <a:cubicBezTo>
                  <a:pt x="564" y="320"/>
                  <a:pt x="560" y="327"/>
                  <a:pt x="553" y="331"/>
                </a:cubicBezTo>
                <a:cubicBezTo>
                  <a:pt x="551" y="331"/>
                  <a:pt x="549" y="332"/>
                  <a:pt x="547" y="333"/>
                </a:cubicBezTo>
                <a:cubicBezTo>
                  <a:pt x="526" y="345"/>
                  <a:pt x="477" y="371"/>
                  <a:pt x="427" y="371"/>
                </a:cubicBezTo>
                <a:cubicBezTo>
                  <a:pt x="407" y="371"/>
                  <a:pt x="390" y="367"/>
                  <a:pt x="375" y="360"/>
                </a:cubicBezTo>
                <a:cubicBezTo>
                  <a:pt x="366" y="355"/>
                  <a:pt x="366" y="355"/>
                  <a:pt x="366" y="355"/>
                </a:cubicBezTo>
                <a:cubicBezTo>
                  <a:pt x="333" y="339"/>
                  <a:pt x="307" y="326"/>
                  <a:pt x="266" y="326"/>
                </a:cubicBezTo>
                <a:cubicBezTo>
                  <a:pt x="219" y="326"/>
                  <a:pt x="153" y="350"/>
                  <a:pt x="115" y="373"/>
                </a:cubicBezTo>
                <a:cubicBezTo>
                  <a:pt x="112" y="375"/>
                  <a:pt x="108" y="376"/>
                  <a:pt x="104" y="376"/>
                </a:cubicBezTo>
                <a:cubicBezTo>
                  <a:pt x="100" y="376"/>
                  <a:pt x="97" y="375"/>
                  <a:pt x="94" y="374"/>
                </a:cubicBezTo>
                <a:cubicBezTo>
                  <a:pt x="87" y="370"/>
                  <a:pt x="83" y="363"/>
                  <a:pt x="83" y="355"/>
                </a:cubicBezTo>
                <a:cubicBezTo>
                  <a:pt x="83" y="113"/>
                  <a:pt x="83" y="113"/>
                  <a:pt x="83" y="113"/>
                </a:cubicBezTo>
                <a:cubicBezTo>
                  <a:pt x="83" y="106"/>
                  <a:pt x="87" y="99"/>
                  <a:pt x="93" y="95"/>
                </a:cubicBezTo>
                <a:cubicBezTo>
                  <a:pt x="114" y="82"/>
                  <a:pt x="188" y="42"/>
                  <a:pt x="257" y="42"/>
                </a:cubicBezTo>
                <a:cubicBezTo>
                  <a:pt x="311" y="42"/>
                  <a:pt x="356" y="62"/>
                  <a:pt x="393" y="80"/>
                </a:cubicBezTo>
                <a:cubicBezTo>
                  <a:pt x="402" y="84"/>
                  <a:pt x="412" y="86"/>
                  <a:pt x="422" y="86"/>
                </a:cubicBezTo>
                <a:cubicBezTo>
                  <a:pt x="461" y="86"/>
                  <a:pt x="503" y="62"/>
                  <a:pt x="524" y="50"/>
                </a:cubicBezTo>
                <a:cubicBezTo>
                  <a:pt x="528" y="47"/>
                  <a:pt x="531" y="45"/>
                  <a:pt x="534" y="44"/>
                </a:cubicBezTo>
                <a:cubicBezTo>
                  <a:pt x="540" y="41"/>
                  <a:pt x="548" y="41"/>
                  <a:pt x="554" y="45"/>
                </a:cubicBezTo>
                <a:cubicBezTo>
                  <a:pt x="560" y="49"/>
                  <a:pt x="564" y="55"/>
                  <a:pt x="564" y="63"/>
                </a:cubicBezTo>
                <a:lnTo>
                  <a:pt x="564" y="312"/>
                </a:lnTo>
                <a:close/>
                <a:moveTo>
                  <a:pt x="522" y="98"/>
                </a:moveTo>
                <a:cubicBezTo>
                  <a:pt x="496" y="112"/>
                  <a:pt x="460" y="128"/>
                  <a:pt x="422" y="128"/>
                </a:cubicBezTo>
                <a:cubicBezTo>
                  <a:pt x="405" y="128"/>
                  <a:pt x="389" y="125"/>
                  <a:pt x="375" y="117"/>
                </a:cubicBezTo>
                <a:cubicBezTo>
                  <a:pt x="340" y="100"/>
                  <a:pt x="302" y="83"/>
                  <a:pt x="257" y="83"/>
                </a:cubicBezTo>
                <a:cubicBezTo>
                  <a:pt x="215" y="83"/>
                  <a:pt x="163" y="104"/>
                  <a:pt x="125" y="125"/>
                </a:cubicBezTo>
                <a:cubicBezTo>
                  <a:pt x="125" y="321"/>
                  <a:pt x="125" y="321"/>
                  <a:pt x="125" y="321"/>
                </a:cubicBezTo>
                <a:cubicBezTo>
                  <a:pt x="168" y="301"/>
                  <a:pt x="223" y="284"/>
                  <a:pt x="266" y="284"/>
                </a:cubicBezTo>
                <a:cubicBezTo>
                  <a:pt x="317" y="284"/>
                  <a:pt x="349" y="300"/>
                  <a:pt x="384" y="318"/>
                </a:cubicBezTo>
                <a:cubicBezTo>
                  <a:pt x="394" y="322"/>
                  <a:pt x="394" y="322"/>
                  <a:pt x="394" y="322"/>
                </a:cubicBezTo>
                <a:cubicBezTo>
                  <a:pt x="403" y="327"/>
                  <a:pt x="414" y="330"/>
                  <a:pt x="427" y="330"/>
                </a:cubicBezTo>
                <a:cubicBezTo>
                  <a:pt x="463" y="330"/>
                  <a:pt x="502" y="310"/>
                  <a:pt x="522" y="299"/>
                </a:cubicBezTo>
                <a:lnTo>
                  <a:pt x="522"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Ellipse 20">
            <a:extLst>
              <a:ext uri="{FF2B5EF4-FFF2-40B4-BE49-F238E27FC236}">
                <a16:creationId xmlns:a16="http://schemas.microsoft.com/office/drawing/2014/main" id="{35F1D55A-FA92-C072-7D0F-373FF73B07F4}"/>
              </a:ext>
            </a:extLst>
          </p:cNvPr>
          <p:cNvSpPr/>
          <p:nvPr/>
        </p:nvSpPr>
        <p:spPr>
          <a:xfrm>
            <a:off x="525253" y="3103319"/>
            <a:ext cx="467384" cy="467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8" name="Freeform 1173">
            <a:extLst>
              <a:ext uri="{FF2B5EF4-FFF2-40B4-BE49-F238E27FC236}">
                <a16:creationId xmlns:a16="http://schemas.microsoft.com/office/drawing/2014/main" id="{A61CC5CB-318B-4998-74EC-9839B29200A1}"/>
              </a:ext>
            </a:extLst>
          </p:cNvPr>
          <p:cNvSpPr>
            <a:spLocks noChangeAspect="1" noEditPoints="1"/>
          </p:cNvSpPr>
          <p:nvPr/>
        </p:nvSpPr>
        <p:spPr bwMode="auto">
          <a:xfrm>
            <a:off x="604541" y="3171975"/>
            <a:ext cx="306000" cy="287455"/>
          </a:xfrm>
          <a:custGeom>
            <a:avLst/>
            <a:gdLst>
              <a:gd name="T0" fmla="*/ 627 w 627"/>
              <a:gd name="T1" fmla="*/ 126 h 586"/>
              <a:gd name="T2" fmla="*/ 627 w 627"/>
              <a:gd name="T3" fmla="*/ 167 h 586"/>
              <a:gd name="T4" fmla="*/ 585 w 627"/>
              <a:gd name="T5" fmla="*/ 167 h 586"/>
              <a:gd name="T6" fmla="*/ 562 w 627"/>
              <a:gd name="T7" fmla="*/ 188 h 586"/>
              <a:gd name="T8" fmla="*/ 64 w 627"/>
              <a:gd name="T9" fmla="*/ 188 h 586"/>
              <a:gd name="T10" fmla="*/ 41 w 627"/>
              <a:gd name="T11" fmla="*/ 167 h 586"/>
              <a:gd name="T12" fmla="*/ 0 w 627"/>
              <a:gd name="T13" fmla="*/ 167 h 586"/>
              <a:gd name="T14" fmla="*/ 0 w 627"/>
              <a:gd name="T15" fmla="*/ 126 h 586"/>
              <a:gd name="T16" fmla="*/ 313 w 627"/>
              <a:gd name="T17" fmla="*/ 0 h 586"/>
              <a:gd name="T18" fmla="*/ 627 w 627"/>
              <a:gd name="T19" fmla="*/ 126 h 586"/>
              <a:gd name="T20" fmla="*/ 627 w 627"/>
              <a:gd name="T21" fmla="*/ 544 h 586"/>
              <a:gd name="T22" fmla="*/ 627 w 627"/>
              <a:gd name="T23" fmla="*/ 586 h 586"/>
              <a:gd name="T24" fmla="*/ 0 w 627"/>
              <a:gd name="T25" fmla="*/ 586 h 586"/>
              <a:gd name="T26" fmla="*/ 0 w 627"/>
              <a:gd name="T27" fmla="*/ 544 h 586"/>
              <a:gd name="T28" fmla="*/ 22 w 627"/>
              <a:gd name="T29" fmla="*/ 523 h 586"/>
              <a:gd name="T30" fmla="*/ 604 w 627"/>
              <a:gd name="T31" fmla="*/ 523 h 586"/>
              <a:gd name="T32" fmla="*/ 627 w 627"/>
              <a:gd name="T33" fmla="*/ 544 h 586"/>
              <a:gd name="T34" fmla="*/ 167 w 627"/>
              <a:gd name="T35" fmla="*/ 209 h 586"/>
              <a:gd name="T36" fmla="*/ 167 w 627"/>
              <a:gd name="T37" fmla="*/ 460 h 586"/>
              <a:gd name="T38" fmla="*/ 209 w 627"/>
              <a:gd name="T39" fmla="*/ 460 h 586"/>
              <a:gd name="T40" fmla="*/ 209 w 627"/>
              <a:gd name="T41" fmla="*/ 209 h 586"/>
              <a:gd name="T42" fmla="*/ 292 w 627"/>
              <a:gd name="T43" fmla="*/ 209 h 586"/>
              <a:gd name="T44" fmla="*/ 292 w 627"/>
              <a:gd name="T45" fmla="*/ 460 h 586"/>
              <a:gd name="T46" fmla="*/ 334 w 627"/>
              <a:gd name="T47" fmla="*/ 460 h 586"/>
              <a:gd name="T48" fmla="*/ 334 w 627"/>
              <a:gd name="T49" fmla="*/ 209 h 586"/>
              <a:gd name="T50" fmla="*/ 418 w 627"/>
              <a:gd name="T51" fmla="*/ 209 h 586"/>
              <a:gd name="T52" fmla="*/ 418 w 627"/>
              <a:gd name="T53" fmla="*/ 460 h 586"/>
              <a:gd name="T54" fmla="*/ 460 w 627"/>
              <a:gd name="T55" fmla="*/ 460 h 586"/>
              <a:gd name="T56" fmla="*/ 460 w 627"/>
              <a:gd name="T57" fmla="*/ 209 h 586"/>
              <a:gd name="T58" fmla="*/ 543 w 627"/>
              <a:gd name="T59" fmla="*/ 209 h 586"/>
              <a:gd name="T60" fmla="*/ 543 w 627"/>
              <a:gd name="T61" fmla="*/ 460 h 586"/>
              <a:gd name="T62" fmla="*/ 562 w 627"/>
              <a:gd name="T63" fmla="*/ 460 h 586"/>
              <a:gd name="T64" fmla="*/ 585 w 627"/>
              <a:gd name="T65" fmla="*/ 481 h 586"/>
              <a:gd name="T66" fmla="*/ 585 w 627"/>
              <a:gd name="T67" fmla="*/ 502 h 586"/>
              <a:gd name="T68" fmla="*/ 41 w 627"/>
              <a:gd name="T69" fmla="*/ 502 h 586"/>
              <a:gd name="T70" fmla="*/ 41 w 627"/>
              <a:gd name="T71" fmla="*/ 481 h 586"/>
              <a:gd name="T72" fmla="*/ 64 w 627"/>
              <a:gd name="T73" fmla="*/ 460 h 586"/>
              <a:gd name="T74" fmla="*/ 83 w 627"/>
              <a:gd name="T75" fmla="*/ 460 h 586"/>
              <a:gd name="T76" fmla="*/ 83 w 627"/>
              <a:gd name="T77" fmla="*/ 209 h 586"/>
              <a:gd name="T78" fmla="*/ 167 w 627"/>
              <a:gd name="T79" fmla="*/ 209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7" h="586">
                <a:moveTo>
                  <a:pt x="627" y="126"/>
                </a:moveTo>
                <a:cubicBezTo>
                  <a:pt x="627" y="167"/>
                  <a:pt x="627" y="167"/>
                  <a:pt x="627" y="167"/>
                </a:cubicBezTo>
                <a:cubicBezTo>
                  <a:pt x="585" y="167"/>
                  <a:pt x="585" y="167"/>
                  <a:pt x="585" y="167"/>
                </a:cubicBezTo>
                <a:cubicBezTo>
                  <a:pt x="585" y="179"/>
                  <a:pt x="575" y="188"/>
                  <a:pt x="562" y="188"/>
                </a:cubicBezTo>
                <a:cubicBezTo>
                  <a:pt x="64" y="188"/>
                  <a:pt x="64" y="188"/>
                  <a:pt x="64" y="188"/>
                </a:cubicBezTo>
                <a:cubicBezTo>
                  <a:pt x="51" y="188"/>
                  <a:pt x="41" y="179"/>
                  <a:pt x="41" y="167"/>
                </a:cubicBezTo>
                <a:cubicBezTo>
                  <a:pt x="0" y="167"/>
                  <a:pt x="0" y="167"/>
                  <a:pt x="0" y="167"/>
                </a:cubicBezTo>
                <a:cubicBezTo>
                  <a:pt x="0" y="126"/>
                  <a:pt x="0" y="126"/>
                  <a:pt x="0" y="126"/>
                </a:cubicBezTo>
                <a:cubicBezTo>
                  <a:pt x="313" y="0"/>
                  <a:pt x="313" y="0"/>
                  <a:pt x="313" y="0"/>
                </a:cubicBezTo>
                <a:lnTo>
                  <a:pt x="627" y="126"/>
                </a:lnTo>
                <a:close/>
                <a:moveTo>
                  <a:pt x="627" y="544"/>
                </a:moveTo>
                <a:cubicBezTo>
                  <a:pt x="627" y="586"/>
                  <a:pt x="627" y="586"/>
                  <a:pt x="627" y="586"/>
                </a:cubicBezTo>
                <a:cubicBezTo>
                  <a:pt x="0" y="586"/>
                  <a:pt x="0" y="586"/>
                  <a:pt x="0" y="586"/>
                </a:cubicBezTo>
                <a:cubicBezTo>
                  <a:pt x="0" y="544"/>
                  <a:pt x="0" y="544"/>
                  <a:pt x="0" y="544"/>
                </a:cubicBezTo>
                <a:cubicBezTo>
                  <a:pt x="0" y="532"/>
                  <a:pt x="10" y="523"/>
                  <a:pt x="22" y="523"/>
                </a:cubicBezTo>
                <a:cubicBezTo>
                  <a:pt x="604" y="523"/>
                  <a:pt x="604" y="523"/>
                  <a:pt x="604" y="523"/>
                </a:cubicBezTo>
                <a:cubicBezTo>
                  <a:pt x="617" y="523"/>
                  <a:pt x="627" y="532"/>
                  <a:pt x="627" y="544"/>
                </a:cubicBezTo>
                <a:close/>
                <a:moveTo>
                  <a:pt x="167" y="209"/>
                </a:moveTo>
                <a:cubicBezTo>
                  <a:pt x="167" y="460"/>
                  <a:pt x="167" y="460"/>
                  <a:pt x="167" y="460"/>
                </a:cubicBezTo>
                <a:cubicBezTo>
                  <a:pt x="209" y="460"/>
                  <a:pt x="209" y="460"/>
                  <a:pt x="209" y="460"/>
                </a:cubicBezTo>
                <a:cubicBezTo>
                  <a:pt x="209" y="209"/>
                  <a:pt x="209" y="209"/>
                  <a:pt x="209" y="209"/>
                </a:cubicBezTo>
                <a:cubicBezTo>
                  <a:pt x="292" y="209"/>
                  <a:pt x="292" y="209"/>
                  <a:pt x="292" y="209"/>
                </a:cubicBezTo>
                <a:cubicBezTo>
                  <a:pt x="292" y="460"/>
                  <a:pt x="292" y="460"/>
                  <a:pt x="292" y="460"/>
                </a:cubicBezTo>
                <a:cubicBezTo>
                  <a:pt x="334" y="460"/>
                  <a:pt x="334" y="460"/>
                  <a:pt x="334" y="460"/>
                </a:cubicBezTo>
                <a:cubicBezTo>
                  <a:pt x="334" y="209"/>
                  <a:pt x="334" y="209"/>
                  <a:pt x="334" y="209"/>
                </a:cubicBezTo>
                <a:cubicBezTo>
                  <a:pt x="418" y="209"/>
                  <a:pt x="418" y="209"/>
                  <a:pt x="418" y="209"/>
                </a:cubicBezTo>
                <a:cubicBezTo>
                  <a:pt x="418" y="460"/>
                  <a:pt x="418" y="460"/>
                  <a:pt x="418" y="460"/>
                </a:cubicBezTo>
                <a:cubicBezTo>
                  <a:pt x="460" y="460"/>
                  <a:pt x="460" y="460"/>
                  <a:pt x="460" y="460"/>
                </a:cubicBezTo>
                <a:cubicBezTo>
                  <a:pt x="460" y="209"/>
                  <a:pt x="460" y="209"/>
                  <a:pt x="460" y="209"/>
                </a:cubicBezTo>
                <a:cubicBezTo>
                  <a:pt x="543" y="209"/>
                  <a:pt x="543" y="209"/>
                  <a:pt x="543" y="209"/>
                </a:cubicBezTo>
                <a:cubicBezTo>
                  <a:pt x="543" y="460"/>
                  <a:pt x="543" y="460"/>
                  <a:pt x="543" y="460"/>
                </a:cubicBezTo>
                <a:cubicBezTo>
                  <a:pt x="562" y="460"/>
                  <a:pt x="562" y="460"/>
                  <a:pt x="562" y="460"/>
                </a:cubicBezTo>
                <a:cubicBezTo>
                  <a:pt x="575" y="460"/>
                  <a:pt x="585" y="470"/>
                  <a:pt x="585" y="481"/>
                </a:cubicBezTo>
                <a:cubicBezTo>
                  <a:pt x="585" y="502"/>
                  <a:pt x="585" y="502"/>
                  <a:pt x="585" y="502"/>
                </a:cubicBezTo>
                <a:cubicBezTo>
                  <a:pt x="41" y="502"/>
                  <a:pt x="41" y="502"/>
                  <a:pt x="41" y="502"/>
                </a:cubicBezTo>
                <a:cubicBezTo>
                  <a:pt x="41" y="481"/>
                  <a:pt x="41" y="481"/>
                  <a:pt x="41" y="481"/>
                </a:cubicBezTo>
                <a:cubicBezTo>
                  <a:pt x="41" y="470"/>
                  <a:pt x="51" y="460"/>
                  <a:pt x="64" y="460"/>
                </a:cubicBezTo>
                <a:cubicBezTo>
                  <a:pt x="83" y="460"/>
                  <a:pt x="83" y="460"/>
                  <a:pt x="83" y="460"/>
                </a:cubicBezTo>
                <a:cubicBezTo>
                  <a:pt x="83" y="209"/>
                  <a:pt x="83" y="209"/>
                  <a:pt x="83" y="209"/>
                </a:cubicBezTo>
                <a:lnTo>
                  <a:pt x="167" y="2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Ellipse 23">
            <a:extLst>
              <a:ext uri="{FF2B5EF4-FFF2-40B4-BE49-F238E27FC236}">
                <a16:creationId xmlns:a16="http://schemas.microsoft.com/office/drawing/2014/main" id="{5645FDAF-6329-CF09-F91F-2AE1AA521FB8}"/>
              </a:ext>
            </a:extLst>
          </p:cNvPr>
          <p:cNvSpPr/>
          <p:nvPr/>
        </p:nvSpPr>
        <p:spPr>
          <a:xfrm>
            <a:off x="540954" y="3664228"/>
            <a:ext cx="467384" cy="467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23" name="Freeform 1005">
            <a:extLst>
              <a:ext uri="{FF2B5EF4-FFF2-40B4-BE49-F238E27FC236}">
                <a16:creationId xmlns:a16="http://schemas.microsoft.com/office/drawing/2014/main" id="{751BC4B3-2CAE-7FF9-9951-D257AE450B31}"/>
              </a:ext>
            </a:extLst>
          </p:cNvPr>
          <p:cNvSpPr>
            <a:spLocks noChangeAspect="1"/>
          </p:cNvSpPr>
          <p:nvPr/>
        </p:nvSpPr>
        <p:spPr bwMode="auto">
          <a:xfrm>
            <a:off x="689449" y="3738189"/>
            <a:ext cx="173980" cy="325267"/>
          </a:xfrm>
          <a:custGeom>
            <a:avLst/>
            <a:gdLst>
              <a:gd name="T0" fmla="*/ 292 w 294"/>
              <a:gd name="T1" fmla="*/ 157 h 544"/>
              <a:gd name="T2" fmla="*/ 116 w 294"/>
              <a:gd name="T3" fmla="*/ 535 h 544"/>
              <a:gd name="T4" fmla="*/ 102 w 294"/>
              <a:gd name="T5" fmla="*/ 544 h 544"/>
              <a:gd name="T6" fmla="*/ 97 w 294"/>
              <a:gd name="T7" fmla="*/ 543 h 544"/>
              <a:gd name="T8" fmla="*/ 88 w 294"/>
              <a:gd name="T9" fmla="*/ 527 h 544"/>
              <a:gd name="T10" fmla="*/ 152 w 294"/>
              <a:gd name="T11" fmla="*/ 263 h 544"/>
              <a:gd name="T12" fmla="*/ 19 w 294"/>
              <a:gd name="T13" fmla="*/ 296 h 544"/>
              <a:gd name="T14" fmla="*/ 15 w 294"/>
              <a:gd name="T15" fmla="*/ 296 h 544"/>
              <a:gd name="T16" fmla="*/ 5 w 294"/>
              <a:gd name="T17" fmla="*/ 293 h 544"/>
              <a:gd name="T18" fmla="*/ 1 w 294"/>
              <a:gd name="T19" fmla="*/ 280 h 544"/>
              <a:gd name="T20" fmla="*/ 67 w 294"/>
              <a:gd name="T21" fmla="*/ 10 h 544"/>
              <a:gd name="T22" fmla="*/ 81 w 294"/>
              <a:gd name="T23" fmla="*/ 0 h 544"/>
              <a:gd name="T24" fmla="*/ 188 w 294"/>
              <a:gd name="T25" fmla="*/ 0 h 544"/>
              <a:gd name="T26" fmla="*/ 203 w 294"/>
              <a:gd name="T27" fmla="*/ 14 h 544"/>
              <a:gd name="T28" fmla="*/ 201 w 294"/>
              <a:gd name="T29" fmla="*/ 19 h 544"/>
              <a:gd name="T30" fmla="*/ 145 w 294"/>
              <a:gd name="T31" fmla="*/ 171 h 544"/>
              <a:gd name="T32" fmla="*/ 275 w 294"/>
              <a:gd name="T33" fmla="*/ 139 h 544"/>
              <a:gd name="T34" fmla="*/ 279 w 294"/>
              <a:gd name="T35" fmla="*/ 138 h 544"/>
              <a:gd name="T36" fmla="*/ 290 w 294"/>
              <a:gd name="T37" fmla="*/ 143 h 544"/>
              <a:gd name="T38" fmla="*/ 292 w 294"/>
              <a:gd name="T39" fmla="*/ 15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4" h="544">
                <a:moveTo>
                  <a:pt x="292" y="157"/>
                </a:moveTo>
                <a:cubicBezTo>
                  <a:pt x="116" y="535"/>
                  <a:pt x="116" y="535"/>
                  <a:pt x="116" y="535"/>
                </a:cubicBezTo>
                <a:cubicBezTo>
                  <a:pt x="113" y="540"/>
                  <a:pt x="108" y="544"/>
                  <a:pt x="102" y="544"/>
                </a:cubicBezTo>
                <a:cubicBezTo>
                  <a:pt x="101" y="544"/>
                  <a:pt x="99" y="543"/>
                  <a:pt x="97" y="543"/>
                </a:cubicBezTo>
                <a:cubicBezTo>
                  <a:pt x="90" y="541"/>
                  <a:pt x="86" y="534"/>
                  <a:pt x="88" y="527"/>
                </a:cubicBezTo>
                <a:cubicBezTo>
                  <a:pt x="152" y="263"/>
                  <a:pt x="152" y="263"/>
                  <a:pt x="152" y="263"/>
                </a:cubicBezTo>
                <a:cubicBezTo>
                  <a:pt x="19" y="296"/>
                  <a:pt x="19" y="296"/>
                  <a:pt x="19" y="296"/>
                </a:cubicBezTo>
                <a:cubicBezTo>
                  <a:pt x="18" y="296"/>
                  <a:pt x="17" y="296"/>
                  <a:pt x="15" y="296"/>
                </a:cubicBezTo>
                <a:cubicBezTo>
                  <a:pt x="12" y="296"/>
                  <a:pt x="8" y="295"/>
                  <a:pt x="5" y="293"/>
                </a:cubicBezTo>
                <a:cubicBezTo>
                  <a:pt x="1" y="289"/>
                  <a:pt x="0" y="284"/>
                  <a:pt x="1" y="280"/>
                </a:cubicBezTo>
                <a:cubicBezTo>
                  <a:pt x="67" y="10"/>
                  <a:pt x="67" y="10"/>
                  <a:pt x="67" y="10"/>
                </a:cubicBezTo>
                <a:cubicBezTo>
                  <a:pt x="68" y="4"/>
                  <a:pt x="74" y="0"/>
                  <a:pt x="81" y="0"/>
                </a:cubicBezTo>
                <a:cubicBezTo>
                  <a:pt x="188" y="0"/>
                  <a:pt x="188" y="0"/>
                  <a:pt x="188" y="0"/>
                </a:cubicBezTo>
                <a:cubicBezTo>
                  <a:pt x="196" y="0"/>
                  <a:pt x="203" y="6"/>
                  <a:pt x="203" y="14"/>
                </a:cubicBezTo>
                <a:cubicBezTo>
                  <a:pt x="203" y="15"/>
                  <a:pt x="202" y="17"/>
                  <a:pt x="201" y="19"/>
                </a:cubicBezTo>
                <a:cubicBezTo>
                  <a:pt x="145" y="171"/>
                  <a:pt x="145" y="171"/>
                  <a:pt x="145" y="171"/>
                </a:cubicBezTo>
                <a:cubicBezTo>
                  <a:pt x="275" y="139"/>
                  <a:pt x="275" y="139"/>
                  <a:pt x="275" y="139"/>
                </a:cubicBezTo>
                <a:cubicBezTo>
                  <a:pt x="276" y="138"/>
                  <a:pt x="277" y="138"/>
                  <a:pt x="279" y="138"/>
                </a:cubicBezTo>
                <a:cubicBezTo>
                  <a:pt x="283" y="138"/>
                  <a:pt x="287" y="140"/>
                  <a:pt x="290" y="143"/>
                </a:cubicBezTo>
                <a:cubicBezTo>
                  <a:pt x="293" y="147"/>
                  <a:pt x="294" y="152"/>
                  <a:pt x="292"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ußzeilenplatzhalter 6">
            <a:extLst>
              <a:ext uri="{FF2B5EF4-FFF2-40B4-BE49-F238E27FC236}">
                <a16:creationId xmlns:a16="http://schemas.microsoft.com/office/drawing/2014/main" id="{24E5B427-4EF1-D64C-6A9C-D0B899B66FAD}"/>
              </a:ext>
            </a:extLst>
          </p:cNvPr>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127175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061D72F-B462-4A12-81B0-B567AD21FDEE}"/>
              </a:ext>
            </a:extLst>
          </p:cNvPr>
          <p:cNvSpPr>
            <a:spLocks noGrp="1"/>
          </p:cNvSpPr>
          <p:nvPr>
            <p:ph idx="1"/>
          </p:nvPr>
        </p:nvSpPr>
        <p:spPr>
          <a:xfrm>
            <a:off x="914399" y="1600200"/>
            <a:ext cx="7913689" cy="3095625"/>
          </a:xfrm>
        </p:spPr>
        <p:txBody>
          <a:bodyPr/>
          <a:lstStyle/>
          <a:p>
            <a:r>
              <a:rPr lang="en-US" dirty="0"/>
              <a:t>Creating governance concept to keep interoperability</a:t>
            </a:r>
          </a:p>
          <a:p>
            <a:pPr marL="285750" indent="-285750">
              <a:buFont typeface="Arial" panose="020B0604020202020204" pitchFamily="34" charset="0"/>
              <a:buChar char="•"/>
            </a:pPr>
            <a:endParaRPr lang="de-DE" sz="1800" dirty="0"/>
          </a:p>
          <a:p>
            <a:r>
              <a:rPr lang="de-DE" dirty="0" err="1"/>
              <a:t>Discussion</a:t>
            </a:r>
            <a:r>
              <a:rPr lang="de-DE" dirty="0"/>
              <a:t>: </a:t>
            </a:r>
            <a:r>
              <a:rPr lang="de-DE" dirty="0" err="1"/>
              <a:t>How</a:t>
            </a:r>
            <a:r>
              <a:rPr lang="de-DE" dirty="0"/>
              <a:t> </a:t>
            </a:r>
            <a:r>
              <a:rPr lang="de-DE" dirty="0" err="1"/>
              <a:t>to</a:t>
            </a:r>
            <a:r>
              <a:rPr lang="de-DE" dirty="0"/>
              <a:t> </a:t>
            </a:r>
            <a:r>
              <a:rPr lang="de-DE" dirty="0" err="1"/>
              <a:t>validate</a:t>
            </a:r>
            <a:r>
              <a:rPr lang="de-DE" dirty="0"/>
              <a:t> and </a:t>
            </a:r>
            <a:r>
              <a:rPr lang="de-DE" dirty="0" err="1"/>
              <a:t>strengthen</a:t>
            </a:r>
            <a:r>
              <a:rPr lang="de-DE" dirty="0"/>
              <a:t> </a:t>
            </a:r>
            <a:r>
              <a:rPr lang="de-DE" dirty="0" err="1"/>
              <a:t>the</a:t>
            </a:r>
            <a:r>
              <a:rPr lang="de-DE" dirty="0"/>
              <a:t> </a:t>
            </a:r>
            <a:r>
              <a:rPr lang="de-DE" dirty="0" err="1"/>
              <a:t>validity</a:t>
            </a:r>
            <a:r>
              <a:rPr lang="de-DE" dirty="0"/>
              <a:t> </a:t>
            </a:r>
            <a:r>
              <a:rPr lang="de-DE" dirty="0" err="1"/>
              <a:t>of</a:t>
            </a:r>
            <a:r>
              <a:rPr lang="de-DE" dirty="0"/>
              <a:t> a </a:t>
            </a:r>
            <a:r>
              <a:rPr lang="de-DE" dirty="0" err="1"/>
              <a:t>coupling</a:t>
            </a:r>
            <a:r>
              <a:rPr lang="de-DE" dirty="0"/>
              <a:t> </a:t>
            </a:r>
            <a:r>
              <a:rPr lang="de-DE" dirty="0" err="1"/>
              <a:t>concept</a:t>
            </a:r>
            <a:r>
              <a:rPr lang="de-DE" dirty="0"/>
              <a:t>?</a:t>
            </a:r>
          </a:p>
          <a:p>
            <a:pPr marL="285750" indent="-285750">
              <a:buFont typeface="Arial" panose="020B0604020202020204" pitchFamily="34" charset="0"/>
              <a:buChar char="•"/>
            </a:pPr>
            <a:endParaRPr lang="de-DE" sz="1800" dirty="0"/>
          </a:p>
          <a:p>
            <a:r>
              <a:rPr lang="de-DE" dirty="0" err="1"/>
              <a:t>Clarification</a:t>
            </a:r>
            <a:r>
              <a:rPr lang="de-DE" dirty="0"/>
              <a:t>: </a:t>
            </a:r>
            <a:r>
              <a:rPr lang="de-DE" dirty="0" err="1"/>
              <a:t>How</a:t>
            </a:r>
            <a:r>
              <a:rPr lang="de-DE" dirty="0"/>
              <a:t> </a:t>
            </a:r>
            <a:r>
              <a:rPr lang="de-DE" dirty="0" err="1"/>
              <a:t>to</a:t>
            </a:r>
            <a:r>
              <a:rPr lang="de-DE" dirty="0"/>
              <a:t> design </a:t>
            </a:r>
            <a:r>
              <a:rPr lang="de-DE" dirty="0" err="1"/>
              <a:t>the</a:t>
            </a:r>
            <a:r>
              <a:rPr lang="de-DE" dirty="0"/>
              <a:t> </a:t>
            </a:r>
            <a:r>
              <a:rPr lang="de-DE" dirty="0" err="1"/>
              <a:t>coupling</a:t>
            </a:r>
            <a:r>
              <a:rPr lang="de-DE" dirty="0"/>
              <a:t> </a:t>
            </a:r>
            <a:r>
              <a:rPr lang="de-DE" dirty="0" err="1"/>
              <a:t>concept</a:t>
            </a:r>
            <a:r>
              <a:rPr lang="de-DE" dirty="0"/>
              <a:t>:</a:t>
            </a:r>
          </a:p>
          <a:p>
            <a:pPr marL="461963" lvl="1" indent="-285750">
              <a:buFont typeface="Arial" panose="020B0604020202020204" pitchFamily="34" charset="0"/>
              <a:buChar char="•"/>
            </a:pPr>
            <a:r>
              <a:rPr lang="de-DE" dirty="0" err="1"/>
              <a:t>Using</a:t>
            </a:r>
            <a:r>
              <a:rPr lang="de-DE" dirty="0"/>
              <a:t> </a:t>
            </a:r>
            <a:r>
              <a:rPr lang="de-DE" dirty="0" err="1"/>
              <a:t>the</a:t>
            </a:r>
            <a:r>
              <a:rPr lang="de-DE" dirty="0"/>
              <a:t> </a:t>
            </a:r>
            <a:r>
              <a:rPr lang="de-DE" dirty="0" err="1"/>
              <a:t>smallest</a:t>
            </a:r>
            <a:r>
              <a:rPr lang="de-DE" dirty="0"/>
              <a:t> </a:t>
            </a:r>
            <a:r>
              <a:rPr lang="de-DE" dirty="0" err="1"/>
              <a:t>common</a:t>
            </a:r>
            <a:r>
              <a:rPr lang="de-DE" dirty="0"/>
              <a:t> </a:t>
            </a:r>
            <a:r>
              <a:rPr lang="de-DE" dirty="0" err="1"/>
              <a:t>denominator</a:t>
            </a:r>
            <a:r>
              <a:rPr lang="de-DE" dirty="0"/>
              <a:t> </a:t>
            </a:r>
            <a:r>
              <a:rPr lang="de-DE" dirty="0" err="1"/>
              <a:t>as</a:t>
            </a:r>
            <a:r>
              <a:rPr lang="de-DE" dirty="0"/>
              <a:t> </a:t>
            </a:r>
            <a:r>
              <a:rPr lang="de-DE" dirty="0" err="1"/>
              <a:t>interoperability</a:t>
            </a:r>
            <a:r>
              <a:rPr lang="de-DE" dirty="0"/>
              <a:t> </a:t>
            </a:r>
            <a:r>
              <a:rPr lang="de-DE" dirty="0" err="1"/>
              <a:t>concept</a:t>
            </a:r>
            <a:r>
              <a:rPr lang="de-DE" dirty="0"/>
              <a:t>?</a:t>
            </a:r>
          </a:p>
          <a:p>
            <a:pPr marL="461963" lvl="1" indent="-285750">
              <a:buFont typeface="Arial" panose="020B0604020202020204" pitchFamily="34" charset="0"/>
              <a:buChar char="•"/>
            </a:pPr>
            <a:r>
              <a:rPr lang="de-DE" dirty="0" err="1"/>
              <a:t>Using</a:t>
            </a:r>
            <a:r>
              <a:rPr lang="de-DE" dirty="0"/>
              <a:t> </a:t>
            </a:r>
            <a:r>
              <a:rPr lang="de-DE" dirty="0" err="1"/>
              <a:t>the</a:t>
            </a:r>
            <a:r>
              <a:rPr lang="de-DE" dirty="0"/>
              <a:t> </a:t>
            </a:r>
            <a:r>
              <a:rPr lang="de-DE" dirty="0" err="1"/>
              <a:t>biggest</a:t>
            </a:r>
            <a:r>
              <a:rPr lang="de-DE" dirty="0"/>
              <a:t> </a:t>
            </a:r>
            <a:r>
              <a:rPr lang="de-DE" dirty="0" err="1"/>
              <a:t>common</a:t>
            </a:r>
            <a:r>
              <a:rPr lang="de-DE" dirty="0"/>
              <a:t> </a:t>
            </a:r>
            <a:r>
              <a:rPr lang="de-DE" dirty="0" err="1"/>
              <a:t>denominator</a:t>
            </a:r>
            <a:r>
              <a:rPr lang="de-DE" dirty="0"/>
              <a:t> </a:t>
            </a:r>
            <a:r>
              <a:rPr lang="de-DE" dirty="0" err="1"/>
              <a:t>for</a:t>
            </a:r>
            <a:r>
              <a:rPr lang="de-DE" dirty="0"/>
              <a:t> </a:t>
            </a:r>
            <a:r>
              <a:rPr lang="de-DE" dirty="0" err="1"/>
              <a:t>best</a:t>
            </a:r>
            <a:r>
              <a:rPr lang="de-DE" dirty="0"/>
              <a:t> </a:t>
            </a:r>
            <a:r>
              <a:rPr lang="de-DE" dirty="0" err="1"/>
              <a:t>semantic</a:t>
            </a:r>
            <a:r>
              <a:rPr lang="de-DE" dirty="0"/>
              <a:t> </a:t>
            </a:r>
            <a:r>
              <a:rPr lang="de-DE" dirty="0" err="1"/>
              <a:t>coverage</a:t>
            </a:r>
            <a:r>
              <a:rPr lang="de-DE" dirty="0"/>
              <a:t>?</a:t>
            </a:r>
          </a:p>
          <a:p>
            <a:pPr marL="461963" lvl="1" indent="-285750">
              <a:buFont typeface="Arial" panose="020B0604020202020204" pitchFamily="34" charset="0"/>
              <a:buChar char="•"/>
            </a:pPr>
            <a:endParaRPr lang="de-DE" sz="600" dirty="0"/>
          </a:p>
          <a:p>
            <a:r>
              <a:rPr lang="de-DE" dirty="0" err="1"/>
              <a:t>Clarification</a:t>
            </a:r>
            <a:r>
              <a:rPr lang="de-DE" dirty="0"/>
              <a:t> </a:t>
            </a:r>
            <a:r>
              <a:rPr lang="de-DE" dirty="0" err="1"/>
              <a:t>of</a:t>
            </a:r>
            <a:r>
              <a:rPr lang="de-DE" dirty="0"/>
              <a:t> </a:t>
            </a:r>
            <a:r>
              <a:rPr lang="de-DE" dirty="0" err="1"/>
              <a:t>connection</a:t>
            </a:r>
            <a:r>
              <a:rPr lang="de-DE" dirty="0"/>
              <a:t> and </a:t>
            </a:r>
            <a:r>
              <a:rPr lang="de-DE" dirty="0" err="1"/>
              <a:t>location</a:t>
            </a:r>
            <a:r>
              <a:rPr lang="de-DE" dirty="0"/>
              <a:t> </a:t>
            </a:r>
            <a:r>
              <a:rPr lang="de-DE" dirty="0" err="1"/>
              <a:t>regarding</a:t>
            </a:r>
            <a:r>
              <a:rPr lang="de-DE" dirty="0"/>
              <a:t> </a:t>
            </a:r>
            <a:r>
              <a:rPr lang="de-DE" dirty="0" err="1"/>
              <a:t>interoperability</a:t>
            </a:r>
            <a:r>
              <a:rPr lang="de-DE" dirty="0"/>
              <a:t> </a:t>
            </a:r>
            <a:r>
              <a:rPr lang="de-DE" dirty="0" err="1"/>
              <a:t>of</a:t>
            </a:r>
            <a:endParaRPr lang="de-DE" dirty="0"/>
          </a:p>
          <a:p>
            <a:pPr marL="461963" lvl="1" indent="-285750">
              <a:buFont typeface="Arial" panose="020B0604020202020204" pitchFamily="34" charset="0"/>
              <a:buChar char="•"/>
            </a:pPr>
            <a:r>
              <a:rPr lang="de-DE" dirty="0"/>
              <a:t>SDG / OOTS</a:t>
            </a:r>
          </a:p>
          <a:p>
            <a:pPr marL="461963" lvl="1" indent="-285750">
              <a:buFont typeface="Arial" panose="020B0604020202020204" pitchFamily="34" charset="0"/>
              <a:buChar char="•"/>
            </a:pPr>
            <a:r>
              <a:rPr lang="de-DE" dirty="0"/>
              <a:t>National </a:t>
            </a:r>
            <a:r>
              <a:rPr lang="de-DE" dirty="0" err="1"/>
              <a:t>data</a:t>
            </a:r>
            <a:r>
              <a:rPr lang="de-DE" dirty="0"/>
              <a:t> </a:t>
            </a:r>
            <a:r>
              <a:rPr lang="de-DE" dirty="0" err="1"/>
              <a:t>formats</a:t>
            </a:r>
            <a:endParaRPr lang="de-DE" dirty="0"/>
          </a:p>
          <a:p>
            <a:pPr marL="461963" lvl="1" indent="-285750">
              <a:buFont typeface="Arial" panose="020B0604020202020204" pitchFamily="34" charset="0"/>
              <a:buChar char="•"/>
            </a:pPr>
            <a:endParaRPr lang="de-DE" dirty="0"/>
          </a:p>
          <a:p>
            <a:r>
              <a:rPr lang="de-DE" dirty="0" err="1"/>
              <a:t>Flexibility</a:t>
            </a:r>
            <a:r>
              <a:rPr lang="de-DE" dirty="0"/>
              <a:t>: </a:t>
            </a:r>
            <a:r>
              <a:rPr lang="de-DE" dirty="0" err="1"/>
              <a:t>How</a:t>
            </a:r>
            <a:r>
              <a:rPr lang="de-DE" dirty="0"/>
              <a:t> </a:t>
            </a:r>
            <a:r>
              <a:rPr lang="de-DE" dirty="0" err="1"/>
              <a:t>to</a:t>
            </a:r>
            <a:r>
              <a:rPr lang="de-DE" dirty="0"/>
              <a:t> </a:t>
            </a:r>
            <a:r>
              <a:rPr lang="de-DE" dirty="0" err="1"/>
              <a:t>create</a:t>
            </a:r>
            <a:r>
              <a:rPr lang="de-DE" dirty="0"/>
              <a:t> a </a:t>
            </a:r>
            <a:r>
              <a:rPr lang="de-DE" dirty="0" err="1"/>
              <a:t>coupling</a:t>
            </a:r>
            <a:r>
              <a:rPr lang="de-DE" dirty="0"/>
              <a:t> </a:t>
            </a:r>
            <a:r>
              <a:rPr lang="de-DE" dirty="0" err="1"/>
              <a:t>concept</a:t>
            </a:r>
            <a:r>
              <a:rPr lang="de-DE" dirty="0"/>
              <a:t> open </a:t>
            </a:r>
            <a:r>
              <a:rPr lang="de-DE" dirty="0" err="1"/>
              <a:t>for</a:t>
            </a:r>
            <a:r>
              <a:rPr lang="de-DE" dirty="0"/>
              <a:t> </a:t>
            </a:r>
            <a:r>
              <a:rPr lang="de-DE" dirty="0" err="1"/>
              <a:t>new</a:t>
            </a:r>
            <a:r>
              <a:rPr lang="de-DE" dirty="0"/>
              <a:t> </a:t>
            </a:r>
            <a:r>
              <a:rPr lang="de-DE" dirty="0" err="1"/>
              <a:t>data</a:t>
            </a:r>
            <a:r>
              <a:rPr lang="de-DE" dirty="0"/>
              <a:t> </a:t>
            </a:r>
            <a:r>
              <a:rPr lang="de-DE" dirty="0" err="1"/>
              <a:t>formats</a:t>
            </a:r>
            <a:r>
              <a:rPr lang="de-DE" dirty="0"/>
              <a:t> and </a:t>
            </a:r>
            <a:r>
              <a:rPr lang="de-DE" dirty="0" err="1"/>
              <a:t>infrastructures</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5A4DA704-B48E-4F83-91C1-59D8692E0089}"/>
              </a:ext>
            </a:extLst>
          </p:cNvPr>
          <p:cNvSpPr>
            <a:spLocks noGrp="1"/>
          </p:cNvSpPr>
          <p:nvPr>
            <p:ph type="title"/>
          </p:nvPr>
        </p:nvSpPr>
        <p:spPr>
          <a:xfrm>
            <a:off x="319090" y="972000"/>
            <a:ext cx="8508999" cy="380810"/>
          </a:xfrm>
        </p:spPr>
        <p:txBody>
          <a:bodyPr/>
          <a:lstStyle/>
          <a:p>
            <a:r>
              <a:rPr lang="de-DE" dirty="0"/>
              <a:t>Future Work</a:t>
            </a:r>
          </a:p>
        </p:txBody>
      </p:sp>
      <p:sp>
        <p:nvSpPr>
          <p:cNvPr id="5" name="Ellipse 4">
            <a:extLst>
              <a:ext uri="{FF2B5EF4-FFF2-40B4-BE49-F238E27FC236}">
                <a16:creationId xmlns:a16="http://schemas.microsoft.com/office/drawing/2014/main" id="{55BA0F6C-A10B-3571-9ABC-37421A82EA37}"/>
              </a:ext>
            </a:extLst>
          </p:cNvPr>
          <p:cNvSpPr/>
          <p:nvPr/>
        </p:nvSpPr>
        <p:spPr>
          <a:xfrm>
            <a:off x="327645" y="1485912"/>
            <a:ext cx="467384" cy="467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6" name="Freeform 1173">
            <a:extLst>
              <a:ext uri="{FF2B5EF4-FFF2-40B4-BE49-F238E27FC236}">
                <a16:creationId xmlns:a16="http://schemas.microsoft.com/office/drawing/2014/main" id="{8AF9D3F5-3982-700F-67F4-2CF462C959DE}"/>
              </a:ext>
            </a:extLst>
          </p:cNvPr>
          <p:cNvSpPr>
            <a:spLocks noChangeAspect="1" noEditPoints="1"/>
          </p:cNvSpPr>
          <p:nvPr/>
        </p:nvSpPr>
        <p:spPr bwMode="auto">
          <a:xfrm>
            <a:off x="395199" y="1554568"/>
            <a:ext cx="306000" cy="287455"/>
          </a:xfrm>
          <a:custGeom>
            <a:avLst/>
            <a:gdLst>
              <a:gd name="T0" fmla="*/ 627 w 627"/>
              <a:gd name="T1" fmla="*/ 126 h 586"/>
              <a:gd name="T2" fmla="*/ 627 w 627"/>
              <a:gd name="T3" fmla="*/ 167 h 586"/>
              <a:gd name="T4" fmla="*/ 585 w 627"/>
              <a:gd name="T5" fmla="*/ 167 h 586"/>
              <a:gd name="T6" fmla="*/ 562 w 627"/>
              <a:gd name="T7" fmla="*/ 188 h 586"/>
              <a:gd name="T8" fmla="*/ 64 w 627"/>
              <a:gd name="T9" fmla="*/ 188 h 586"/>
              <a:gd name="T10" fmla="*/ 41 w 627"/>
              <a:gd name="T11" fmla="*/ 167 h 586"/>
              <a:gd name="T12" fmla="*/ 0 w 627"/>
              <a:gd name="T13" fmla="*/ 167 h 586"/>
              <a:gd name="T14" fmla="*/ 0 w 627"/>
              <a:gd name="T15" fmla="*/ 126 h 586"/>
              <a:gd name="T16" fmla="*/ 313 w 627"/>
              <a:gd name="T17" fmla="*/ 0 h 586"/>
              <a:gd name="T18" fmla="*/ 627 w 627"/>
              <a:gd name="T19" fmla="*/ 126 h 586"/>
              <a:gd name="T20" fmla="*/ 627 w 627"/>
              <a:gd name="T21" fmla="*/ 544 h 586"/>
              <a:gd name="T22" fmla="*/ 627 w 627"/>
              <a:gd name="T23" fmla="*/ 586 h 586"/>
              <a:gd name="T24" fmla="*/ 0 w 627"/>
              <a:gd name="T25" fmla="*/ 586 h 586"/>
              <a:gd name="T26" fmla="*/ 0 w 627"/>
              <a:gd name="T27" fmla="*/ 544 h 586"/>
              <a:gd name="T28" fmla="*/ 22 w 627"/>
              <a:gd name="T29" fmla="*/ 523 h 586"/>
              <a:gd name="T30" fmla="*/ 604 w 627"/>
              <a:gd name="T31" fmla="*/ 523 h 586"/>
              <a:gd name="T32" fmla="*/ 627 w 627"/>
              <a:gd name="T33" fmla="*/ 544 h 586"/>
              <a:gd name="T34" fmla="*/ 167 w 627"/>
              <a:gd name="T35" fmla="*/ 209 h 586"/>
              <a:gd name="T36" fmla="*/ 167 w 627"/>
              <a:gd name="T37" fmla="*/ 460 h 586"/>
              <a:gd name="T38" fmla="*/ 209 w 627"/>
              <a:gd name="T39" fmla="*/ 460 h 586"/>
              <a:gd name="T40" fmla="*/ 209 w 627"/>
              <a:gd name="T41" fmla="*/ 209 h 586"/>
              <a:gd name="T42" fmla="*/ 292 w 627"/>
              <a:gd name="T43" fmla="*/ 209 h 586"/>
              <a:gd name="T44" fmla="*/ 292 w 627"/>
              <a:gd name="T45" fmla="*/ 460 h 586"/>
              <a:gd name="T46" fmla="*/ 334 w 627"/>
              <a:gd name="T47" fmla="*/ 460 h 586"/>
              <a:gd name="T48" fmla="*/ 334 w 627"/>
              <a:gd name="T49" fmla="*/ 209 h 586"/>
              <a:gd name="T50" fmla="*/ 418 w 627"/>
              <a:gd name="T51" fmla="*/ 209 h 586"/>
              <a:gd name="T52" fmla="*/ 418 w 627"/>
              <a:gd name="T53" fmla="*/ 460 h 586"/>
              <a:gd name="T54" fmla="*/ 460 w 627"/>
              <a:gd name="T55" fmla="*/ 460 h 586"/>
              <a:gd name="T56" fmla="*/ 460 w 627"/>
              <a:gd name="T57" fmla="*/ 209 h 586"/>
              <a:gd name="T58" fmla="*/ 543 w 627"/>
              <a:gd name="T59" fmla="*/ 209 h 586"/>
              <a:gd name="T60" fmla="*/ 543 w 627"/>
              <a:gd name="T61" fmla="*/ 460 h 586"/>
              <a:gd name="T62" fmla="*/ 562 w 627"/>
              <a:gd name="T63" fmla="*/ 460 h 586"/>
              <a:gd name="T64" fmla="*/ 585 w 627"/>
              <a:gd name="T65" fmla="*/ 481 h 586"/>
              <a:gd name="T66" fmla="*/ 585 w 627"/>
              <a:gd name="T67" fmla="*/ 502 h 586"/>
              <a:gd name="T68" fmla="*/ 41 w 627"/>
              <a:gd name="T69" fmla="*/ 502 h 586"/>
              <a:gd name="T70" fmla="*/ 41 w 627"/>
              <a:gd name="T71" fmla="*/ 481 h 586"/>
              <a:gd name="T72" fmla="*/ 64 w 627"/>
              <a:gd name="T73" fmla="*/ 460 h 586"/>
              <a:gd name="T74" fmla="*/ 83 w 627"/>
              <a:gd name="T75" fmla="*/ 460 h 586"/>
              <a:gd name="T76" fmla="*/ 83 w 627"/>
              <a:gd name="T77" fmla="*/ 209 h 586"/>
              <a:gd name="T78" fmla="*/ 167 w 627"/>
              <a:gd name="T79" fmla="*/ 209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7" h="586">
                <a:moveTo>
                  <a:pt x="627" y="126"/>
                </a:moveTo>
                <a:cubicBezTo>
                  <a:pt x="627" y="167"/>
                  <a:pt x="627" y="167"/>
                  <a:pt x="627" y="167"/>
                </a:cubicBezTo>
                <a:cubicBezTo>
                  <a:pt x="585" y="167"/>
                  <a:pt x="585" y="167"/>
                  <a:pt x="585" y="167"/>
                </a:cubicBezTo>
                <a:cubicBezTo>
                  <a:pt x="585" y="179"/>
                  <a:pt x="575" y="188"/>
                  <a:pt x="562" y="188"/>
                </a:cubicBezTo>
                <a:cubicBezTo>
                  <a:pt x="64" y="188"/>
                  <a:pt x="64" y="188"/>
                  <a:pt x="64" y="188"/>
                </a:cubicBezTo>
                <a:cubicBezTo>
                  <a:pt x="51" y="188"/>
                  <a:pt x="41" y="179"/>
                  <a:pt x="41" y="167"/>
                </a:cubicBezTo>
                <a:cubicBezTo>
                  <a:pt x="0" y="167"/>
                  <a:pt x="0" y="167"/>
                  <a:pt x="0" y="167"/>
                </a:cubicBezTo>
                <a:cubicBezTo>
                  <a:pt x="0" y="126"/>
                  <a:pt x="0" y="126"/>
                  <a:pt x="0" y="126"/>
                </a:cubicBezTo>
                <a:cubicBezTo>
                  <a:pt x="313" y="0"/>
                  <a:pt x="313" y="0"/>
                  <a:pt x="313" y="0"/>
                </a:cubicBezTo>
                <a:lnTo>
                  <a:pt x="627" y="126"/>
                </a:lnTo>
                <a:close/>
                <a:moveTo>
                  <a:pt x="627" y="544"/>
                </a:moveTo>
                <a:cubicBezTo>
                  <a:pt x="627" y="586"/>
                  <a:pt x="627" y="586"/>
                  <a:pt x="627" y="586"/>
                </a:cubicBezTo>
                <a:cubicBezTo>
                  <a:pt x="0" y="586"/>
                  <a:pt x="0" y="586"/>
                  <a:pt x="0" y="586"/>
                </a:cubicBezTo>
                <a:cubicBezTo>
                  <a:pt x="0" y="544"/>
                  <a:pt x="0" y="544"/>
                  <a:pt x="0" y="544"/>
                </a:cubicBezTo>
                <a:cubicBezTo>
                  <a:pt x="0" y="532"/>
                  <a:pt x="10" y="523"/>
                  <a:pt x="22" y="523"/>
                </a:cubicBezTo>
                <a:cubicBezTo>
                  <a:pt x="604" y="523"/>
                  <a:pt x="604" y="523"/>
                  <a:pt x="604" y="523"/>
                </a:cubicBezTo>
                <a:cubicBezTo>
                  <a:pt x="617" y="523"/>
                  <a:pt x="627" y="532"/>
                  <a:pt x="627" y="544"/>
                </a:cubicBezTo>
                <a:close/>
                <a:moveTo>
                  <a:pt x="167" y="209"/>
                </a:moveTo>
                <a:cubicBezTo>
                  <a:pt x="167" y="460"/>
                  <a:pt x="167" y="460"/>
                  <a:pt x="167" y="460"/>
                </a:cubicBezTo>
                <a:cubicBezTo>
                  <a:pt x="209" y="460"/>
                  <a:pt x="209" y="460"/>
                  <a:pt x="209" y="460"/>
                </a:cubicBezTo>
                <a:cubicBezTo>
                  <a:pt x="209" y="209"/>
                  <a:pt x="209" y="209"/>
                  <a:pt x="209" y="209"/>
                </a:cubicBezTo>
                <a:cubicBezTo>
                  <a:pt x="292" y="209"/>
                  <a:pt x="292" y="209"/>
                  <a:pt x="292" y="209"/>
                </a:cubicBezTo>
                <a:cubicBezTo>
                  <a:pt x="292" y="460"/>
                  <a:pt x="292" y="460"/>
                  <a:pt x="292" y="460"/>
                </a:cubicBezTo>
                <a:cubicBezTo>
                  <a:pt x="334" y="460"/>
                  <a:pt x="334" y="460"/>
                  <a:pt x="334" y="460"/>
                </a:cubicBezTo>
                <a:cubicBezTo>
                  <a:pt x="334" y="209"/>
                  <a:pt x="334" y="209"/>
                  <a:pt x="334" y="209"/>
                </a:cubicBezTo>
                <a:cubicBezTo>
                  <a:pt x="418" y="209"/>
                  <a:pt x="418" y="209"/>
                  <a:pt x="418" y="209"/>
                </a:cubicBezTo>
                <a:cubicBezTo>
                  <a:pt x="418" y="460"/>
                  <a:pt x="418" y="460"/>
                  <a:pt x="418" y="460"/>
                </a:cubicBezTo>
                <a:cubicBezTo>
                  <a:pt x="460" y="460"/>
                  <a:pt x="460" y="460"/>
                  <a:pt x="460" y="460"/>
                </a:cubicBezTo>
                <a:cubicBezTo>
                  <a:pt x="460" y="209"/>
                  <a:pt x="460" y="209"/>
                  <a:pt x="460" y="209"/>
                </a:cubicBezTo>
                <a:cubicBezTo>
                  <a:pt x="543" y="209"/>
                  <a:pt x="543" y="209"/>
                  <a:pt x="543" y="209"/>
                </a:cubicBezTo>
                <a:cubicBezTo>
                  <a:pt x="543" y="460"/>
                  <a:pt x="543" y="460"/>
                  <a:pt x="543" y="460"/>
                </a:cubicBezTo>
                <a:cubicBezTo>
                  <a:pt x="562" y="460"/>
                  <a:pt x="562" y="460"/>
                  <a:pt x="562" y="460"/>
                </a:cubicBezTo>
                <a:cubicBezTo>
                  <a:pt x="575" y="460"/>
                  <a:pt x="585" y="470"/>
                  <a:pt x="585" y="481"/>
                </a:cubicBezTo>
                <a:cubicBezTo>
                  <a:pt x="585" y="502"/>
                  <a:pt x="585" y="502"/>
                  <a:pt x="585" y="502"/>
                </a:cubicBezTo>
                <a:cubicBezTo>
                  <a:pt x="41" y="502"/>
                  <a:pt x="41" y="502"/>
                  <a:pt x="41" y="502"/>
                </a:cubicBezTo>
                <a:cubicBezTo>
                  <a:pt x="41" y="481"/>
                  <a:pt x="41" y="481"/>
                  <a:pt x="41" y="481"/>
                </a:cubicBezTo>
                <a:cubicBezTo>
                  <a:pt x="41" y="470"/>
                  <a:pt x="51" y="460"/>
                  <a:pt x="64" y="460"/>
                </a:cubicBezTo>
                <a:cubicBezTo>
                  <a:pt x="83" y="460"/>
                  <a:pt x="83" y="460"/>
                  <a:pt x="83" y="460"/>
                </a:cubicBezTo>
                <a:cubicBezTo>
                  <a:pt x="83" y="209"/>
                  <a:pt x="83" y="209"/>
                  <a:pt x="83" y="209"/>
                </a:cubicBezTo>
                <a:lnTo>
                  <a:pt x="167" y="2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Ellipse 7">
            <a:extLst>
              <a:ext uri="{FF2B5EF4-FFF2-40B4-BE49-F238E27FC236}">
                <a16:creationId xmlns:a16="http://schemas.microsoft.com/office/drawing/2014/main" id="{22CCB492-C89B-FD0D-3069-95F5CB393911}"/>
              </a:ext>
            </a:extLst>
          </p:cNvPr>
          <p:cNvSpPr/>
          <p:nvPr/>
        </p:nvSpPr>
        <p:spPr>
          <a:xfrm>
            <a:off x="327645" y="2021952"/>
            <a:ext cx="467384" cy="467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0" name="Ellipse 9">
            <a:extLst>
              <a:ext uri="{FF2B5EF4-FFF2-40B4-BE49-F238E27FC236}">
                <a16:creationId xmlns:a16="http://schemas.microsoft.com/office/drawing/2014/main" id="{35EF9F8B-D339-87EE-E0A1-F68AEDB66633}"/>
              </a:ext>
            </a:extLst>
          </p:cNvPr>
          <p:cNvSpPr/>
          <p:nvPr/>
        </p:nvSpPr>
        <p:spPr>
          <a:xfrm>
            <a:off x="327645" y="2557992"/>
            <a:ext cx="467384" cy="467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9" name="Freeform 1001">
            <a:extLst>
              <a:ext uri="{FF2B5EF4-FFF2-40B4-BE49-F238E27FC236}">
                <a16:creationId xmlns:a16="http://schemas.microsoft.com/office/drawing/2014/main" id="{E9A10179-D3A3-D402-0138-677F0E210C4E}"/>
              </a:ext>
            </a:extLst>
          </p:cNvPr>
          <p:cNvSpPr>
            <a:spLocks noChangeAspect="1"/>
          </p:cNvSpPr>
          <p:nvPr/>
        </p:nvSpPr>
        <p:spPr bwMode="auto">
          <a:xfrm>
            <a:off x="403845" y="2640549"/>
            <a:ext cx="292438" cy="292438"/>
          </a:xfrm>
          <a:custGeom>
            <a:avLst/>
            <a:gdLst>
              <a:gd name="T0" fmla="*/ 554 w 566"/>
              <a:gd name="T1" fmla="*/ 518 h 565"/>
              <a:gd name="T2" fmla="*/ 519 w 566"/>
              <a:gd name="T3" fmla="*/ 553 h 565"/>
              <a:gd name="T4" fmla="*/ 489 w 566"/>
              <a:gd name="T5" fmla="*/ 565 h 565"/>
              <a:gd name="T6" fmla="*/ 460 w 566"/>
              <a:gd name="T7" fmla="*/ 553 h 565"/>
              <a:gd name="T8" fmla="*/ 341 w 566"/>
              <a:gd name="T9" fmla="*/ 434 h 565"/>
              <a:gd name="T10" fmla="*/ 329 w 566"/>
              <a:gd name="T11" fmla="*/ 405 h 565"/>
              <a:gd name="T12" fmla="*/ 343 w 566"/>
              <a:gd name="T13" fmla="*/ 374 h 565"/>
              <a:gd name="T14" fmla="*/ 259 w 566"/>
              <a:gd name="T15" fmla="*/ 290 h 565"/>
              <a:gd name="T16" fmla="*/ 218 w 566"/>
              <a:gd name="T17" fmla="*/ 331 h 565"/>
              <a:gd name="T18" fmla="*/ 207 w 566"/>
              <a:gd name="T19" fmla="*/ 336 h 565"/>
              <a:gd name="T20" fmla="*/ 196 w 566"/>
              <a:gd name="T21" fmla="*/ 331 h 565"/>
              <a:gd name="T22" fmla="*/ 215 w 566"/>
              <a:gd name="T23" fmla="*/ 363 h 565"/>
              <a:gd name="T24" fmla="*/ 205 w 566"/>
              <a:gd name="T25" fmla="*/ 385 h 565"/>
              <a:gd name="T26" fmla="*/ 165 w 566"/>
              <a:gd name="T27" fmla="*/ 413 h 565"/>
              <a:gd name="T28" fmla="*/ 143 w 566"/>
              <a:gd name="T29" fmla="*/ 404 h 565"/>
              <a:gd name="T30" fmla="*/ 9 w 566"/>
              <a:gd name="T31" fmla="*/ 270 h 565"/>
              <a:gd name="T32" fmla="*/ 0 w 566"/>
              <a:gd name="T33" fmla="*/ 248 h 565"/>
              <a:gd name="T34" fmla="*/ 28 w 566"/>
              <a:gd name="T35" fmla="*/ 208 h 565"/>
              <a:gd name="T36" fmla="*/ 50 w 566"/>
              <a:gd name="T37" fmla="*/ 198 h 565"/>
              <a:gd name="T38" fmla="*/ 82 w 566"/>
              <a:gd name="T39" fmla="*/ 217 h 565"/>
              <a:gd name="T40" fmla="*/ 77 w 566"/>
              <a:gd name="T41" fmla="*/ 206 h 565"/>
              <a:gd name="T42" fmla="*/ 82 w 566"/>
              <a:gd name="T43" fmla="*/ 195 h 565"/>
              <a:gd name="T44" fmla="*/ 196 w 566"/>
              <a:gd name="T45" fmla="*/ 81 h 565"/>
              <a:gd name="T46" fmla="*/ 207 w 566"/>
              <a:gd name="T47" fmla="*/ 77 h 565"/>
              <a:gd name="T48" fmla="*/ 218 w 566"/>
              <a:gd name="T49" fmla="*/ 81 h 565"/>
              <a:gd name="T50" fmla="*/ 199 w 566"/>
              <a:gd name="T51" fmla="*/ 49 h 565"/>
              <a:gd name="T52" fmla="*/ 208 w 566"/>
              <a:gd name="T53" fmla="*/ 27 h 565"/>
              <a:gd name="T54" fmla="*/ 249 w 566"/>
              <a:gd name="T55" fmla="*/ 0 h 565"/>
              <a:gd name="T56" fmla="*/ 271 w 566"/>
              <a:gd name="T57" fmla="*/ 9 h 565"/>
              <a:gd name="T58" fmla="*/ 404 w 566"/>
              <a:gd name="T59" fmla="*/ 142 h 565"/>
              <a:gd name="T60" fmla="*/ 413 w 566"/>
              <a:gd name="T61" fmla="*/ 164 h 565"/>
              <a:gd name="T62" fmla="*/ 386 w 566"/>
              <a:gd name="T63" fmla="*/ 205 h 565"/>
              <a:gd name="T64" fmla="*/ 364 w 566"/>
              <a:gd name="T65" fmla="*/ 214 h 565"/>
              <a:gd name="T66" fmla="*/ 332 w 566"/>
              <a:gd name="T67" fmla="*/ 195 h 565"/>
              <a:gd name="T68" fmla="*/ 336 w 566"/>
              <a:gd name="T69" fmla="*/ 206 h 565"/>
              <a:gd name="T70" fmla="*/ 332 w 566"/>
              <a:gd name="T71" fmla="*/ 217 h 565"/>
              <a:gd name="T72" fmla="*/ 290 w 566"/>
              <a:gd name="T73" fmla="*/ 259 h 565"/>
              <a:gd name="T74" fmla="*/ 374 w 566"/>
              <a:gd name="T75" fmla="*/ 342 h 565"/>
              <a:gd name="T76" fmla="*/ 405 w 566"/>
              <a:gd name="T77" fmla="*/ 328 h 565"/>
              <a:gd name="T78" fmla="*/ 435 w 566"/>
              <a:gd name="T79" fmla="*/ 340 h 565"/>
              <a:gd name="T80" fmla="*/ 554 w 566"/>
              <a:gd name="T81" fmla="*/ 459 h 565"/>
              <a:gd name="T82" fmla="*/ 566 w 566"/>
              <a:gd name="T83" fmla="*/ 489 h 565"/>
              <a:gd name="T84" fmla="*/ 554 w 566"/>
              <a:gd name="T85" fmla="*/ 51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6" h="565">
                <a:moveTo>
                  <a:pt x="554" y="518"/>
                </a:moveTo>
                <a:cubicBezTo>
                  <a:pt x="519" y="553"/>
                  <a:pt x="519" y="553"/>
                  <a:pt x="519" y="553"/>
                </a:cubicBezTo>
                <a:cubicBezTo>
                  <a:pt x="511" y="561"/>
                  <a:pt x="500" y="565"/>
                  <a:pt x="489" y="565"/>
                </a:cubicBezTo>
                <a:cubicBezTo>
                  <a:pt x="478" y="565"/>
                  <a:pt x="467" y="561"/>
                  <a:pt x="460" y="553"/>
                </a:cubicBezTo>
                <a:cubicBezTo>
                  <a:pt x="341" y="434"/>
                  <a:pt x="341" y="434"/>
                  <a:pt x="341" y="434"/>
                </a:cubicBezTo>
                <a:cubicBezTo>
                  <a:pt x="333" y="427"/>
                  <a:pt x="329" y="416"/>
                  <a:pt x="329" y="405"/>
                </a:cubicBezTo>
                <a:cubicBezTo>
                  <a:pt x="329" y="393"/>
                  <a:pt x="334" y="382"/>
                  <a:pt x="343" y="374"/>
                </a:cubicBezTo>
                <a:cubicBezTo>
                  <a:pt x="259" y="290"/>
                  <a:pt x="259" y="290"/>
                  <a:pt x="259" y="290"/>
                </a:cubicBezTo>
                <a:cubicBezTo>
                  <a:pt x="218" y="331"/>
                  <a:pt x="218" y="331"/>
                  <a:pt x="218" y="331"/>
                </a:cubicBezTo>
                <a:cubicBezTo>
                  <a:pt x="215" y="334"/>
                  <a:pt x="211" y="336"/>
                  <a:pt x="207" y="336"/>
                </a:cubicBezTo>
                <a:cubicBezTo>
                  <a:pt x="202" y="336"/>
                  <a:pt x="199" y="334"/>
                  <a:pt x="196" y="331"/>
                </a:cubicBezTo>
                <a:cubicBezTo>
                  <a:pt x="205" y="341"/>
                  <a:pt x="215" y="348"/>
                  <a:pt x="215" y="363"/>
                </a:cubicBezTo>
                <a:cubicBezTo>
                  <a:pt x="215" y="372"/>
                  <a:pt x="211" y="379"/>
                  <a:pt x="205" y="385"/>
                </a:cubicBezTo>
                <a:cubicBezTo>
                  <a:pt x="194" y="397"/>
                  <a:pt x="183" y="413"/>
                  <a:pt x="165" y="413"/>
                </a:cubicBezTo>
                <a:cubicBezTo>
                  <a:pt x="157" y="413"/>
                  <a:pt x="149" y="410"/>
                  <a:pt x="143" y="404"/>
                </a:cubicBezTo>
                <a:cubicBezTo>
                  <a:pt x="9" y="270"/>
                  <a:pt x="9" y="270"/>
                  <a:pt x="9" y="270"/>
                </a:cubicBezTo>
                <a:cubicBezTo>
                  <a:pt x="3" y="264"/>
                  <a:pt x="0" y="256"/>
                  <a:pt x="0" y="248"/>
                </a:cubicBezTo>
                <a:cubicBezTo>
                  <a:pt x="0" y="230"/>
                  <a:pt x="16" y="219"/>
                  <a:pt x="28" y="208"/>
                </a:cubicBezTo>
                <a:cubicBezTo>
                  <a:pt x="34" y="202"/>
                  <a:pt x="41" y="198"/>
                  <a:pt x="50" y="198"/>
                </a:cubicBezTo>
                <a:cubicBezTo>
                  <a:pt x="65" y="198"/>
                  <a:pt x="72" y="208"/>
                  <a:pt x="82" y="217"/>
                </a:cubicBezTo>
                <a:cubicBezTo>
                  <a:pt x="79" y="214"/>
                  <a:pt x="77" y="211"/>
                  <a:pt x="77" y="206"/>
                </a:cubicBezTo>
                <a:cubicBezTo>
                  <a:pt x="77" y="202"/>
                  <a:pt x="79" y="198"/>
                  <a:pt x="82" y="195"/>
                </a:cubicBezTo>
                <a:cubicBezTo>
                  <a:pt x="196" y="81"/>
                  <a:pt x="196" y="81"/>
                  <a:pt x="196" y="81"/>
                </a:cubicBezTo>
                <a:cubicBezTo>
                  <a:pt x="199" y="78"/>
                  <a:pt x="202" y="77"/>
                  <a:pt x="207" y="77"/>
                </a:cubicBezTo>
                <a:cubicBezTo>
                  <a:pt x="211" y="77"/>
                  <a:pt x="215" y="78"/>
                  <a:pt x="218" y="81"/>
                </a:cubicBezTo>
                <a:cubicBezTo>
                  <a:pt x="208" y="72"/>
                  <a:pt x="199" y="64"/>
                  <a:pt x="199" y="49"/>
                </a:cubicBezTo>
                <a:cubicBezTo>
                  <a:pt x="199" y="41"/>
                  <a:pt x="202" y="33"/>
                  <a:pt x="208" y="27"/>
                </a:cubicBezTo>
                <a:cubicBezTo>
                  <a:pt x="219" y="15"/>
                  <a:pt x="231" y="0"/>
                  <a:pt x="249" y="0"/>
                </a:cubicBezTo>
                <a:cubicBezTo>
                  <a:pt x="257" y="0"/>
                  <a:pt x="265" y="3"/>
                  <a:pt x="271" y="9"/>
                </a:cubicBezTo>
                <a:cubicBezTo>
                  <a:pt x="404" y="142"/>
                  <a:pt x="404" y="142"/>
                  <a:pt x="404" y="142"/>
                </a:cubicBezTo>
                <a:cubicBezTo>
                  <a:pt x="410" y="148"/>
                  <a:pt x="413" y="156"/>
                  <a:pt x="413" y="164"/>
                </a:cubicBezTo>
                <a:cubicBezTo>
                  <a:pt x="413" y="182"/>
                  <a:pt x="398" y="194"/>
                  <a:pt x="386" y="205"/>
                </a:cubicBezTo>
                <a:cubicBezTo>
                  <a:pt x="380" y="211"/>
                  <a:pt x="372" y="214"/>
                  <a:pt x="364" y="214"/>
                </a:cubicBezTo>
                <a:cubicBezTo>
                  <a:pt x="349" y="214"/>
                  <a:pt x="341" y="205"/>
                  <a:pt x="332" y="195"/>
                </a:cubicBezTo>
                <a:cubicBezTo>
                  <a:pt x="334" y="198"/>
                  <a:pt x="336" y="202"/>
                  <a:pt x="336" y="206"/>
                </a:cubicBezTo>
                <a:cubicBezTo>
                  <a:pt x="336" y="211"/>
                  <a:pt x="334" y="214"/>
                  <a:pt x="332" y="217"/>
                </a:cubicBezTo>
                <a:cubicBezTo>
                  <a:pt x="290" y="259"/>
                  <a:pt x="290" y="259"/>
                  <a:pt x="290" y="259"/>
                </a:cubicBezTo>
                <a:cubicBezTo>
                  <a:pt x="374" y="342"/>
                  <a:pt x="374" y="342"/>
                  <a:pt x="374" y="342"/>
                </a:cubicBezTo>
                <a:cubicBezTo>
                  <a:pt x="383" y="333"/>
                  <a:pt x="393" y="328"/>
                  <a:pt x="405" y="328"/>
                </a:cubicBezTo>
                <a:cubicBezTo>
                  <a:pt x="416" y="328"/>
                  <a:pt x="427" y="333"/>
                  <a:pt x="435" y="340"/>
                </a:cubicBezTo>
                <a:cubicBezTo>
                  <a:pt x="554" y="459"/>
                  <a:pt x="554" y="459"/>
                  <a:pt x="554" y="459"/>
                </a:cubicBezTo>
                <a:cubicBezTo>
                  <a:pt x="561" y="467"/>
                  <a:pt x="566" y="477"/>
                  <a:pt x="566" y="489"/>
                </a:cubicBezTo>
                <a:cubicBezTo>
                  <a:pt x="566" y="500"/>
                  <a:pt x="561" y="511"/>
                  <a:pt x="554" y="5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Ellipse 10">
            <a:extLst>
              <a:ext uri="{FF2B5EF4-FFF2-40B4-BE49-F238E27FC236}">
                <a16:creationId xmlns:a16="http://schemas.microsoft.com/office/drawing/2014/main" id="{DE1320B8-5A6B-64B3-76B2-84DFE09E76E4}"/>
              </a:ext>
            </a:extLst>
          </p:cNvPr>
          <p:cNvSpPr/>
          <p:nvPr/>
        </p:nvSpPr>
        <p:spPr>
          <a:xfrm>
            <a:off x="327645" y="3463595"/>
            <a:ext cx="467384" cy="467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2" name="Freeform 813">
            <a:extLst>
              <a:ext uri="{FF2B5EF4-FFF2-40B4-BE49-F238E27FC236}">
                <a16:creationId xmlns:a16="http://schemas.microsoft.com/office/drawing/2014/main" id="{5AE8DE40-E7C4-EB13-06AA-F6922BF4D48B}"/>
              </a:ext>
            </a:extLst>
          </p:cNvPr>
          <p:cNvSpPr>
            <a:spLocks noChangeAspect="1" noEditPoints="1"/>
          </p:cNvSpPr>
          <p:nvPr/>
        </p:nvSpPr>
        <p:spPr bwMode="auto">
          <a:xfrm>
            <a:off x="445208" y="3573071"/>
            <a:ext cx="248432" cy="248432"/>
          </a:xfrm>
          <a:custGeom>
            <a:avLst/>
            <a:gdLst>
              <a:gd name="T0" fmla="*/ 502 w 544"/>
              <a:gd name="T1" fmla="*/ 543 h 543"/>
              <a:gd name="T2" fmla="*/ 472 w 544"/>
              <a:gd name="T3" fmla="*/ 531 h 543"/>
              <a:gd name="T4" fmla="*/ 360 w 544"/>
              <a:gd name="T5" fmla="*/ 419 h 543"/>
              <a:gd name="T6" fmla="*/ 230 w 544"/>
              <a:gd name="T7" fmla="*/ 460 h 543"/>
              <a:gd name="T8" fmla="*/ 0 w 544"/>
              <a:gd name="T9" fmla="*/ 230 h 543"/>
              <a:gd name="T10" fmla="*/ 230 w 544"/>
              <a:gd name="T11" fmla="*/ 0 h 543"/>
              <a:gd name="T12" fmla="*/ 460 w 544"/>
              <a:gd name="T13" fmla="*/ 230 h 543"/>
              <a:gd name="T14" fmla="*/ 420 w 544"/>
              <a:gd name="T15" fmla="*/ 360 h 543"/>
              <a:gd name="T16" fmla="*/ 532 w 544"/>
              <a:gd name="T17" fmla="*/ 472 h 543"/>
              <a:gd name="T18" fmla="*/ 544 w 544"/>
              <a:gd name="T19" fmla="*/ 501 h 543"/>
              <a:gd name="T20" fmla="*/ 502 w 544"/>
              <a:gd name="T21" fmla="*/ 543 h 543"/>
              <a:gd name="T22" fmla="*/ 230 w 544"/>
              <a:gd name="T23" fmla="*/ 83 h 543"/>
              <a:gd name="T24" fmla="*/ 84 w 544"/>
              <a:gd name="T25" fmla="*/ 230 h 543"/>
              <a:gd name="T26" fmla="*/ 230 w 544"/>
              <a:gd name="T27" fmla="*/ 376 h 543"/>
              <a:gd name="T28" fmla="*/ 376 w 544"/>
              <a:gd name="T29" fmla="*/ 230 h 543"/>
              <a:gd name="T30" fmla="*/ 230 w 544"/>
              <a:gd name="T31" fmla="*/ 83 h 543"/>
              <a:gd name="T32" fmla="*/ 335 w 544"/>
              <a:gd name="T33" fmla="*/ 240 h 543"/>
              <a:gd name="T34" fmla="*/ 324 w 544"/>
              <a:gd name="T35" fmla="*/ 251 h 543"/>
              <a:gd name="T36" fmla="*/ 251 w 544"/>
              <a:gd name="T37" fmla="*/ 251 h 543"/>
              <a:gd name="T38" fmla="*/ 251 w 544"/>
              <a:gd name="T39" fmla="*/ 324 h 543"/>
              <a:gd name="T40" fmla="*/ 241 w 544"/>
              <a:gd name="T41" fmla="*/ 334 h 543"/>
              <a:gd name="T42" fmla="*/ 220 w 544"/>
              <a:gd name="T43" fmla="*/ 334 h 543"/>
              <a:gd name="T44" fmla="*/ 209 w 544"/>
              <a:gd name="T45" fmla="*/ 324 h 543"/>
              <a:gd name="T46" fmla="*/ 209 w 544"/>
              <a:gd name="T47" fmla="*/ 251 h 543"/>
              <a:gd name="T48" fmla="*/ 136 w 544"/>
              <a:gd name="T49" fmla="*/ 251 h 543"/>
              <a:gd name="T50" fmla="*/ 125 w 544"/>
              <a:gd name="T51" fmla="*/ 240 h 543"/>
              <a:gd name="T52" fmla="*/ 125 w 544"/>
              <a:gd name="T53" fmla="*/ 219 h 543"/>
              <a:gd name="T54" fmla="*/ 136 w 544"/>
              <a:gd name="T55" fmla="*/ 209 h 543"/>
              <a:gd name="T56" fmla="*/ 209 w 544"/>
              <a:gd name="T57" fmla="*/ 209 h 543"/>
              <a:gd name="T58" fmla="*/ 209 w 544"/>
              <a:gd name="T59" fmla="*/ 136 h 543"/>
              <a:gd name="T60" fmla="*/ 220 w 544"/>
              <a:gd name="T61" fmla="*/ 125 h 543"/>
              <a:gd name="T62" fmla="*/ 241 w 544"/>
              <a:gd name="T63" fmla="*/ 125 h 543"/>
              <a:gd name="T64" fmla="*/ 251 w 544"/>
              <a:gd name="T65" fmla="*/ 136 h 543"/>
              <a:gd name="T66" fmla="*/ 251 w 544"/>
              <a:gd name="T67" fmla="*/ 209 h 543"/>
              <a:gd name="T68" fmla="*/ 324 w 544"/>
              <a:gd name="T69" fmla="*/ 209 h 543"/>
              <a:gd name="T70" fmla="*/ 335 w 544"/>
              <a:gd name="T71" fmla="*/ 219 h 543"/>
              <a:gd name="T72" fmla="*/ 335 w 544"/>
              <a:gd name="T7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4" h="543">
                <a:moveTo>
                  <a:pt x="502" y="543"/>
                </a:moveTo>
                <a:cubicBezTo>
                  <a:pt x="491" y="543"/>
                  <a:pt x="480" y="539"/>
                  <a:pt x="472" y="531"/>
                </a:cubicBezTo>
                <a:cubicBezTo>
                  <a:pt x="360" y="419"/>
                  <a:pt x="360" y="419"/>
                  <a:pt x="360" y="419"/>
                </a:cubicBezTo>
                <a:cubicBezTo>
                  <a:pt x="322" y="446"/>
                  <a:pt x="276" y="460"/>
                  <a:pt x="230" y="460"/>
                </a:cubicBezTo>
                <a:cubicBezTo>
                  <a:pt x="103" y="460"/>
                  <a:pt x="0" y="357"/>
                  <a:pt x="0" y="230"/>
                </a:cubicBezTo>
                <a:cubicBezTo>
                  <a:pt x="0" y="102"/>
                  <a:pt x="103" y="0"/>
                  <a:pt x="230" y="0"/>
                </a:cubicBezTo>
                <a:cubicBezTo>
                  <a:pt x="357" y="0"/>
                  <a:pt x="460" y="102"/>
                  <a:pt x="460" y="230"/>
                </a:cubicBezTo>
                <a:cubicBezTo>
                  <a:pt x="460" y="276"/>
                  <a:pt x="446" y="322"/>
                  <a:pt x="420" y="360"/>
                </a:cubicBezTo>
                <a:cubicBezTo>
                  <a:pt x="532" y="472"/>
                  <a:pt x="532" y="472"/>
                  <a:pt x="532" y="472"/>
                </a:cubicBezTo>
                <a:cubicBezTo>
                  <a:pt x="539" y="480"/>
                  <a:pt x="544" y="490"/>
                  <a:pt x="544" y="501"/>
                </a:cubicBezTo>
                <a:cubicBezTo>
                  <a:pt x="544" y="525"/>
                  <a:pt x="525" y="543"/>
                  <a:pt x="502" y="543"/>
                </a:cubicBezTo>
                <a:close/>
                <a:moveTo>
                  <a:pt x="230" y="83"/>
                </a:moveTo>
                <a:cubicBezTo>
                  <a:pt x="149" y="83"/>
                  <a:pt x="84" y="149"/>
                  <a:pt x="84" y="230"/>
                </a:cubicBezTo>
                <a:cubicBezTo>
                  <a:pt x="84" y="310"/>
                  <a:pt x="149" y="376"/>
                  <a:pt x="230" y="376"/>
                </a:cubicBezTo>
                <a:cubicBezTo>
                  <a:pt x="311" y="376"/>
                  <a:pt x="376" y="310"/>
                  <a:pt x="376" y="230"/>
                </a:cubicBezTo>
                <a:cubicBezTo>
                  <a:pt x="376" y="149"/>
                  <a:pt x="311" y="83"/>
                  <a:pt x="230" y="83"/>
                </a:cubicBezTo>
                <a:close/>
                <a:moveTo>
                  <a:pt x="335" y="240"/>
                </a:moveTo>
                <a:cubicBezTo>
                  <a:pt x="335" y="246"/>
                  <a:pt x="330" y="251"/>
                  <a:pt x="324" y="251"/>
                </a:cubicBezTo>
                <a:cubicBezTo>
                  <a:pt x="251" y="251"/>
                  <a:pt x="251" y="251"/>
                  <a:pt x="251" y="251"/>
                </a:cubicBezTo>
                <a:cubicBezTo>
                  <a:pt x="251" y="324"/>
                  <a:pt x="251" y="324"/>
                  <a:pt x="251" y="324"/>
                </a:cubicBezTo>
                <a:cubicBezTo>
                  <a:pt x="251" y="329"/>
                  <a:pt x="246" y="334"/>
                  <a:pt x="241" y="334"/>
                </a:cubicBezTo>
                <a:cubicBezTo>
                  <a:pt x="220" y="334"/>
                  <a:pt x="220" y="334"/>
                  <a:pt x="220" y="334"/>
                </a:cubicBezTo>
                <a:cubicBezTo>
                  <a:pt x="214" y="334"/>
                  <a:pt x="209" y="329"/>
                  <a:pt x="209" y="324"/>
                </a:cubicBezTo>
                <a:cubicBezTo>
                  <a:pt x="209" y="251"/>
                  <a:pt x="209" y="251"/>
                  <a:pt x="209" y="251"/>
                </a:cubicBezTo>
                <a:cubicBezTo>
                  <a:pt x="136" y="251"/>
                  <a:pt x="136" y="251"/>
                  <a:pt x="136" y="251"/>
                </a:cubicBezTo>
                <a:cubicBezTo>
                  <a:pt x="130" y="251"/>
                  <a:pt x="125" y="246"/>
                  <a:pt x="125" y="240"/>
                </a:cubicBezTo>
                <a:cubicBezTo>
                  <a:pt x="125" y="219"/>
                  <a:pt x="125" y="219"/>
                  <a:pt x="125" y="219"/>
                </a:cubicBezTo>
                <a:cubicBezTo>
                  <a:pt x="125" y="214"/>
                  <a:pt x="130" y="209"/>
                  <a:pt x="136" y="209"/>
                </a:cubicBezTo>
                <a:cubicBezTo>
                  <a:pt x="209" y="209"/>
                  <a:pt x="209" y="209"/>
                  <a:pt x="209" y="209"/>
                </a:cubicBezTo>
                <a:cubicBezTo>
                  <a:pt x="209" y="136"/>
                  <a:pt x="209" y="136"/>
                  <a:pt x="209" y="136"/>
                </a:cubicBezTo>
                <a:cubicBezTo>
                  <a:pt x="209" y="130"/>
                  <a:pt x="214" y="125"/>
                  <a:pt x="220" y="125"/>
                </a:cubicBezTo>
                <a:cubicBezTo>
                  <a:pt x="241" y="125"/>
                  <a:pt x="241" y="125"/>
                  <a:pt x="241" y="125"/>
                </a:cubicBezTo>
                <a:cubicBezTo>
                  <a:pt x="246" y="125"/>
                  <a:pt x="251" y="130"/>
                  <a:pt x="251" y="136"/>
                </a:cubicBezTo>
                <a:cubicBezTo>
                  <a:pt x="251" y="209"/>
                  <a:pt x="251" y="209"/>
                  <a:pt x="251" y="209"/>
                </a:cubicBezTo>
                <a:cubicBezTo>
                  <a:pt x="324" y="209"/>
                  <a:pt x="324" y="209"/>
                  <a:pt x="324" y="209"/>
                </a:cubicBezTo>
                <a:cubicBezTo>
                  <a:pt x="330" y="209"/>
                  <a:pt x="335" y="214"/>
                  <a:pt x="335" y="219"/>
                </a:cubicBezTo>
                <a:lnTo>
                  <a:pt x="335" y="2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Ellipse 13">
            <a:extLst>
              <a:ext uri="{FF2B5EF4-FFF2-40B4-BE49-F238E27FC236}">
                <a16:creationId xmlns:a16="http://schemas.microsoft.com/office/drawing/2014/main" id="{18B1189D-44AA-718B-7602-92DA4963F0A1}"/>
              </a:ext>
            </a:extLst>
          </p:cNvPr>
          <p:cNvSpPr/>
          <p:nvPr/>
        </p:nvSpPr>
        <p:spPr>
          <a:xfrm>
            <a:off x="327645" y="4432787"/>
            <a:ext cx="467384" cy="467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3" name="Freeform 898">
            <a:extLst>
              <a:ext uri="{FF2B5EF4-FFF2-40B4-BE49-F238E27FC236}">
                <a16:creationId xmlns:a16="http://schemas.microsoft.com/office/drawing/2014/main" id="{D0F93B95-F7DF-9670-0EAF-D67514AC3A33}"/>
              </a:ext>
            </a:extLst>
          </p:cNvPr>
          <p:cNvSpPr>
            <a:spLocks noChangeAspect="1"/>
          </p:cNvSpPr>
          <p:nvPr/>
        </p:nvSpPr>
        <p:spPr bwMode="auto">
          <a:xfrm>
            <a:off x="427140" y="4527897"/>
            <a:ext cx="284568" cy="299744"/>
          </a:xfrm>
          <a:custGeom>
            <a:avLst/>
            <a:gdLst>
              <a:gd name="T0" fmla="*/ 466 w 478"/>
              <a:gd name="T1" fmla="*/ 358 h 501"/>
              <a:gd name="T2" fmla="*/ 446 w 478"/>
              <a:gd name="T3" fmla="*/ 394 h 501"/>
              <a:gd name="T4" fmla="*/ 388 w 478"/>
              <a:gd name="T5" fmla="*/ 409 h 501"/>
              <a:gd name="T6" fmla="*/ 301 w 478"/>
              <a:gd name="T7" fmla="*/ 359 h 501"/>
              <a:gd name="T8" fmla="*/ 301 w 478"/>
              <a:gd name="T9" fmla="*/ 460 h 501"/>
              <a:gd name="T10" fmla="*/ 260 w 478"/>
              <a:gd name="T11" fmla="*/ 501 h 501"/>
              <a:gd name="T12" fmla="*/ 218 w 478"/>
              <a:gd name="T13" fmla="*/ 501 h 501"/>
              <a:gd name="T14" fmla="*/ 176 w 478"/>
              <a:gd name="T15" fmla="*/ 460 h 501"/>
              <a:gd name="T16" fmla="*/ 176 w 478"/>
              <a:gd name="T17" fmla="*/ 359 h 501"/>
              <a:gd name="T18" fmla="*/ 89 w 478"/>
              <a:gd name="T19" fmla="*/ 409 h 501"/>
              <a:gd name="T20" fmla="*/ 32 w 478"/>
              <a:gd name="T21" fmla="*/ 394 h 501"/>
              <a:gd name="T22" fmla="*/ 11 w 478"/>
              <a:gd name="T23" fmla="*/ 358 h 501"/>
              <a:gd name="T24" fmla="*/ 26 w 478"/>
              <a:gd name="T25" fmla="*/ 301 h 501"/>
              <a:gd name="T26" fmla="*/ 113 w 478"/>
              <a:gd name="T27" fmla="*/ 251 h 501"/>
              <a:gd name="T28" fmla="*/ 26 w 478"/>
              <a:gd name="T29" fmla="*/ 200 h 501"/>
              <a:gd name="T30" fmla="*/ 11 w 478"/>
              <a:gd name="T31" fmla="*/ 143 h 501"/>
              <a:gd name="T32" fmla="*/ 32 w 478"/>
              <a:gd name="T33" fmla="*/ 107 h 501"/>
              <a:gd name="T34" fmla="*/ 89 w 478"/>
              <a:gd name="T35" fmla="*/ 92 h 501"/>
              <a:gd name="T36" fmla="*/ 176 w 478"/>
              <a:gd name="T37" fmla="*/ 142 h 501"/>
              <a:gd name="T38" fmla="*/ 176 w 478"/>
              <a:gd name="T39" fmla="*/ 41 h 501"/>
              <a:gd name="T40" fmla="*/ 218 w 478"/>
              <a:gd name="T41" fmla="*/ 0 h 501"/>
              <a:gd name="T42" fmla="*/ 260 w 478"/>
              <a:gd name="T43" fmla="*/ 0 h 501"/>
              <a:gd name="T44" fmla="*/ 301 w 478"/>
              <a:gd name="T45" fmla="*/ 41 h 501"/>
              <a:gd name="T46" fmla="*/ 301 w 478"/>
              <a:gd name="T47" fmla="*/ 142 h 501"/>
              <a:gd name="T48" fmla="*/ 388 w 478"/>
              <a:gd name="T49" fmla="*/ 92 h 501"/>
              <a:gd name="T50" fmla="*/ 446 w 478"/>
              <a:gd name="T51" fmla="*/ 107 h 501"/>
              <a:gd name="T52" fmla="*/ 466 w 478"/>
              <a:gd name="T53" fmla="*/ 143 h 501"/>
              <a:gd name="T54" fmla="*/ 451 w 478"/>
              <a:gd name="T55" fmla="*/ 200 h 501"/>
              <a:gd name="T56" fmla="*/ 364 w 478"/>
              <a:gd name="T57" fmla="*/ 251 h 501"/>
              <a:gd name="T58" fmla="*/ 451 w 478"/>
              <a:gd name="T59" fmla="*/ 301 h 501"/>
              <a:gd name="T60" fmla="*/ 466 w 478"/>
              <a:gd name="T61" fmla="*/ 35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8" h="501">
                <a:moveTo>
                  <a:pt x="466" y="358"/>
                </a:moveTo>
                <a:cubicBezTo>
                  <a:pt x="446" y="394"/>
                  <a:pt x="446" y="394"/>
                  <a:pt x="446" y="394"/>
                </a:cubicBezTo>
                <a:cubicBezTo>
                  <a:pt x="434" y="414"/>
                  <a:pt x="408" y="421"/>
                  <a:pt x="388" y="409"/>
                </a:cubicBezTo>
                <a:cubicBezTo>
                  <a:pt x="301" y="359"/>
                  <a:pt x="301" y="359"/>
                  <a:pt x="301" y="359"/>
                </a:cubicBezTo>
                <a:cubicBezTo>
                  <a:pt x="301" y="460"/>
                  <a:pt x="301" y="460"/>
                  <a:pt x="301" y="460"/>
                </a:cubicBezTo>
                <a:cubicBezTo>
                  <a:pt x="301" y="483"/>
                  <a:pt x="283" y="501"/>
                  <a:pt x="260" y="501"/>
                </a:cubicBezTo>
                <a:cubicBezTo>
                  <a:pt x="218" y="501"/>
                  <a:pt x="218" y="501"/>
                  <a:pt x="218" y="501"/>
                </a:cubicBezTo>
                <a:cubicBezTo>
                  <a:pt x="195" y="501"/>
                  <a:pt x="176" y="483"/>
                  <a:pt x="176" y="460"/>
                </a:cubicBezTo>
                <a:cubicBezTo>
                  <a:pt x="176" y="359"/>
                  <a:pt x="176" y="359"/>
                  <a:pt x="176" y="359"/>
                </a:cubicBezTo>
                <a:cubicBezTo>
                  <a:pt x="89" y="409"/>
                  <a:pt x="89" y="409"/>
                  <a:pt x="89" y="409"/>
                </a:cubicBezTo>
                <a:cubicBezTo>
                  <a:pt x="69" y="421"/>
                  <a:pt x="43" y="414"/>
                  <a:pt x="32" y="394"/>
                </a:cubicBezTo>
                <a:cubicBezTo>
                  <a:pt x="11" y="358"/>
                  <a:pt x="11" y="358"/>
                  <a:pt x="11" y="358"/>
                </a:cubicBezTo>
                <a:cubicBezTo>
                  <a:pt x="0" y="338"/>
                  <a:pt x="6" y="312"/>
                  <a:pt x="26" y="301"/>
                </a:cubicBezTo>
                <a:cubicBezTo>
                  <a:pt x="113" y="251"/>
                  <a:pt x="113" y="251"/>
                  <a:pt x="113" y="251"/>
                </a:cubicBezTo>
                <a:cubicBezTo>
                  <a:pt x="26" y="200"/>
                  <a:pt x="26" y="200"/>
                  <a:pt x="26" y="200"/>
                </a:cubicBezTo>
                <a:cubicBezTo>
                  <a:pt x="6" y="189"/>
                  <a:pt x="0" y="163"/>
                  <a:pt x="11" y="143"/>
                </a:cubicBezTo>
                <a:cubicBezTo>
                  <a:pt x="32" y="107"/>
                  <a:pt x="32" y="107"/>
                  <a:pt x="32" y="107"/>
                </a:cubicBezTo>
                <a:cubicBezTo>
                  <a:pt x="43" y="87"/>
                  <a:pt x="69" y="80"/>
                  <a:pt x="89" y="92"/>
                </a:cubicBezTo>
                <a:cubicBezTo>
                  <a:pt x="176" y="142"/>
                  <a:pt x="176" y="142"/>
                  <a:pt x="176" y="142"/>
                </a:cubicBezTo>
                <a:cubicBezTo>
                  <a:pt x="176" y="41"/>
                  <a:pt x="176" y="41"/>
                  <a:pt x="176" y="41"/>
                </a:cubicBezTo>
                <a:cubicBezTo>
                  <a:pt x="176" y="19"/>
                  <a:pt x="195" y="0"/>
                  <a:pt x="218" y="0"/>
                </a:cubicBezTo>
                <a:cubicBezTo>
                  <a:pt x="260" y="0"/>
                  <a:pt x="260" y="0"/>
                  <a:pt x="260" y="0"/>
                </a:cubicBezTo>
                <a:cubicBezTo>
                  <a:pt x="283" y="0"/>
                  <a:pt x="301" y="19"/>
                  <a:pt x="301" y="41"/>
                </a:cubicBezTo>
                <a:cubicBezTo>
                  <a:pt x="301" y="142"/>
                  <a:pt x="301" y="142"/>
                  <a:pt x="301" y="142"/>
                </a:cubicBezTo>
                <a:cubicBezTo>
                  <a:pt x="388" y="92"/>
                  <a:pt x="388" y="92"/>
                  <a:pt x="388" y="92"/>
                </a:cubicBezTo>
                <a:cubicBezTo>
                  <a:pt x="408" y="80"/>
                  <a:pt x="434" y="87"/>
                  <a:pt x="446" y="107"/>
                </a:cubicBezTo>
                <a:cubicBezTo>
                  <a:pt x="466" y="143"/>
                  <a:pt x="466" y="143"/>
                  <a:pt x="466" y="143"/>
                </a:cubicBezTo>
                <a:cubicBezTo>
                  <a:pt x="478" y="163"/>
                  <a:pt x="471" y="189"/>
                  <a:pt x="451" y="200"/>
                </a:cubicBezTo>
                <a:cubicBezTo>
                  <a:pt x="364" y="251"/>
                  <a:pt x="364" y="251"/>
                  <a:pt x="364" y="251"/>
                </a:cubicBezTo>
                <a:cubicBezTo>
                  <a:pt x="451" y="301"/>
                  <a:pt x="451" y="301"/>
                  <a:pt x="451" y="301"/>
                </a:cubicBezTo>
                <a:cubicBezTo>
                  <a:pt x="471" y="312"/>
                  <a:pt x="478" y="338"/>
                  <a:pt x="466" y="3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381">
            <a:extLst>
              <a:ext uri="{FF2B5EF4-FFF2-40B4-BE49-F238E27FC236}">
                <a16:creationId xmlns:a16="http://schemas.microsoft.com/office/drawing/2014/main" id="{A8F76731-2B79-DE0F-C862-C5D07945440E}"/>
              </a:ext>
            </a:extLst>
          </p:cNvPr>
          <p:cNvSpPr>
            <a:spLocks noChangeAspect="1" noEditPoints="1"/>
          </p:cNvSpPr>
          <p:nvPr/>
        </p:nvSpPr>
        <p:spPr bwMode="auto">
          <a:xfrm>
            <a:off x="417659" y="2120810"/>
            <a:ext cx="312454" cy="265418"/>
          </a:xfrm>
          <a:custGeom>
            <a:avLst/>
            <a:gdLst>
              <a:gd name="T0" fmla="*/ 293 w 586"/>
              <a:gd name="T1" fmla="*/ 418 h 502"/>
              <a:gd name="T2" fmla="*/ 246 w 586"/>
              <a:gd name="T3" fmla="*/ 415 h 502"/>
              <a:gd name="T4" fmla="*/ 95 w 586"/>
              <a:gd name="T5" fmla="*/ 494 h 502"/>
              <a:gd name="T6" fmla="*/ 58 w 586"/>
              <a:gd name="T7" fmla="*/ 502 h 502"/>
              <a:gd name="T8" fmla="*/ 57 w 586"/>
              <a:gd name="T9" fmla="*/ 502 h 502"/>
              <a:gd name="T10" fmla="*/ 42 w 586"/>
              <a:gd name="T11" fmla="*/ 489 h 502"/>
              <a:gd name="T12" fmla="*/ 42 w 586"/>
              <a:gd name="T13" fmla="*/ 489 h 502"/>
              <a:gd name="T14" fmla="*/ 51 w 586"/>
              <a:gd name="T15" fmla="*/ 470 h 502"/>
              <a:gd name="T16" fmla="*/ 111 w 586"/>
              <a:gd name="T17" fmla="*/ 373 h 502"/>
              <a:gd name="T18" fmla="*/ 0 w 586"/>
              <a:gd name="T19" fmla="*/ 209 h 502"/>
              <a:gd name="T20" fmla="*/ 293 w 586"/>
              <a:gd name="T21" fmla="*/ 0 h 502"/>
              <a:gd name="T22" fmla="*/ 586 w 586"/>
              <a:gd name="T23" fmla="*/ 209 h 502"/>
              <a:gd name="T24" fmla="*/ 293 w 586"/>
              <a:gd name="T25" fmla="*/ 418 h 502"/>
              <a:gd name="T26" fmla="*/ 42 w 586"/>
              <a:gd name="T27" fmla="*/ 209 h 502"/>
              <a:gd name="T28" fmla="*/ 131 w 586"/>
              <a:gd name="T29" fmla="*/ 336 h 502"/>
              <a:gd name="T30" fmla="*/ 160 w 586"/>
              <a:gd name="T31" fmla="*/ 352 h 502"/>
              <a:gd name="T32" fmla="*/ 151 w 586"/>
              <a:gd name="T33" fmla="*/ 384 h 502"/>
              <a:gd name="T34" fmla="*/ 128 w 586"/>
              <a:gd name="T35" fmla="*/ 440 h 502"/>
              <a:gd name="T36" fmla="*/ 218 w 586"/>
              <a:gd name="T37" fmla="*/ 384 h 502"/>
              <a:gd name="T38" fmla="*/ 232 w 586"/>
              <a:gd name="T39" fmla="*/ 372 h 502"/>
              <a:gd name="T40" fmla="*/ 251 w 586"/>
              <a:gd name="T41" fmla="*/ 374 h 502"/>
              <a:gd name="T42" fmla="*/ 293 w 586"/>
              <a:gd name="T43" fmla="*/ 376 h 502"/>
              <a:gd name="T44" fmla="*/ 544 w 586"/>
              <a:gd name="T45" fmla="*/ 209 h 502"/>
              <a:gd name="T46" fmla="*/ 293 w 586"/>
              <a:gd name="T47" fmla="*/ 42 h 502"/>
              <a:gd name="T48" fmla="*/ 42 w 586"/>
              <a:gd name="T49" fmla="*/ 209 h 502"/>
              <a:gd name="T50" fmla="*/ 168 w 586"/>
              <a:gd name="T51" fmla="*/ 251 h 502"/>
              <a:gd name="T52" fmla="*/ 126 w 586"/>
              <a:gd name="T53" fmla="*/ 209 h 502"/>
              <a:gd name="T54" fmla="*/ 168 w 586"/>
              <a:gd name="T55" fmla="*/ 167 h 502"/>
              <a:gd name="T56" fmla="*/ 209 w 586"/>
              <a:gd name="T57" fmla="*/ 209 h 502"/>
              <a:gd name="T58" fmla="*/ 168 w 586"/>
              <a:gd name="T59" fmla="*/ 251 h 502"/>
              <a:gd name="T60" fmla="*/ 293 w 586"/>
              <a:gd name="T61" fmla="*/ 251 h 502"/>
              <a:gd name="T62" fmla="*/ 251 w 586"/>
              <a:gd name="T63" fmla="*/ 209 h 502"/>
              <a:gd name="T64" fmla="*/ 293 w 586"/>
              <a:gd name="T65" fmla="*/ 167 h 502"/>
              <a:gd name="T66" fmla="*/ 335 w 586"/>
              <a:gd name="T67" fmla="*/ 209 h 502"/>
              <a:gd name="T68" fmla="*/ 293 w 586"/>
              <a:gd name="T69" fmla="*/ 251 h 502"/>
              <a:gd name="T70" fmla="*/ 419 w 586"/>
              <a:gd name="T71" fmla="*/ 251 h 502"/>
              <a:gd name="T72" fmla="*/ 377 w 586"/>
              <a:gd name="T73" fmla="*/ 209 h 502"/>
              <a:gd name="T74" fmla="*/ 419 w 586"/>
              <a:gd name="T75" fmla="*/ 167 h 502"/>
              <a:gd name="T76" fmla="*/ 460 w 586"/>
              <a:gd name="T77" fmla="*/ 209 h 502"/>
              <a:gd name="T78" fmla="*/ 419 w 586"/>
              <a:gd name="T79"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6" h="502">
                <a:moveTo>
                  <a:pt x="293" y="418"/>
                </a:moveTo>
                <a:cubicBezTo>
                  <a:pt x="277" y="418"/>
                  <a:pt x="261" y="417"/>
                  <a:pt x="246" y="415"/>
                </a:cubicBezTo>
                <a:cubicBezTo>
                  <a:pt x="203" y="453"/>
                  <a:pt x="152" y="480"/>
                  <a:pt x="95" y="494"/>
                </a:cubicBezTo>
                <a:cubicBezTo>
                  <a:pt x="84" y="498"/>
                  <a:pt x="71" y="500"/>
                  <a:pt x="58" y="502"/>
                </a:cubicBezTo>
                <a:cubicBezTo>
                  <a:pt x="57" y="502"/>
                  <a:pt x="57" y="502"/>
                  <a:pt x="57" y="502"/>
                </a:cubicBezTo>
                <a:cubicBezTo>
                  <a:pt x="50" y="502"/>
                  <a:pt x="44" y="496"/>
                  <a:pt x="42" y="489"/>
                </a:cubicBezTo>
                <a:cubicBezTo>
                  <a:pt x="42" y="489"/>
                  <a:pt x="42" y="489"/>
                  <a:pt x="42" y="489"/>
                </a:cubicBezTo>
                <a:cubicBezTo>
                  <a:pt x="41" y="481"/>
                  <a:pt x="46" y="476"/>
                  <a:pt x="51" y="470"/>
                </a:cubicBezTo>
                <a:cubicBezTo>
                  <a:pt x="72" y="447"/>
                  <a:pt x="95" y="427"/>
                  <a:pt x="111" y="373"/>
                </a:cubicBezTo>
                <a:cubicBezTo>
                  <a:pt x="43" y="334"/>
                  <a:pt x="0" y="275"/>
                  <a:pt x="0" y="209"/>
                </a:cubicBezTo>
                <a:cubicBezTo>
                  <a:pt x="0" y="94"/>
                  <a:pt x="131" y="0"/>
                  <a:pt x="293" y="0"/>
                </a:cubicBezTo>
                <a:cubicBezTo>
                  <a:pt x="455" y="0"/>
                  <a:pt x="586" y="94"/>
                  <a:pt x="586" y="209"/>
                </a:cubicBezTo>
                <a:cubicBezTo>
                  <a:pt x="586" y="324"/>
                  <a:pt x="455" y="418"/>
                  <a:pt x="293" y="418"/>
                </a:cubicBezTo>
                <a:close/>
                <a:moveTo>
                  <a:pt x="42" y="209"/>
                </a:moveTo>
                <a:cubicBezTo>
                  <a:pt x="42" y="258"/>
                  <a:pt x="75" y="304"/>
                  <a:pt x="131" y="336"/>
                </a:cubicBezTo>
                <a:cubicBezTo>
                  <a:pt x="160" y="352"/>
                  <a:pt x="160" y="352"/>
                  <a:pt x="160" y="352"/>
                </a:cubicBezTo>
                <a:cubicBezTo>
                  <a:pt x="151" y="384"/>
                  <a:pt x="151" y="384"/>
                  <a:pt x="151" y="384"/>
                </a:cubicBezTo>
                <a:cubicBezTo>
                  <a:pt x="145" y="407"/>
                  <a:pt x="137" y="425"/>
                  <a:pt x="128" y="440"/>
                </a:cubicBezTo>
                <a:cubicBezTo>
                  <a:pt x="161" y="426"/>
                  <a:pt x="191" y="408"/>
                  <a:pt x="218" y="384"/>
                </a:cubicBezTo>
                <a:cubicBezTo>
                  <a:pt x="232" y="372"/>
                  <a:pt x="232" y="372"/>
                  <a:pt x="232" y="372"/>
                </a:cubicBezTo>
                <a:cubicBezTo>
                  <a:pt x="251" y="374"/>
                  <a:pt x="251" y="374"/>
                  <a:pt x="251" y="374"/>
                </a:cubicBezTo>
                <a:cubicBezTo>
                  <a:pt x="265" y="375"/>
                  <a:pt x="279" y="376"/>
                  <a:pt x="293" y="376"/>
                </a:cubicBezTo>
                <a:cubicBezTo>
                  <a:pt x="429" y="376"/>
                  <a:pt x="544" y="300"/>
                  <a:pt x="544" y="209"/>
                </a:cubicBezTo>
                <a:cubicBezTo>
                  <a:pt x="544" y="118"/>
                  <a:pt x="429" y="42"/>
                  <a:pt x="293" y="42"/>
                </a:cubicBezTo>
                <a:cubicBezTo>
                  <a:pt x="157" y="42"/>
                  <a:pt x="42" y="118"/>
                  <a:pt x="42" y="209"/>
                </a:cubicBezTo>
                <a:close/>
                <a:moveTo>
                  <a:pt x="168" y="251"/>
                </a:moveTo>
                <a:cubicBezTo>
                  <a:pt x="144" y="251"/>
                  <a:pt x="126" y="232"/>
                  <a:pt x="126" y="209"/>
                </a:cubicBezTo>
                <a:cubicBezTo>
                  <a:pt x="126" y="186"/>
                  <a:pt x="144" y="167"/>
                  <a:pt x="168" y="167"/>
                </a:cubicBezTo>
                <a:cubicBezTo>
                  <a:pt x="191" y="167"/>
                  <a:pt x="209" y="186"/>
                  <a:pt x="209" y="209"/>
                </a:cubicBezTo>
                <a:cubicBezTo>
                  <a:pt x="209" y="232"/>
                  <a:pt x="191" y="251"/>
                  <a:pt x="168" y="251"/>
                </a:cubicBezTo>
                <a:close/>
                <a:moveTo>
                  <a:pt x="293" y="251"/>
                </a:moveTo>
                <a:cubicBezTo>
                  <a:pt x="270" y="251"/>
                  <a:pt x="251" y="232"/>
                  <a:pt x="251" y="209"/>
                </a:cubicBezTo>
                <a:cubicBezTo>
                  <a:pt x="251" y="186"/>
                  <a:pt x="270" y="167"/>
                  <a:pt x="293" y="167"/>
                </a:cubicBezTo>
                <a:cubicBezTo>
                  <a:pt x="316" y="167"/>
                  <a:pt x="335" y="186"/>
                  <a:pt x="335" y="209"/>
                </a:cubicBezTo>
                <a:cubicBezTo>
                  <a:pt x="335" y="232"/>
                  <a:pt x="316" y="251"/>
                  <a:pt x="293" y="251"/>
                </a:cubicBezTo>
                <a:close/>
                <a:moveTo>
                  <a:pt x="419" y="251"/>
                </a:moveTo>
                <a:cubicBezTo>
                  <a:pt x="395" y="251"/>
                  <a:pt x="377" y="232"/>
                  <a:pt x="377" y="209"/>
                </a:cubicBezTo>
                <a:cubicBezTo>
                  <a:pt x="377" y="186"/>
                  <a:pt x="395" y="167"/>
                  <a:pt x="419" y="167"/>
                </a:cubicBezTo>
                <a:cubicBezTo>
                  <a:pt x="442" y="167"/>
                  <a:pt x="460" y="186"/>
                  <a:pt x="460" y="209"/>
                </a:cubicBezTo>
                <a:cubicBezTo>
                  <a:pt x="460" y="232"/>
                  <a:pt x="442" y="251"/>
                  <a:pt x="419" y="2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ußzeilenplatzhalter 6">
            <a:extLst>
              <a:ext uri="{FF2B5EF4-FFF2-40B4-BE49-F238E27FC236}">
                <a16:creationId xmlns:a16="http://schemas.microsoft.com/office/drawing/2014/main" id="{D99CA816-9B26-9618-005B-2F4700CDE3AB}"/>
              </a:ext>
            </a:extLst>
          </p:cNvPr>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108920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4" descr="TUM_Glockenturm.tif"/>
          <p:cNvPicPr>
            <a:picLocks noChangeAspect="1"/>
          </p:cNvPicPr>
          <p:nvPr/>
        </p:nvPicPr>
        <p:blipFill>
          <a:blip r:embed="rId3"/>
          <a:stretch>
            <a:fillRect/>
          </a:stretch>
        </p:blipFill>
        <p:spPr>
          <a:xfrm>
            <a:off x="4975215" y="1476375"/>
            <a:ext cx="3819542" cy="3333750"/>
          </a:xfrm>
          <a:prstGeom prst="rect">
            <a:avLst/>
          </a:prstGeom>
        </p:spPr>
      </p:pic>
      <p:sp>
        <p:nvSpPr>
          <p:cNvPr id="5" name="Titel 4"/>
          <p:cNvSpPr>
            <a:spLocks noGrp="1"/>
          </p:cNvSpPr>
          <p:nvPr>
            <p:ph type="title"/>
          </p:nvPr>
        </p:nvSpPr>
        <p:spPr>
          <a:xfrm>
            <a:off x="319090" y="656216"/>
            <a:ext cx="8508999" cy="377796"/>
          </a:xfrm>
        </p:spPr>
        <p:txBody>
          <a:bodyPr/>
          <a:lstStyle/>
          <a:p>
            <a:r>
              <a:rPr lang="en-US" sz="2400" b="1"/>
              <a:t>Contact</a:t>
            </a:r>
            <a:endParaRPr lang="de-DE" sz="2400" dirty="0"/>
          </a:p>
        </p:txBody>
      </p:sp>
      <p:sp>
        <p:nvSpPr>
          <p:cNvPr id="3" name="Inhaltsplatzhalter 2"/>
          <p:cNvSpPr>
            <a:spLocks noGrp="1"/>
          </p:cNvSpPr>
          <p:nvPr>
            <p:ph idx="10"/>
          </p:nvPr>
        </p:nvSpPr>
        <p:spPr>
          <a:xfrm>
            <a:off x="319088" y="1484039"/>
            <a:ext cx="8508999" cy="2625381"/>
          </a:xfrm>
        </p:spPr>
        <p:txBody>
          <a:bodyPr/>
          <a:lstStyle/>
          <a:p>
            <a:endParaRPr lang="de-DE" u="sng" dirty="0"/>
          </a:p>
          <a:p>
            <a:endParaRPr lang="de-DE" u="sng" dirty="0"/>
          </a:p>
          <a:p>
            <a:endParaRPr lang="de-DE" u="sng" dirty="0"/>
          </a:p>
          <a:p>
            <a:endParaRPr lang="de-DE" u="sng" dirty="0"/>
          </a:p>
          <a:p>
            <a:endParaRPr lang="de-DE" u="sng" dirty="0"/>
          </a:p>
          <a:p>
            <a:r>
              <a:rPr lang="de-DE" dirty="0"/>
              <a:t>Dr. Matthias Gottlieb, </a:t>
            </a:r>
            <a:r>
              <a:rPr lang="de-DE" u="sng" dirty="0"/>
              <a:t>Guido Bacharach</a:t>
            </a:r>
          </a:p>
          <a:p>
            <a:r>
              <a:rPr lang="de-DE" sz="1200" dirty="0"/>
              <a:t>Bayerisches Staatsministerium für Digitales</a:t>
            </a:r>
          </a:p>
          <a:p>
            <a:r>
              <a:rPr lang="de-DE" sz="1200" dirty="0"/>
              <a:t>Oskar-von-Miller-Ring 35 | </a:t>
            </a:r>
            <a:r>
              <a:rPr lang="de-DE" sz="1200" dirty="0" err="1"/>
              <a:t>Westminsterstr</a:t>
            </a:r>
            <a:r>
              <a:rPr lang="de-DE" sz="1200" dirty="0"/>
              <a:t>. 60</a:t>
            </a:r>
          </a:p>
          <a:p>
            <a:r>
              <a:rPr lang="de-DE" sz="1200" dirty="0"/>
              <a:t>80333 Munich | 45470 Mühlheim, Germany</a:t>
            </a:r>
          </a:p>
          <a:p>
            <a:r>
              <a:rPr lang="de-DE" sz="1200" dirty="0"/>
              <a:t>matthias.gottlieb@stmd.bayern.de | guido.bacharach@freenet.de</a:t>
            </a:r>
          </a:p>
          <a:p>
            <a:endParaRPr lang="de-DE" sz="1200" dirty="0"/>
          </a:p>
          <a:p>
            <a:r>
              <a:rPr lang="de-DE" sz="1200" dirty="0"/>
              <a:t>13th </a:t>
            </a:r>
            <a:r>
              <a:rPr lang="de-DE" sz="1200" dirty="0" err="1"/>
              <a:t>of</a:t>
            </a:r>
            <a:r>
              <a:rPr lang="de-DE" sz="1200" dirty="0"/>
              <a:t> </a:t>
            </a:r>
            <a:r>
              <a:rPr lang="de-DE" sz="1200" dirty="0" err="1"/>
              <a:t>October</a:t>
            </a:r>
            <a:r>
              <a:rPr lang="de-DE" sz="1200" dirty="0"/>
              <a:t> 2022</a:t>
            </a:r>
          </a:p>
        </p:txBody>
      </p:sp>
      <p:pic>
        <p:nvPicPr>
          <p:cNvPr id="7" name="Grafik 6">
            <a:extLst>
              <a:ext uri="{FF2B5EF4-FFF2-40B4-BE49-F238E27FC236}">
                <a16:creationId xmlns:a16="http://schemas.microsoft.com/office/drawing/2014/main" id="{73CDCAF0-668C-451C-9098-951257DEBC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795"/>
          <a:stretch/>
        </p:blipFill>
        <p:spPr>
          <a:xfrm>
            <a:off x="498723" y="1587428"/>
            <a:ext cx="1344238" cy="1363464"/>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Grafik 7">
            <a:extLst>
              <a:ext uri="{FF2B5EF4-FFF2-40B4-BE49-F238E27FC236}">
                <a16:creationId xmlns:a16="http://schemas.microsoft.com/office/drawing/2014/main" id="{E38FA09E-BF9A-4EE2-814A-961BF2690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2633" y="1587129"/>
            <a:ext cx="1358500" cy="13585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1034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6B932F5-161B-4E48-AA30-D488FA4C45B1}"/>
              </a:ext>
            </a:extLst>
          </p:cNvPr>
          <p:cNvSpPr>
            <a:spLocks noGrp="1"/>
          </p:cNvSpPr>
          <p:nvPr>
            <p:ph idx="1"/>
          </p:nvPr>
        </p:nvSpPr>
        <p:spPr/>
        <p:txBody>
          <a:bodyPr/>
          <a:lstStyle/>
          <a:p>
            <a:endParaRPr lang="en-US"/>
          </a:p>
        </p:txBody>
      </p:sp>
      <p:sp>
        <p:nvSpPr>
          <p:cNvPr id="3" name="Titel 2">
            <a:extLst>
              <a:ext uri="{FF2B5EF4-FFF2-40B4-BE49-F238E27FC236}">
                <a16:creationId xmlns:a16="http://schemas.microsoft.com/office/drawing/2014/main" id="{AF9CDBCD-DEF9-482E-97BE-5339CBE9DCF1}"/>
              </a:ext>
            </a:extLst>
          </p:cNvPr>
          <p:cNvSpPr>
            <a:spLocks noGrp="1"/>
          </p:cNvSpPr>
          <p:nvPr>
            <p:ph type="title"/>
          </p:nvPr>
        </p:nvSpPr>
        <p:spPr>
          <a:xfrm>
            <a:off x="319090" y="972000"/>
            <a:ext cx="8508999" cy="380810"/>
          </a:xfrm>
        </p:spPr>
        <p:txBody>
          <a:bodyPr/>
          <a:lstStyle/>
          <a:p>
            <a:endParaRPr lang="en-US"/>
          </a:p>
        </p:txBody>
      </p:sp>
      <p:sp>
        <p:nvSpPr>
          <p:cNvPr id="5" name="Fußzeilenplatzhalter 4">
            <a:extLst>
              <a:ext uri="{FF2B5EF4-FFF2-40B4-BE49-F238E27FC236}">
                <a16:creationId xmlns:a16="http://schemas.microsoft.com/office/drawing/2014/main" id="{44609571-793A-4FAB-A74D-543A23A8DDE9}"/>
              </a:ext>
            </a:extLst>
          </p:cNvPr>
          <p:cNvSpPr>
            <a:spLocks noGrp="1"/>
          </p:cNvSpPr>
          <p:nvPr>
            <p:ph type="ftr" sz="quarter" idx="12"/>
          </p:nvPr>
        </p:nvSpPr>
        <p:spPr/>
        <p:txBody>
          <a:bodyPr/>
          <a:lstStyle/>
          <a:p>
            <a:r>
              <a:rPr lang="en-US" dirty="0"/>
              <a:t>Dr. Matthias Gottlieb, Guido Bacharach, GDN 2022, Groningen, 13th of October 2022</a:t>
            </a:r>
          </a:p>
        </p:txBody>
      </p:sp>
      <p:pic>
        <p:nvPicPr>
          <p:cNvPr id="6" name="Inhaltsplatzhalter 5">
            <a:extLst>
              <a:ext uri="{FF2B5EF4-FFF2-40B4-BE49-F238E27FC236}">
                <a16:creationId xmlns:a16="http://schemas.microsoft.com/office/drawing/2014/main" id="{8262C091-8756-4926-AFD1-500295F782FD}"/>
              </a:ext>
            </a:extLst>
          </p:cNvPr>
          <p:cNvPicPr>
            <a:picLocks noChangeAspect="1"/>
          </p:cNvPicPr>
          <p:nvPr/>
        </p:nvPicPr>
        <p:blipFill rotWithShape="1">
          <a:blip r:embed="rId2">
            <a:extLst>
              <a:ext uri="{28A0092B-C50C-407E-A947-70E740481C1C}">
                <a14:useLocalDpi xmlns:a14="http://schemas.microsoft.com/office/drawing/2010/main"/>
              </a:ext>
            </a:extLst>
          </a:blip>
          <a:srcRect l="2237" t="8468" r="2197" b="11620"/>
          <a:stretch/>
        </p:blipFill>
        <p:spPr>
          <a:xfrm>
            <a:off x="0" y="15876"/>
            <a:ext cx="9144000" cy="5127624"/>
          </a:xfrm>
          <a:prstGeom prst="rect">
            <a:avLst/>
          </a:prstGeom>
          <a:solidFill>
            <a:schemeClr val="bg1">
              <a:lumMod val="50000"/>
            </a:schemeClr>
          </a:solidFill>
          <a:ln w="9525">
            <a:solidFill>
              <a:schemeClr val="bg1">
                <a:lumMod val="50000"/>
              </a:schemeClr>
            </a:solidFill>
            <a:miter lim="800000"/>
            <a:headEnd/>
            <a:tailEnd/>
          </a:ln>
        </p:spPr>
      </p:pic>
      <p:sp>
        <p:nvSpPr>
          <p:cNvPr id="7" name="Fußzeilenplatzhalter 4">
            <a:extLst>
              <a:ext uri="{FF2B5EF4-FFF2-40B4-BE49-F238E27FC236}">
                <a16:creationId xmlns:a16="http://schemas.microsoft.com/office/drawing/2014/main" id="{44B102E1-CC62-45F9-8EFA-65F1EC93C65A}"/>
              </a:ext>
            </a:extLst>
          </p:cNvPr>
          <p:cNvSpPr txBox="1">
            <a:spLocks/>
          </p:cNvSpPr>
          <p:nvPr/>
        </p:nvSpPr>
        <p:spPr>
          <a:xfrm>
            <a:off x="0" y="4854985"/>
            <a:ext cx="9144000" cy="310931"/>
          </a:xfrm>
          <a:prstGeom prst="rect">
            <a:avLst/>
          </a:prstGeom>
          <a:solidFill>
            <a:schemeClr val="bg1"/>
          </a:solidFill>
          <a:ln/>
        </p:spPr>
        <p:txBody>
          <a:bodyPr/>
          <a:lstStyle>
            <a:defPPr>
              <a:defRPr lang="de-DE"/>
            </a:defPPr>
            <a:lvl1pPr algn="l" rtl="0" fontAlgn="base">
              <a:spcBef>
                <a:spcPct val="0"/>
              </a:spcBef>
              <a:spcAft>
                <a:spcPct val="0"/>
              </a:spcAft>
              <a:defRPr sz="825" kern="120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dirty="0"/>
              <a:t>Source: http://publicdomainreview.org/collections/france-in-the-year-2000-1899-1910</a:t>
            </a:r>
          </a:p>
        </p:txBody>
      </p:sp>
      <p:sp>
        <p:nvSpPr>
          <p:cNvPr id="8" name="Titel 2">
            <a:extLst>
              <a:ext uri="{FF2B5EF4-FFF2-40B4-BE49-F238E27FC236}">
                <a16:creationId xmlns:a16="http://schemas.microsoft.com/office/drawing/2014/main" id="{DCEA0169-6418-4AE9-9BA3-150335ED8B04}"/>
              </a:ext>
            </a:extLst>
          </p:cNvPr>
          <p:cNvSpPr txBox="1">
            <a:spLocks/>
          </p:cNvSpPr>
          <p:nvPr/>
        </p:nvSpPr>
        <p:spPr>
          <a:xfrm>
            <a:off x="319091" y="972001"/>
            <a:ext cx="5201946" cy="791179"/>
          </a:xfrm>
          <a:prstGeom prst="rect">
            <a:avLst/>
          </a:prstGeom>
          <a:solidFill>
            <a:schemeClr val="bg1">
              <a:alpha val="60000"/>
            </a:schemeClr>
          </a:solidFill>
          <a:ln w="9525">
            <a:noFill/>
            <a:miter lim="800000"/>
            <a:headEnd/>
            <a:tailEnd/>
          </a:ln>
        </p:spPr>
        <p:txBody>
          <a:bodyPr vert="horz" wrap="square" lIns="0" tIns="0" rIns="0" bIns="0" numCol="1" anchor="t" anchorCtr="0" compatLnSpc="1">
            <a:prstTxWarp prst="textNoShape">
              <a:avLst/>
            </a:prstTxWarp>
            <a:spAutoFit/>
          </a:bodyPr>
          <a:lstStyle>
            <a:lvl1pPr eaLnBrk="0" hangingPunct="0">
              <a:lnSpc>
                <a:spcPts val="3200"/>
              </a:lnSpc>
              <a:defRPr lang="de-DE" sz="2500" b="0" noProof="0" dirty="0">
                <a:latin typeface="+mj-lt"/>
                <a:ea typeface="+mj-ea"/>
                <a:cs typeface="+mj-cs"/>
              </a:defRPr>
            </a:lvl1pPr>
            <a:lvl2pPr eaLnBrk="0" hangingPunct="0">
              <a:defRPr sz="2000" b="1">
                <a:solidFill>
                  <a:schemeClr val="tx2"/>
                </a:solidFill>
              </a:defRPr>
            </a:lvl2pPr>
            <a:lvl3pPr eaLnBrk="0" hangingPunct="0">
              <a:defRPr sz="2000" b="1">
                <a:solidFill>
                  <a:schemeClr val="tx2"/>
                </a:solidFill>
              </a:defRPr>
            </a:lvl3pPr>
            <a:lvl4pPr eaLnBrk="0" hangingPunct="0">
              <a:defRPr sz="2000" b="1">
                <a:solidFill>
                  <a:schemeClr val="tx2"/>
                </a:solidFill>
              </a:defRPr>
            </a:lvl4pPr>
            <a:lvl5pPr eaLnBrk="0" hangingPunct="0">
              <a:defRPr sz="2000" b="1">
                <a:solidFill>
                  <a:schemeClr val="tx2"/>
                </a:solidFill>
              </a:defRPr>
            </a:lvl5pPr>
            <a:lvl6pPr marL="457200" fontAlgn="base">
              <a:spcBef>
                <a:spcPct val="0"/>
              </a:spcBef>
              <a:spcAft>
                <a:spcPct val="0"/>
              </a:spcAft>
              <a:defRPr sz="2000" b="1">
                <a:solidFill>
                  <a:schemeClr val="tx2"/>
                </a:solidFill>
              </a:defRPr>
            </a:lvl6pPr>
            <a:lvl7pPr marL="914400" fontAlgn="base">
              <a:spcBef>
                <a:spcPct val="0"/>
              </a:spcBef>
              <a:spcAft>
                <a:spcPct val="0"/>
              </a:spcAft>
              <a:defRPr sz="2000" b="1">
                <a:solidFill>
                  <a:schemeClr val="tx2"/>
                </a:solidFill>
              </a:defRPr>
            </a:lvl7pPr>
            <a:lvl8pPr marL="1371600" fontAlgn="base">
              <a:spcBef>
                <a:spcPct val="0"/>
              </a:spcBef>
              <a:spcAft>
                <a:spcPct val="0"/>
              </a:spcAft>
              <a:defRPr sz="2000" b="1">
                <a:solidFill>
                  <a:schemeClr val="tx2"/>
                </a:solidFill>
              </a:defRPr>
            </a:lvl8pPr>
            <a:lvl9pPr marL="1828800" fontAlgn="base">
              <a:spcBef>
                <a:spcPct val="0"/>
              </a:spcBef>
              <a:spcAft>
                <a:spcPct val="0"/>
              </a:spcAft>
              <a:defRPr sz="2000" b="1">
                <a:solidFill>
                  <a:schemeClr val="tx2"/>
                </a:solidFill>
              </a:defRPr>
            </a:lvl9pPr>
          </a:lstStyle>
          <a:p>
            <a:r>
              <a:rPr lang="en-US" dirty="0"/>
              <a:t>Vision for learning in the year 2000 </a:t>
            </a:r>
          </a:p>
          <a:p>
            <a:r>
              <a:rPr lang="en-US" dirty="0"/>
              <a:t>by Jean-Marc </a:t>
            </a:r>
            <a:r>
              <a:rPr lang="en-US" dirty="0" err="1"/>
              <a:t>Côté</a:t>
            </a:r>
            <a:r>
              <a:rPr lang="en-US" dirty="0"/>
              <a:t> around 1900</a:t>
            </a:r>
            <a:endParaRPr lang="de-DE" dirty="0"/>
          </a:p>
        </p:txBody>
      </p:sp>
    </p:spTree>
    <p:extLst>
      <p:ext uri="{BB962C8B-B14F-4D97-AF65-F5344CB8AC3E}">
        <p14:creationId xmlns:p14="http://schemas.microsoft.com/office/powerpoint/2010/main" val="291846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txBox="1">
            <a:spLocks/>
          </p:cNvSpPr>
          <p:nvPr>
            <p:custDataLst>
              <p:tags r:id="rId2"/>
            </p:custDataLst>
          </p:nvPr>
        </p:nvSpPr>
        <p:spPr>
          <a:xfrm>
            <a:off x="4791590" y="1906544"/>
            <a:ext cx="4028559" cy="2644821"/>
          </a:xfrm>
          <a:prstGeom prst="rect">
            <a:avLst/>
          </a:prstGeom>
          <a:solidFill>
            <a:srgbClr val="FFFFFF">
              <a:lumMod val="100000"/>
            </a:srgbClr>
          </a:solidFill>
          <a:ln w="9525" cmpd="sng">
            <a:solidFill>
              <a:srgbClr val="0065BD">
                <a:lumMod val="100000"/>
              </a:srgbClr>
            </a:solidFill>
            <a:prstDash val="solid"/>
          </a:ln>
        </p:spPr>
        <p:txBody>
          <a:bodyPr vert="horz" lIns="67500" tIns="81000" rIns="67500" bIns="27000" rtlCol="0">
            <a:normAutofit/>
          </a:bodyPr>
          <a:lstStyle>
            <a:lvl1pPr algn="l" rtl="0" eaLnBrk="1" fontAlgn="base" hangingPunct="1">
              <a:lnSpc>
                <a:spcPct val="100000"/>
              </a:lnSpc>
              <a:spcBef>
                <a:spcPct val="0"/>
              </a:spcBef>
              <a:spcAft>
                <a:spcPct val="0"/>
              </a:spcAft>
              <a:defRPr sz="14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4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en-US" dirty="0">
              <a:solidFill>
                <a:srgbClr val="000000"/>
              </a:solidFill>
            </a:endParaRPr>
          </a:p>
        </p:txBody>
      </p:sp>
      <p:sp>
        <p:nvSpPr>
          <p:cNvPr id="1176580" name="AutoShape 4"/>
          <p:cNvSpPr>
            <a:spLocks noChangeArrowheads="1"/>
          </p:cNvSpPr>
          <p:nvPr>
            <p:custDataLst>
              <p:tags r:id="rId3"/>
            </p:custDataLst>
          </p:nvPr>
        </p:nvSpPr>
        <p:spPr bwMode="gray">
          <a:xfrm>
            <a:off x="323849" y="1600204"/>
            <a:ext cx="4540403" cy="2951162"/>
          </a:xfrm>
          <a:prstGeom prst="homePlate">
            <a:avLst>
              <a:gd name="adj" fmla="val 11861"/>
            </a:avLst>
          </a:prstGeom>
          <a:solidFill>
            <a:srgbClr val="FFFFFF"/>
          </a:solidFill>
          <a:ln w="9525">
            <a:solidFill>
              <a:srgbClr val="0065BD"/>
            </a:solidFill>
            <a:miter lim="800000"/>
            <a:headEnd/>
            <a:tailEnd/>
          </a:ln>
          <a:effectLst/>
        </p:spPr>
        <p:txBody>
          <a:bodyPr lIns="67508" tIns="429300" rIns="270034" bIns="35105"/>
          <a:lstStyle/>
          <a:p>
            <a:pPr marL="0" lvl="1" eaLnBrk="0" hangingPunct="0"/>
            <a:endParaRPr lang="en-US" dirty="0">
              <a:latin typeface="Arial" panose="020B0604020202020204" pitchFamily="34" charset="0"/>
            </a:endParaRPr>
          </a:p>
        </p:txBody>
      </p:sp>
      <p:sp>
        <p:nvSpPr>
          <p:cNvPr id="9" name="Rechteck 6"/>
          <p:cNvSpPr/>
          <p:nvPr>
            <p:custDataLst>
              <p:tags r:id="rId4"/>
            </p:custDataLst>
          </p:nvPr>
        </p:nvSpPr>
        <p:spPr bwMode="auto">
          <a:xfrm>
            <a:off x="4791590" y="1600202"/>
            <a:ext cx="4028559" cy="306342"/>
          </a:xfrm>
          <a:prstGeom prst="rect">
            <a:avLst/>
          </a:prstGeom>
          <a:solidFill>
            <a:srgbClr val="0065BD"/>
          </a:solidFill>
          <a:ln w="9525">
            <a:solidFill>
              <a:srgbClr val="0065BD"/>
            </a:solidFill>
            <a:miter lim="800000"/>
            <a:headEnd/>
            <a:tailEnd/>
          </a:ln>
          <a:effectLst/>
        </p:spPr>
        <p:txBody>
          <a:bodyPr lIns="67500" tIns="35100" rIns="67500" bIns="35100" anchor="ctr"/>
          <a:lstStyle/>
          <a:p>
            <a:pPr algn="ctr" eaLnBrk="0" hangingPunct="0">
              <a:spcAft>
                <a:spcPct val="0"/>
              </a:spcAft>
            </a:pPr>
            <a:r>
              <a:rPr lang="en-US" sz="1400" dirty="0">
                <a:solidFill>
                  <a:srgbClr val="FFFFFF"/>
                </a:solidFill>
                <a:latin typeface="Arial" panose="020B0604020202020204" pitchFamily="34" charset="0"/>
              </a:rPr>
              <a:t>Digital</a:t>
            </a:r>
          </a:p>
        </p:txBody>
      </p:sp>
      <p:sp>
        <p:nvSpPr>
          <p:cNvPr id="14" name="Text Placeholder 7"/>
          <p:cNvSpPr txBox="1">
            <a:spLocks/>
          </p:cNvSpPr>
          <p:nvPr>
            <p:custDataLst>
              <p:tags r:id="rId5"/>
            </p:custDataLst>
          </p:nvPr>
        </p:nvSpPr>
        <p:spPr>
          <a:xfrm>
            <a:off x="323848" y="1906544"/>
            <a:ext cx="4248152" cy="2644821"/>
          </a:xfrm>
          <a:prstGeom prst="rect">
            <a:avLst/>
          </a:prstGeom>
          <a:noFill/>
          <a:ln w="9525" cmpd="sng">
            <a:noFill/>
            <a:prstDash val="solid"/>
          </a:ln>
        </p:spPr>
        <p:txBody>
          <a:bodyPr vert="horz" lIns="67500" tIns="81000" rIns="67500" bIns="27000" rtlCol="0">
            <a:normAutofit/>
          </a:bodyPr>
          <a:lstStyle>
            <a:lvl1pPr algn="l" rtl="0" eaLnBrk="1" fontAlgn="base" hangingPunct="1">
              <a:lnSpc>
                <a:spcPct val="100000"/>
              </a:lnSpc>
              <a:spcBef>
                <a:spcPct val="0"/>
              </a:spcBef>
              <a:spcAft>
                <a:spcPct val="0"/>
              </a:spcAft>
              <a:defRPr sz="14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4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tabLst>
                <a:tab pos="403622" algn="l"/>
              </a:tabLst>
            </a:pPr>
            <a:br>
              <a:rPr lang="en-US" sz="1275" dirty="0">
                <a:solidFill>
                  <a:srgbClr val="000000"/>
                </a:solidFill>
              </a:rPr>
            </a:br>
            <a:r>
              <a:rPr lang="en-US" sz="1275" dirty="0">
                <a:solidFill>
                  <a:srgbClr val="000000"/>
                </a:solidFill>
              </a:rPr>
              <a:t>	</a:t>
            </a:r>
          </a:p>
          <a:p>
            <a:pPr marL="0" lvl="1" indent="0">
              <a:buNone/>
              <a:tabLst>
                <a:tab pos="403622" algn="l"/>
              </a:tabLst>
            </a:pPr>
            <a:r>
              <a:rPr lang="en-US" sz="1275" dirty="0">
                <a:solidFill>
                  <a:srgbClr val="000000"/>
                </a:solidFill>
              </a:rPr>
              <a:t> </a:t>
            </a:r>
          </a:p>
          <a:p>
            <a:pPr marL="0" lvl="1" indent="0">
              <a:buNone/>
            </a:pPr>
            <a:endParaRPr lang="en-US" sz="1275" dirty="0">
              <a:solidFill>
                <a:srgbClr val="000000"/>
              </a:solidFill>
            </a:endParaRPr>
          </a:p>
        </p:txBody>
      </p:sp>
      <p:sp>
        <p:nvSpPr>
          <p:cNvPr id="1176581" name="Freeform 5"/>
          <p:cNvSpPr>
            <a:spLocks/>
          </p:cNvSpPr>
          <p:nvPr>
            <p:custDataLst>
              <p:tags r:id="rId6"/>
            </p:custDataLst>
          </p:nvPr>
        </p:nvSpPr>
        <p:spPr bwMode="gray">
          <a:xfrm>
            <a:off x="323850" y="1600204"/>
            <a:ext cx="4263182" cy="306341"/>
          </a:xfrm>
          <a:custGeom>
            <a:avLst/>
            <a:gdLst>
              <a:gd name="T0" fmla="*/ 0 w 2569"/>
              <a:gd name="T1" fmla="*/ 0 h 292"/>
              <a:gd name="T2" fmla="*/ 0 w 2569"/>
              <a:gd name="T3" fmla="*/ 292 h 292"/>
              <a:gd name="T4" fmla="*/ 2569 w 2569"/>
              <a:gd name="T5" fmla="*/ 292 h 292"/>
              <a:gd name="T6" fmla="*/ 2500 w 2569"/>
              <a:gd name="T7" fmla="*/ 0 h 292"/>
              <a:gd name="T8" fmla="*/ 0 w 2569"/>
              <a:gd name="T9" fmla="*/ 0 h 292"/>
              <a:gd name="connsiteX0" fmla="*/ 0 w 2569"/>
              <a:gd name="connsiteY0" fmla="*/ 0 h 292"/>
              <a:gd name="connsiteX1" fmla="*/ 0 w 2569"/>
              <a:gd name="connsiteY1" fmla="*/ 292 h 292"/>
              <a:gd name="connsiteX2" fmla="*/ 2569 w 2569"/>
              <a:gd name="connsiteY2" fmla="*/ 292 h 292"/>
              <a:gd name="connsiteX3" fmla="*/ 2500 w 2569"/>
              <a:gd name="connsiteY3" fmla="*/ 0 h 292"/>
              <a:gd name="connsiteX4" fmla="*/ 0 w 2569"/>
              <a:gd name="connsiteY4" fmla="*/ 0 h 292"/>
              <a:gd name="connsiteX0" fmla="*/ 0 w 2569"/>
              <a:gd name="connsiteY0" fmla="*/ 0 h 292"/>
              <a:gd name="connsiteX1" fmla="*/ 2478 w 2569"/>
              <a:gd name="connsiteY1" fmla="*/ 0 h 292"/>
              <a:gd name="connsiteX2" fmla="*/ 2569 w 2569"/>
              <a:gd name="connsiteY2" fmla="*/ 292 h 292"/>
              <a:gd name="connsiteX3" fmla="*/ 2500 w 2569"/>
              <a:gd name="connsiteY3" fmla="*/ 0 h 292"/>
              <a:gd name="connsiteX4" fmla="*/ 0 w 2569"/>
              <a:gd name="connsiteY4" fmla="*/ 0 h 292"/>
              <a:gd name="connsiteX0" fmla="*/ 0 w 2548"/>
              <a:gd name="connsiteY0" fmla="*/ 0 h 292"/>
              <a:gd name="connsiteX1" fmla="*/ 2478 w 2548"/>
              <a:gd name="connsiteY1" fmla="*/ 0 h 292"/>
              <a:gd name="connsiteX2" fmla="*/ 2548 w 2548"/>
              <a:gd name="connsiteY2" fmla="*/ 292 h 292"/>
              <a:gd name="connsiteX3" fmla="*/ 2500 w 2548"/>
              <a:gd name="connsiteY3" fmla="*/ 0 h 292"/>
              <a:gd name="connsiteX4" fmla="*/ 0 w 2548"/>
              <a:gd name="connsiteY4" fmla="*/ 0 h 292"/>
              <a:gd name="connsiteX0" fmla="*/ 0 w 2548"/>
              <a:gd name="connsiteY0" fmla="*/ 0 h 292"/>
              <a:gd name="connsiteX1" fmla="*/ 2478 w 2548"/>
              <a:gd name="connsiteY1" fmla="*/ 0 h 292"/>
              <a:gd name="connsiteX2" fmla="*/ 2548 w 2548"/>
              <a:gd name="connsiteY2" fmla="*/ 292 h 292"/>
              <a:gd name="connsiteX3" fmla="*/ 0 w 2548"/>
              <a:gd name="connsiteY3" fmla="*/ 292 h 292"/>
              <a:gd name="connsiteX4" fmla="*/ 0 w 2548"/>
              <a:gd name="connsiteY4" fmla="*/ 0 h 292"/>
              <a:gd name="connsiteX0" fmla="*/ 0 w 2548"/>
              <a:gd name="connsiteY0" fmla="*/ 0 h 292"/>
              <a:gd name="connsiteX1" fmla="*/ 2478 w 2548"/>
              <a:gd name="connsiteY1" fmla="*/ 0 h 292"/>
              <a:gd name="connsiteX2" fmla="*/ 2548 w 2548"/>
              <a:gd name="connsiteY2" fmla="*/ 292 h 292"/>
              <a:gd name="connsiteX3" fmla="*/ 0 w 2548"/>
              <a:gd name="connsiteY3" fmla="*/ 292 h 292"/>
              <a:gd name="connsiteX4" fmla="*/ 0 w 2548"/>
              <a:gd name="connsiteY4" fmla="*/ 0 h 292"/>
              <a:gd name="connsiteX0" fmla="*/ 0 w 2548"/>
              <a:gd name="connsiteY0" fmla="*/ 0 h 292"/>
              <a:gd name="connsiteX1" fmla="*/ 2478 w 2548"/>
              <a:gd name="connsiteY1" fmla="*/ 0 h 292"/>
              <a:gd name="connsiteX2" fmla="*/ 2548 w 2548"/>
              <a:gd name="connsiteY2" fmla="*/ 292 h 292"/>
              <a:gd name="connsiteX3" fmla="*/ 0 w 2548"/>
              <a:gd name="connsiteY3" fmla="*/ 292 h 292"/>
              <a:gd name="connsiteX0" fmla="*/ 0 w 2548"/>
              <a:gd name="connsiteY0" fmla="*/ 0 h 292"/>
              <a:gd name="connsiteX1" fmla="*/ 2478 w 2548"/>
              <a:gd name="connsiteY1" fmla="*/ 0 h 292"/>
              <a:gd name="connsiteX2" fmla="*/ 2548 w 2548"/>
              <a:gd name="connsiteY2" fmla="*/ 292 h 292"/>
              <a:gd name="connsiteX0" fmla="*/ 0 w 2478"/>
              <a:gd name="connsiteY0" fmla="*/ 0 h 0"/>
              <a:gd name="connsiteX1" fmla="*/ 2478 w 2478"/>
              <a:gd name="connsiteY1" fmla="*/ 0 h 0"/>
              <a:gd name="connsiteX0" fmla="*/ 0 w 10000"/>
              <a:gd name="connsiteY0" fmla="*/ 0 h 0"/>
              <a:gd name="connsiteX1" fmla="*/ 10000 w 10000"/>
              <a:gd name="connsiteY1" fmla="*/ 0 h 0"/>
              <a:gd name="connsiteX2" fmla="*/ 0 w 10000"/>
              <a:gd name="connsiteY2" fmla="*/ 0 h 0"/>
              <a:gd name="connsiteX0" fmla="*/ 0 w 10000"/>
              <a:gd name="connsiteY0" fmla="*/ 0 h 0"/>
              <a:gd name="connsiteX1" fmla="*/ 10000 w 10000"/>
              <a:gd name="connsiteY1" fmla="*/ 0 h 0"/>
              <a:gd name="connsiteX2" fmla="*/ 0 w 10000"/>
              <a:gd name="connsiteY2" fmla="*/ 0 h 0"/>
              <a:gd name="connsiteX0" fmla="*/ 0 w 10655"/>
              <a:gd name="connsiteY0" fmla="*/ 0 h 306342"/>
              <a:gd name="connsiteX1" fmla="*/ 10000 w 10655"/>
              <a:gd name="connsiteY1" fmla="*/ 0 h 306342"/>
              <a:gd name="connsiteX2" fmla="*/ 10655 w 10655"/>
              <a:gd name="connsiteY2" fmla="*/ 306342 h 306342"/>
              <a:gd name="connsiteX3" fmla="*/ 0 w 10655"/>
              <a:gd name="connsiteY3" fmla="*/ 0 h 306342"/>
              <a:gd name="connsiteX0" fmla="*/ 0 w 10655"/>
              <a:gd name="connsiteY0" fmla="*/ 0 h 306342"/>
              <a:gd name="connsiteX1" fmla="*/ 10000 w 10655"/>
              <a:gd name="connsiteY1" fmla="*/ 0 h 306342"/>
              <a:gd name="connsiteX2" fmla="*/ 10655 w 10655"/>
              <a:gd name="connsiteY2" fmla="*/ 306342 h 306342"/>
              <a:gd name="connsiteX3" fmla="*/ 0 w 10655"/>
              <a:gd name="connsiteY3" fmla="*/ 306342 h 306342"/>
              <a:gd name="connsiteX4" fmla="*/ 0 w 10655"/>
              <a:gd name="connsiteY4" fmla="*/ 0 h 306342"/>
              <a:gd name="connsiteX0" fmla="*/ 0 w 10655"/>
              <a:gd name="connsiteY0" fmla="*/ 0 h 306342"/>
              <a:gd name="connsiteX1" fmla="*/ 10000 w 10655"/>
              <a:gd name="connsiteY1" fmla="*/ 0 h 306342"/>
              <a:gd name="connsiteX2" fmla="*/ 10655 w 10655"/>
              <a:gd name="connsiteY2" fmla="*/ 306342 h 306342"/>
              <a:gd name="connsiteX3" fmla="*/ 0 w 10655"/>
              <a:gd name="connsiteY3" fmla="*/ 306342 h 306342"/>
              <a:gd name="connsiteX4" fmla="*/ 0 w 10655"/>
              <a:gd name="connsiteY4" fmla="*/ 1 h 306342"/>
              <a:gd name="connsiteX5" fmla="*/ 0 w 10655"/>
              <a:gd name="connsiteY5" fmla="*/ 0 h 306342"/>
              <a:gd name="connsiteX0" fmla="*/ 0 w 10655"/>
              <a:gd name="connsiteY0" fmla="*/ 0 h 306342"/>
              <a:gd name="connsiteX1" fmla="*/ 10473 w 10655"/>
              <a:gd name="connsiteY1" fmla="*/ 1 h 306342"/>
              <a:gd name="connsiteX2" fmla="*/ 10655 w 10655"/>
              <a:gd name="connsiteY2" fmla="*/ 306342 h 306342"/>
              <a:gd name="connsiteX3" fmla="*/ 0 w 10655"/>
              <a:gd name="connsiteY3" fmla="*/ 306342 h 306342"/>
              <a:gd name="connsiteX4" fmla="*/ 0 w 10655"/>
              <a:gd name="connsiteY4" fmla="*/ 1 h 306342"/>
              <a:gd name="connsiteX5" fmla="*/ 0 w 10655"/>
              <a:gd name="connsiteY5" fmla="*/ 0 h 306342"/>
              <a:gd name="connsiteX0" fmla="*/ 0 w 10655"/>
              <a:gd name="connsiteY0" fmla="*/ 1 h 306342"/>
              <a:gd name="connsiteX1" fmla="*/ 10473 w 10655"/>
              <a:gd name="connsiteY1" fmla="*/ 1 h 306342"/>
              <a:gd name="connsiteX2" fmla="*/ 10655 w 10655"/>
              <a:gd name="connsiteY2" fmla="*/ 306342 h 306342"/>
              <a:gd name="connsiteX3" fmla="*/ 0 w 10655"/>
              <a:gd name="connsiteY3" fmla="*/ 306342 h 306342"/>
              <a:gd name="connsiteX4" fmla="*/ 0 w 10655"/>
              <a:gd name="connsiteY4" fmla="*/ 1 h 306342"/>
              <a:gd name="connsiteX5" fmla="*/ 0 w 10655"/>
              <a:gd name="connsiteY5" fmla="*/ 0 h 306342"/>
              <a:gd name="connsiteX0" fmla="*/ 0 w 10655"/>
              <a:gd name="connsiteY0" fmla="*/ 0 h 306341"/>
              <a:gd name="connsiteX1" fmla="*/ 10473 w 10655"/>
              <a:gd name="connsiteY1" fmla="*/ 0 h 306341"/>
              <a:gd name="connsiteX2" fmla="*/ 10655 w 10655"/>
              <a:gd name="connsiteY2" fmla="*/ 306341 h 306341"/>
              <a:gd name="connsiteX3" fmla="*/ 0 w 10655"/>
              <a:gd name="connsiteY3" fmla="*/ 306341 h 306341"/>
              <a:gd name="connsiteX4" fmla="*/ 0 w 10655"/>
              <a:gd name="connsiteY4" fmla="*/ 0 h 306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5" h="306341">
                <a:moveTo>
                  <a:pt x="0" y="0"/>
                </a:moveTo>
                <a:lnTo>
                  <a:pt x="10473" y="0"/>
                </a:lnTo>
                <a:lnTo>
                  <a:pt x="10655" y="306341"/>
                </a:lnTo>
                <a:lnTo>
                  <a:pt x="0" y="306341"/>
                </a:lnTo>
                <a:lnTo>
                  <a:pt x="0" y="0"/>
                </a:lnTo>
                <a:close/>
              </a:path>
            </a:pathLst>
          </a:custGeom>
          <a:solidFill>
            <a:srgbClr val="0065BD"/>
          </a:solidFill>
          <a:ln w="9525" cap="flat" cmpd="sng">
            <a:solidFill>
              <a:srgbClr val="0065B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Arial" panose="020B0604020202020204" pitchFamily="34" charset="0"/>
            </a:endParaRPr>
          </a:p>
        </p:txBody>
      </p:sp>
      <p:sp>
        <p:nvSpPr>
          <p:cNvPr id="11" name="Rechteck 10"/>
          <p:cNvSpPr/>
          <p:nvPr>
            <p:custDataLst>
              <p:tags r:id="rId7"/>
            </p:custDataLst>
          </p:nvPr>
        </p:nvSpPr>
        <p:spPr bwMode="auto">
          <a:xfrm>
            <a:off x="2011160" y="1600202"/>
            <a:ext cx="775033" cy="306342"/>
          </a:xfrm>
          <a:prstGeom prst="rect">
            <a:avLst/>
          </a:prstGeom>
          <a:noFill/>
          <a:ln w="19050">
            <a:noFill/>
            <a:miter lim="800000"/>
            <a:headEnd/>
            <a:tailEnd/>
          </a:ln>
          <a:effectLst/>
        </p:spPr>
        <p:txBody>
          <a:bodyPr wrap="none" lIns="67500" tIns="35100" rIns="67500" bIns="35100" anchor="ctr">
            <a:noAutofit/>
          </a:bodyPr>
          <a:lstStyle/>
          <a:p>
            <a:pPr algn="ctr" eaLnBrk="0" hangingPunct="0">
              <a:spcAft>
                <a:spcPct val="0"/>
              </a:spcAft>
            </a:pPr>
            <a:r>
              <a:rPr lang="en-US" sz="1400">
                <a:solidFill>
                  <a:srgbClr val="FFFFFF"/>
                </a:solidFill>
                <a:latin typeface="Arial" panose="020B0604020202020204" pitchFamily="34" charset="0"/>
              </a:rPr>
              <a:t>Analoge</a:t>
            </a:r>
            <a:endParaRPr lang="en-US" sz="1400" dirty="0">
              <a:solidFill>
                <a:srgbClr val="FFFFFF"/>
              </a:solidFill>
              <a:latin typeface="Arial" panose="020B0604020202020204" pitchFamily="34" charset="0"/>
            </a:endParaRPr>
          </a:p>
        </p:txBody>
      </p:sp>
      <p:sp>
        <p:nvSpPr>
          <p:cNvPr id="2" name="Title 1"/>
          <p:cNvSpPr>
            <a:spLocks noGrp="1"/>
          </p:cNvSpPr>
          <p:nvPr>
            <p:ph type="title"/>
          </p:nvPr>
        </p:nvSpPr>
        <p:spPr/>
        <p:txBody>
          <a:bodyPr/>
          <a:lstStyle/>
          <a:p>
            <a:r>
              <a:rPr lang="en-US" dirty="0"/>
              <a:t>Motivation</a:t>
            </a:r>
          </a:p>
        </p:txBody>
      </p:sp>
      <p:pic>
        <p:nvPicPr>
          <p:cNvPr id="10" name="Inhaltsplatzhalter 6">
            <a:extLst>
              <a:ext uri="{FF2B5EF4-FFF2-40B4-BE49-F238E27FC236}">
                <a16:creationId xmlns:a16="http://schemas.microsoft.com/office/drawing/2014/main" id="{449BD23D-D7D9-4B42-9A61-AD49C15DC8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1906" y="2276979"/>
            <a:ext cx="1972316" cy="1245920"/>
          </a:xfrm>
          <a:prstGeom prst="rect">
            <a:avLst/>
          </a:prstGeom>
          <a:noFill/>
          <a:ln w="9525">
            <a:noFill/>
            <a:miter lim="800000"/>
            <a:headEnd/>
            <a:tailEnd/>
          </a:ln>
        </p:spPr>
      </p:pic>
      <p:sp>
        <p:nvSpPr>
          <p:cNvPr id="3" name="Rechteck 2">
            <a:extLst>
              <a:ext uri="{FF2B5EF4-FFF2-40B4-BE49-F238E27FC236}">
                <a16:creationId xmlns:a16="http://schemas.microsoft.com/office/drawing/2014/main" id="{34A30DF4-AB3C-4B0C-B451-0FEB04DA16C4}"/>
              </a:ext>
            </a:extLst>
          </p:cNvPr>
          <p:cNvSpPr/>
          <p:nvPr/>
        </p:nvSpPr>
        <p:spPr>
          <a:xfrm>
            <a:off x="4868899" y="3660811"/>
            <a:ext cx="389850" cy="369332"/>
          </a:xfrm>
          <a:prstGeom prst="rect">
            <a:avLst/>
          </a:prstGeom>
        </p:spPr>
        <p:txBody>
          <a:bodyPr wrap="none">
            <a:spAutoFit/>
          </a:bodyPr>
          <a:lstStyle/>
          <a:p>
            <a:r>
              <a:rPr lang="en-US" dirty="0">
                <a:solidFill>
                  <a:srgbClr val="009933"/>
                </a:solidFill>
                <a:latin typeface="Arial" panose="020B0604020202020204" pitchFamily="34" charset="0"/>
                <a:sym typeface="Wingdings" pitchFamily="2" charset="2"/>
              </a:rPr>
              <a:t></a:t>
            </a:r>
            <a:endParaRPr lang="en-US" dirty="0"/>
          </a:p>
        </p:txBody>
      </p:sp>
      <p:sp>
        <p:nvSpPr>
          <p:cNvPr id="13" name="Rechteck 12">
            <a:extLst>
              <a:ext uri="{FF2B5EF4-FFF2-40B4-BE49-F238E27FC236}">
                <a16:creationId xmlns:a16="http://schemas.microsoft.com/office/drawing/2014/main" id="{921F3D87-4C19-4F0C-88E8-90531380B9EC}"/>
              </a:ext>
            </a:extLst>
          </p:cNvPr>
          <p:cNvSpPr/>
          <p:nvPr/>
        </p:nvSpPr>
        <p:spPr>
          <a:xfrm>
            <a:off x="4868899" y="4157481"/>
            <a:ext cx="389850" cy="369332"/>
          </a:xfrm>
          <a:prstGeom prst="rect">
            <a:avLst/>
          </a:prstGeom>
        </p:spPr>
        <p:txBody>
          <a:bodyPr wrap="none">
            <a:spAutoFit/>
          </a:bodyPr>
          <a:lstStyle/>
          <a:p>
            <a:r>
              <a:rPr lang="en-US" dirty="0">
                <a:solidFill>
                  <a:srgbClr val="009933"/>
                </a:solidFill>
                <a:latin typeface="Arial" panose="020B0604020202020204" pitchFamily="34" charset="0"/>
                <a:sym typeface="Wingdings" pitchFamily="2" charset="2"/>
              </a:rPr>
              <a:t></a:t>
            </a:r>
            <a:endParaRPr lang="en-US" dirty="0"/>
          </a:p>
        </p:txBody>
      </p:sp>
      <p:sp>
        <p:nvSpPr>
          <p:cNvPr id="15" name="Rechteck 14">
            <a:extLst>
              <a:ext uri="{FF2B5EF4-FFF2-40B4-BE49-F238E27FC236}">
                <a16:creationId xmlns:a16="http://schemas.microsoft.com/office/drawing/2014/main" id="{C872D22C-0E18-4D56-911F-B90F6203EC44}"/>
              </a:ext>
            </a:extLst>
          </p:cNvPr>
          <p:cNvSpPr/>
          <p:nvPr/>
        </p:nvSpPr>
        <p:spPr>
          <a:xfrm>
            <a:off x="4864252" y="3905534"/>
            <a:ext cx="389850" cy="369332"/>
          </a:xfrm>
          <a:prstGeom prst="rect">
            <a:avLst/>
          </a:prstGeom>
        </p:spPr>
        <p:txBody>
          <a:bodyPr wrap="none">
            <a:spAutoFit/>
          </a:bodyPr>
          <a:lstStyle/>
          <a:p>
            <a:r>
              <a:rPr lang="en-US" dirty="0">
                <a:solidFill>
                  <a:srgbClr val="009933"/>
                </a:solidFill>
                <a:latin typeface="Arial" panose="020B0604020202020204" pitchFamily="34" charset="0"/>
                <a:sym typeface="Wingdings" pitchFamily="2" charset="2"/>
              </a:rPr>
              <a:t></a:t>
            </a:r>
            <a:endParaRPr lang="en-US" dirty="0"/>
          </a:p>
        </p:txBody>
      </p:sp>
      <p:sp>
        <p:nvSpPr>
          <p:cNvPr id="16" name="Rechteck 15">
            <a:extLst>
              <a:ext uri="{FF2B5EF4-FFF2-40B4-BE49-F238E27FC236}">
                <a16:creationId xmlns:a16="http://schemas.microsoft.com/office/drawing/2014/main" id="{7D63CD88-46F4-49C8-B72E-AEB343A2ACD4}"/>
              </a:ext>
            </a:extLst>
          </p:cNvPr>
          <p:cNvSpPr/>
          <p:nvPr/>
        </p:nvSpPr>
        <p:spPr>
          <a:xfrm>
            <a:off x="401156" y="3657212"/>
            <a:ext cx="389850" cy="369332"/>
          </a:xfrm>
          <a:prstGeom prst="rect">
            <a:avLst/>
          </a:prstGeom>
        </p:spPr>
        <p:txBody>
          <a:bodyPr wrap="none">
            <a:spAutoFit/>
          </a:bodyPr>
          <a:lstStyle/>
          <a:p>
            <a:r>
              <a:rPr lang="en-US">
                <a:solidFill>
                  <a:srgbClr val="FFCC00"/>
                </a:solidFill>
                <a:latin typeface="Arial" panose="020B0604020202020204" pitchFamily="34" charset="0"/>
                <a:sym typeface="Wingdings" pitchFamily="2" charset="2"/>
              </a:rPr>
              <a:t></a:t>
            </a:r>
            <a:endParaRPr lang="en-US" dirty="0">
              <a:solidFill>
                <a:srgbClr val="FFCC00"/>
              </a:solidFill>
            </a:endParaRPr>
          </a:p>
        </p:txBody>
      </p:sp>
      <p:sp>
        <p:nvSpPr>
          <p:cNvPr id="17" name="Rechteck 16">
            <a:extLst>
              <a:ext uri="{FF2B5EF4-FFF2-40B4-BE49-F238E27FC236}">
                <a16:creationId xmlns:a16="http://schemas.microsoft.com/office/drawing/2014/main" id="{DDCDAB18-CD57-446E-B73A-9D68A8E2F14F}"/>
              </a:ext>
            </a:extLst>
          </p:cNvPr>
          <p:cNvSpPr/>
          <p:nvPr/>
        </p:nvSpPr>
        <p:spPr>
          <a:xfrm>
            <a:off x="401156" y="3899537"/>
            <a:ext cx="389850" cy="369332"/>
          </a:xfrm>
          <a:prstGeom prst="rect">
            <a:avLst/>
          </a:prstGeom>
        </p:spPr>
        <p:txBody>
          <a:bodyPr wrap="none">
            <a:spAutoFit/>
          </a:bodyPr>
          <a:lstStyle/>
          <a:p>
            <a:r>
              <a:rPr lang="en-US">
                <a:solidFill>
                  <a:srgbClr val="009933"/>
                </a:solidFill>
                <a:latin typeface="Arial" panose="020B0604020202020204" pitchFamily="34" charset="0"/>
                <a:sym typeface="Wingdings" pitchFamily="2" charset="2"/>
              </a:rPr>
              <a:t></a:t>
            </a:r>
            <a:endParaRPr lang="en-US" dirty="0"/>
          </a:p>
        </p:txBody>
      </p:sp>
      <p:grpSp>
        <p:nvGrpSpPr>
          <p:cNvPr id="24" name="Gruppieren 23">
            <a:extLst>
              <a:ext uri="{FF2B5EF4-FFF2-40B4-BE49-F238E27FC236}">
                <a16:creationId xmlns:a16="http://schemas.microsoft.com/office/drawing/2014/main" id="{5C2677BA-A6BC-3FB6-EA84-917AEBBDBF2E}"/>
              </a:ext>
            </a:extLst>
          </p:cNvPr>
          <p:cNvGrpSpPr/>
          <p:nvPr/>
        </p:nvGrpSpPr>
        <p:grpSpPr>
          <a:xfrm>
            <a:off x="5697422" y="2062650"/>
            <a:ext cx="2406144" cy="1460249"/>
            <a:chOff x="7596562" y="2750200"/>
            <a:chExt cx="3208192" cy="1946998"/>
          </a:xfrm>
        </p:grpSpPr>
        <p:pic>
          <p:nvPicPr>
            <p:cNvPr id="6" name="Grafik 5">
              <a:extLst>
                <a:ext uri="{FF2B5EF4-FFF2-40B4-BE49-F238E27FC236}">
                  <a16:creationId xmlns:a16="http://schemas.microsoft.com/office/drawing/2014/main" id="{F19C5169-2CDA-20CD-971E-67E8359958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96562" y="3298263"/>
              <a:ext cx="536449" cy="667513"/>
            </a:xfrm>
            <a:prstGeom prst="rect">
              <a:avLst/>
            </a:prstGeom>
          </p:spPr>
        </p:pic>
        <p:pic>
          <p:nvPicPr>
            <p:cNvPr id="18" name="Grafik 17">
              <a:extLst>
                <a:ext uri="{FF2B5EF4-FFF2-40B4-BE49-F238E27FC236}">
                  <a16:creationId xmlns:a16="http://schemas.microsoft.com/office/drawing/2014/main" id="{62795A68-F6A7-1651-25B0-A590705549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81737" y="2750200"/>
              <a:ext cx="882394" cy="887408"/>
            </a:xfrm>
            <a:prstGeom prst="rect">
              <a:avLst/>
            </a:prstGeom>
          </p:spPr>
        </p:pic>
        <p:pic>
          <p:nvPicPr>
            <p:cNvPr id="20" name="Grafik 19">
              <a:extLst>
                <a:ext uri="{FF2B5EF4-FFF2-40B4-BE49-F238E27FC236}">
                  <a16:creationId xmlns:a16="http://schemas.microsoft.com/office/drawing/2014/main" id="{E8A61DFC-B4C5-6513-C122-F0E8EF3398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89534" y="4169893"/>
              <a:ext cx="743714" cy="527305"/>
            </a:xfrm>
            <a:prstGeom prst="rect">
              <a:avLst/>
            </a:prstGeom>
          </p:spPr>
        </p:pic>
        <p:pic>
          <p:nvPicPr>
            <p:cNvPr id="22" name="Grafik 21" descr="Ein Bild, das Text, ClipArt, Schild enthält.&#10;&#10;Automatisch generierte Beschreibung">
              <a:extLst>
                <a:ext uri="{FF2B5EF4-FFF2-40B4-BE49-F238E27FC236}">
                  <a16:creationId xmlns:a16="http://schemas.microsoft.com/office/drawing/2014/main" id="{895E3497-3686-5FBC-0919-AD5026D64E4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12857" y="3386899"/>
              <a:ext cx="691897" cy="697993"/>
            </a:xfrm>
            <a:prstGeom prst="rect">
              <a:avLst/>
            </a:prstGeom>
          </p:spPr>
        </p:pic>
      </p:grpSp>
      <p:graphicFrame>
        <p:nvGraphicFramePr>
          <p:cNvPr id="23" name="Tabelle 23">
            <a:extLst>
              <a:ext uri="{FF2B5EF4-FFF2-40B4-BE49-F238E27FC236}">
                <a16:creationId xmlns:a16="http://schemas.microsoft.com/office/drawing/2014/main" id="{3BA3A558-B030-6A88-1DB4-46572E7EACE9}"/>
              </a:ext>
            </a:extLst>
          </p:cNvPr>
          <p:cNvGraphicFramePr>
            <a:graphicFrameLocks noGrp="1"/>
          </p:cNvGraphicFramePr>
          <p:nvPr>
            <p:extLst>
              <p:ext uri="{D42A27DB-BD31-4B8C-83A1-F6EECF244321}">
                <p14:modId xmlns:p14="http://schemas.microsoft.com/office/powerpoint/2010/main" val="2635172063"/>
              </p:ext>
            </p:extLst>
          </p:nvPr>
        </p:nvGraphicFramePr>
        <p:xfrm>
          <a:off x="323848" y="3693168"/>
          <a:ext cx="4248151" cy="755190"/>
        </p:xfrm>
        <a:graphic>
          <a:graphicData uri="http://schemas.openxmlformats.org/drawingml/2006/table">
            <a:tbl>
              <a:tblPr firstRow="1" bandRow="1">
                <a:tableStyleId>{2D5ABB26-0587-4C30-8999-92F81FD0307C}</a:tableStyleId>
              </a:tblPr>
              <a:tblGrid>
                <a:gridCol w="527658">
                  <a:extLst>
                    <a:ext uri="{9D8B030D-6E8A-4147-A177-3AD203B41FA5}">
                      <a16:colId xmlns:a16="http://schemas.microsoft.com/office/drawing/2014/main" val="232023140"/>
                    </a:ext>
                  </a:extLst>
                </a:gridCol>
                <a:gridCol w="3720493">
                  <a:extLst>
                    <a:ext uri="{9D8B030D-6E8A-4147-A177-3AD203B41FA5}">
                      <a16:colId xmlns:a16="http://schemas.microsoft.com/office/drawing/2014/main" val="1511666426"/>
                    </a:ext>
                  </a:extLst>
                </a:gridCol>
              </a:tblGrid>
              <a:tr h="252270">
                <a:tc>
                  <a:txBody>
                    <a:bodyPr/>
                    <a:lstStyle/>
                    <a:p>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solidFill>
                            <a:srgbClr val="000000"/>
                          </a:solidFill>
                        </a:rPr>
                        <a:t>Verify (manuel)</a:t>
                      </a:r>
                      <a:endParaRPr lang="en-US" sz="1200" dirty="0"/>
                    </a:p>
                  </a:txBody>
                  <a:tcPr marL="68580" marR="68580" marT="3429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2239524"/>
                  </a:ext>
                </a:extLst>
              </a:tr>
              <a:tr h="251460">
                <a:tc>
                  <a:txBody>
                    <a:bodyPr/>
                    <a:lstStyle/>
                    <a:p>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solidFill>
                            <a:srgbClr val="000000"/>
                          </a:solidFill>
                        </a:rPr>
                        <a:t>User sphere of influence</a:t>
                      </a:r>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725173"/>
                  </a:ext>
                </a:extLst>
              </a:tr>
              <a:tr h="251460">
                <a:tc>
                  <a:txBody>
                    <a:bodyPr/>
                    <a:lstStyle/>
                    <a:p>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32886"/>
                  </a:ext>
                </a:extLst>
              </a:tr>
            </a:tbl>
          </a:graphicData>
        </a:graphic>
      </p:graphicFrame>
      <p:graphicFrame>
        <p:nvGraphicFramePr>
          <p:cNvPr id="26" name="Tabelle 23">
            <a:extLst>
              <a:ext uri="{FF2B5EF4-FFF2-40B4-BE49-F238E27FC236}">
                <a16:creationId xmlns:a16="http://schemas.microsoft.com/office/drawing/2014/main" id="{423AF4B3-6E91-1651-FD3C-A42EF8F80BDC}"/>
              </a:ext>
            </a:extLst>
          </p:cNvPr>
          <p:cNvGraphicFramePr>
            <a:graphicFrameLocks noGrp="1"/>
          </p:cNvGraphicFramePr>
          <p:nvPr>
            <p:extLst>
              <p:ext uri="{D42A27DB-BD31-4B8C-83A1-F6EECF244321}">
                <p14:modId xmlns:p14="http://schemas.microsoft.com/office/powerpoint/2010/main" val="832926277"/>
              </p:ext>
            </p:extLst>
          </p:nvPr>
        </p:nvGraphicFramePr>
        <p:xfrm>
          <a:off x="4791591" y="3705766"/>
          <a:ext cx="4028559" cy="755190"/>
        </p:xfrm>
        <a:graphic>
          <a:graphicData uri="http://schemas.openxmlformats.org/drawingml/2006/table">
            <a:tbl>
              <a:tblPr firstRow="1" bandRow="1">
                <a:tableStyleId>{2D5ABB26-0587-4C30-8999-92F81FD0307C}</a:tableStyleId>
              </a:tblPr>
              <a:tblGrid>
                <a:gridCol w="500383">
                  <a:extLst>
                    <a:ext uri="{9D8B030D-6E8A-4147-A177-3AD203B41FA5}">
                      <a16:colId xmlns:a16="http://schemas.microsoft.com/office/drawing/2014/main" val="232023140"/>
                    </a:ext>
                  </a:extLst>
                </a:gridCol>
                <a:gridCol w="3528176">
                  <a:extLst>
                    <a:ext uri="{9D8B030D-6E8A-4147-A177-3AD203B41FA5}">
                      <a16:colId xmlns:a16="http://schemas.microsoft.com/office/drawing/2014/main" val="1511666426"/>
                    </a:ext>
                  </a:extLst>
                </a:gridCol>
              </a:tblGrid>
              <a:tr h="252270">
                <a:tc>
                  <a:txBody>
                    <a:bodyPr/>
                    <a:lstStyle/>
                    <a:p>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buNone/>
                        <a:tabLst>
                          <a:tab pos="630238" algn="l"/>
                        </a:tabLst>
                      </a:pPr>
                      <a:r>
                        <a:rPr lang="en-US" sz="1200">
                          <a:solidFill>
                            <a:srgbClr val="000000"/>
                          </a:solidFill>
                        </a:rPr>
                        <a:t>Verify (automatical)</a:t>
                      </a:r>
                      <a:endParaRPr lang="en-US" sz="1200" dirty="0">
                        <a:solidFill>
                          <a:srgbClr val="000000"/>
                        </a:solidFill>
                      </a:endParaRPr>
                    </a:p>
                  </a:txBody>
                  <a:tcPr marL="68580" marR="68580" marT="3429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2239524"/>
                  </a:ext>
                </a:extLst>
              </a:tr>
              <a:tr h="251460">
                <a:tc>
                  <a:txBody>
                    <a:bodyPr/>
                    <a:lstStyle/>
                    <a:p>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solidFill>
                            <a:srgbClr val="000000"/>
                          </a:solidFill>
                        </a:rPr>
                        <a:t>User sphere of influence</a:t>
                      </a:r>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725173"/>
                  </a:ext>
                </a:extLst>
              </a:tr>
              <a:tr h="251460">
                <a:tc>
                  <a:txBody>
                    <a:bodyPr/>
                    <a:lstStyle/>
                    <a:p>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rgbClr val="000000"/>
                          </a:solidFill>
                        </a:rPr>
                        <a:t>Fully automatically</a:t>
                      </a:r>
                      <a:endParaRPr lang="en-US"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32886"/>
                  </a:ext>
                </a:extLst>
              </a:tr>
            </a:tbl>
          </a:graphicData>
        </a:graphic>
      </p:graphicFrame>
      <p:sp>
        <p:nvSpPr>
          <p:cNvPr id="5" name="Foliennummernplatzhalter 3">
            <a:extLst>
              <a:ext uri="{FF2B5EF4-FFF2-40B4-BE49-F238E27FC236}">
                <a16:creationId xmlns:a16="http://schemas.microsoft.com/office/drawing/2014/main" id="{362353B4-B0B7-55B5-E27E-3B9D378F14A2}"/>
              </a:ext>
            </a:extLst>
          </p:cNvPr>
          <p:cNvSpPr txBox="1">
            <a:spLocks/>
          </p:cNvSpPr>
          <p:nvPr/>
        </p:nvSpPr>
        <p:spPr bwMode="auto">
          <a:xfrm>
            <a:off x="6774934" y="4854985"/>
            <a:ext cx="2052074" cy="273844"/>
          </a:xfrm>
          <a:prstGeom prst="rect">
            <a:avLst/>
          </a:prstGeom>
        </p:spPr>
        <p:txBody>
          <a:bodyPr lIns="0" rIns="0"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CE58CB1E-F828-4F11-99E0-327109AF9DA4}" type="slidenum">
              <a:rPr lang="en-US" sz="1100" smtClean="0"/>
              <a:pPr algn="r"/>
              <a:t>3</a:t>
            </a:fld>
            <a:endParaRPr lang="en-US" sz="1100" dirty="0"/>
          </a:p>
        </p:txBody>
      </p:sp>
      <p:sp>
        <p:nvSpPr>
          <p:cNvPr id="4" name="Fußzeilenplatzhalter 3">
            <a:extLst>
              <a:ext uri="{FF2B5EF4-FFF2-40B4-BE49-F238E27FC236}">
                <a16:creationId xmlns:a16="http://schemas.microsoft.com/office/drawing/2014/main" id="{2398A4BB-37D2-0B3B-93FE-C5539E9EBBDA}"/>
              </a:ext>
            </a:extLst>
          </p:cNvPr>
          <p:cNvSpPr>
            <a:spLocks noGrp="1"/>
          </p:cNvSpPr>
          <p:nvPr>
            <p:ph type="ftr" sz="quarter" idx="12"/>
          </p:nvPr>
        </p:nvSpPr>
        <p:spPr/>
        <p:txBody>
          <a:bodyPr/>
          <a:lstStyle/>
          <a:p>
            <a:r>
              <a:rPr lang="en-US" dirty="0"/>
              <a:t>Dr. Matthias Gottlieb, Guido Bacharach, GDN 2022, Groningen, 13th of October 2022</a:t>
            </a:r>
          </a:p>
        </p:txBody>
      </p:sp>
    </p:spTree>
    <p:custDataLst>
      <p:tags r:id="rId1"/>
    </p:custDataLst>
    <p:extLst>
      <p:ext uri="{BB962C8B-B14F-4D97-AF65-F5344CB8AC3E}">
        <p14:creationId xmlns:p14="http://schemas.microsoft.com/office/powerpoint/2010/main" val="296868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a:xfrm>
            <a:off x="319091" y="972001"/>
            <a:ext cx="8508999" cy="380810"/>
          </a:xfrm>
        </p:spPr>
        <p:txBody>
          <a:bodyPr/>
          <a:lstStyle/>
          <a:p>
            <a:pPr>
              <a:defRPr/>
            </a:pPr>
            <a:r>
              <a:rPr lang="de-DE" dirty="0"/>
              <a:t>Infrastructure Standard 4 Digital Credentials</a:t>
            </a:r>
            <a:endParaRPr dirty="0"/>
          </a:p>
        </p:txBody>
      </p:sp>
      <p:sp>
        <p:nvSpPr>
          <p:cNvPr id="6" name="Fußzeilenplatzhalter 5">
            <a:extLst>
              <a:ext uri="{FF2B5EF4-FFF2-40B4-BE49-F238E27FC236}">
                <a16:creationId xmlns:a16="http://schemas.microsoft.com/office/drawing/2014/main" id="{1D36274A-D4EB-4D4C-9530-930951C4F191}"/>
              </a:ext>
            </a:extLst>
          </p:cNvPr>
          <p:cNvSpPr>
            <a:spLocks noGrp="1"/>
          </p:cNvSpPr>
          <p:nvPr>
            <p:ph type="ftr" sz="quarter" idx="12"/>
          </p:nvPr>
        </p:nvSpPr>
        <p:spPr/>
        <p:txBody>
          <a:bodyPr/>
          <a:lstStyle/>
          <a:p>
            <a:pPr defTabSz="685800"/>
            <a:r>
              <a:rPr lang="en-US" dirty="0">
                <a:solidFill>
                  <a:prstClr val="black"/>
                </a:solidFill>
              </a:rPr>
              <a:t>Dr. Matthias Gottlieb, Guido Bacharach, GDN 2022, Groningen, 13th of October 2022</a:t>
            </a:r>
          </a:p>
        </p:txBody>
      </p:sp>
      <p:sp>
        <p:nvSpPr>
          <p:cNvPr id="7" name="Foliennummernplatzhalter 3"/>
          <p:cNvSpPr/>
          <p:nvPr/>
        </p:nvSpPr>
        <p:spPr bwMode="auto">
          <a:xfrm>
            <a:off x="6774934" y="4854986"/>
            <a:ext cx="2052074" cy="273844"/>
          </a:xfrm>
          <a:prstGeom prst="rect">
            <a:avLst/>
          </a:prstGeom>
        </p:spPr>
        <p:txBody>
          <a:bodyPr vert="horz" lIns="0" tIns="45720" rIns="0" bIns="45720" rtlCol="0" anchor="ctr"/>
          <a:lstStyle>
            <a:defPPr>
              <a:defRPr lang="de-DE"/>
            </a:defPPr>
            <a:lvl1pPr algn="r">
              <a:spcBef>
                <a:spcPts val="0"/>
              </a:spcBef>
              <a:spcAft>
                <a:spcPts val="0"/>
              </a:spcAft>
              <a:defRPr sz="1100">
                <a:solidFill>
                  <a:schemeClr val="tx1"/>
                </a:solidFill>
                <a:latin typeface="Arial"/>
                <a:ea typeface="+mn-ea"/>
                <a:cs typeface="Arial"/>
              </a:defRPr>
            </a:lvl1pPr>
            <a:lvl2pPr marL="457200" algn="l">
              <a:spcBef>
                <a:spcPts val="0"/>
              </a:spcBef>
              <a:spcAft>
                <a:spcPts val="0"/>
              </a:spcAft>
              <a:defRPr>
                <a:solidFill>
                  <a:schemeClr val="tx1"/>
                </a:solidFill>
                <a:latin typeface="Arial"/>
                <a:ea typeface="+mn-ea"/>
                <a:cs typeface="Arial"/>
              </a:defRPr>
            </a:lvl2pPr>
            <a:lvl3pPr marL="914400" algn="l">
              <a:spcBef>
                <a:spcPts val="0"/>
              </a:spcBef>
              <a:spcAft>
                <a:spcPts val="0"/>
              </a:spcAft>
              <a:defRPr>
                <a:solidFill>
                  <a:schemeClr val="tx1"/>
                </a:solidFill>
                <a:latin typeface="Arial"/>
                <a:ea typeface="+mn-ea"/>
                <a:cs typeface="Arial"/>
              </a:defRPr>
            </a:lvl3pPr>
            <a:lvl4pPr marL="1371600" algn="l">
              <a:spcBef>
                <a:spcPts val="0"/>
              </a:spcBef>
              <a:spcAft>
                <a:spcPts val="0"/>
              </a:spcAft>
              <a:defRPr>
                <a:solidFill>
                  <a:schemeClr val="tx1"/>
                </a:solidFill>
                <a:latin typeface="Arial"/>
                <a:ea typeface="+mn-ea"/>
                <a:cs typeface="Arial"/>
              </a:defRPr>
            </a:lvl4pPr>
            <a:lvl5pPr marL="1828800" algn="l">
              <a:spcBef>
                <a:spcPts val="0"/>
              </a:spcBef>
              <a:spcAft>
                <a:spcPts val="0"/>
              </a:spcAft>
              <a:defRPr>
                <a:solidFill>
                  <a:schemeClr val="tx1"/>
                </a:solidFill>
                <a:latin typeface="Arial"/>
                <a:ea typeface="+mn-ea"/>
                <a:cs typeface="Arial"/>
              </a:defRPr>
            </a:lvl5pPr>
            <a:lvl6pPr marL="2286000" algn="l" defTabSz="914400">
              <a:defRPr>
                <a:solidFill>
                  <a:schemeClr val="tx1"/>
                </a:solidFill>
                <a:latin typeface="Arial"/>
                <a:ea typeface="+mn-ea"/>
                <a:cs typeface="Arial"/>
              </a:defRPr>
            </a:lvl6pPr>
            <a:lvl7pPr marL="2743200" algn="l" defTabSz="914400">
              <a:defRPr>
                <a:solidFill>
                  <a:schemeClr val="tx1"/>
                </a:solidFill>
                <a:latin typeface="Arial"/>
                <a:ea typeface="+mn-ea"/>
                <a:cs typeface="Arial"/>
              </a:defRPr>
            </a:lvl7pPr>
            <a:lvl8pPr marL="3200400" algn="l" defTabSz="914400">
              <a:defRPr>
                <a:solidFill>
                  <a:schemeClr val="tx1"/>
                </a:solidFill>
                <a:latin typeface="Arial"/>
                <a:ea typeface="+mn-ea"/>
                <a:cs typeface="Arial"/>
              </a:defRPr>
            </a:lvl8pPr>
            <a:lvl9pPr marL="3657600" algn="l" defTabSz="914400">
              <a:defRPr>
                <a:solidFill>
                  <a:schemeClr val="tx1"/>
                </a:solidFill>
                <a:latin typeface="Arial"/>
                <a:ea typeface="+mn-ea"/>
                <a:cs typeface="Arial"/>
              </a:defRPr>
            </a:lvl9pPr>
          </a:lstStyle>
          <a:p>
            <a:pPr defTabSz="685800">
              <a:defRPr/>
            </a:pPr>
            <a:fld id="{CE58CB1E-F828-4F11-99E0-327109AF9DA4}" type="slidenum">
              <a:rPr lang="de-DE">
                <a:solidFill>
                  <a:prstClr val="white"/>
                </a:solidFill>
              </a:rPr>
              <a:pPr defTabSz="685800">
                <a:defRPr/>
              </a:pPr>
              <a:t>4</a:t>
            </a:fld>
            <a:endParaRPr lang="de-DE" dirty="0">
              <a:solidFill>
                <a:prstClr val="white"/>
              </a:solidFill>
            </a:endParaRPr>
          </a:p>
        </p:txBody>
      </p:sp>
      <p:cxnSp>
        <p:nvCxnSpPr>
          <p:cNvPr id="24" name="Gerader Verbinder 43"/>
          <p:cNvCxnSpPr>
            <a:cxnSpLocks/>
          </p:cNvCxnSpPr>
          <p:nvPr/>
        </p:nvCxnSpPr>
        <p:spPr bwMode="auto">
          <a:xfrm>
            <a:off x="3289741" y="1554381"/>
            <a:ext cx="0" cy="31122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uppieren 82">
            <a:extLst>
              <a:ext uri="{FF2B5EF4-FFF2-40B4-BE49-F238E27FC236}">
                <a16:creationId xmlns:a16="http://schemas.microsoft.com/office/drawing/2014/main" id="{02AF8343-D131-FFEC-77E8-3F70060DC39D}"/>
              </a:ext>
            </a:extLst>
          </p:cNvPr>
          <p:cNvGrpSpPr/>
          <p:nvPr/>
        </p:nvGrpSpPr>
        <p:grpSpPr>
          <a:xfrm>
            <a:off x="4764512" y="1824167"/>
            <a:ext cx="1134829" cy="1964450"/>
            <a:chOff x="6352682" y="2432223"/>
            <a:chExt cx="1513105" cy="2619266"/>
          </a:xfrm>
        </p:grpSpPr>
        <p:cxnSp>
          <p:nvCxnSpPr>
            <p:cNvPr id="46" name="Gerade Verbindung mit Pfeil 45">
              <a:extLst>
                <a:ext uri="{FF2B5EF4-FFF2-40B4-BE49-F238E27FC236}">
                  <a16:creationId xmlns:a16="http://schemas.microsoft.com/office/drawing/2014/main" id="{D1F7E683-EEE5-ADBB-2D2D-E751C77180EE}"/>
                </a:ext>
              </a:extLst>
            </p:cNvPr>
            <p:cNvCxnSpPr>
              <a:cxnSpLocks/>
            </p:cNvCxnSpPr>
            <p:nvPr/>
          </p:nvCxnSpPr>
          <p:spPr bwMode="auto">
            <a:xfrm flipV="1">
              <a:off x="6741294" y="3287213"/>
              <a:ext cx="0" cy="874634"/>
            </a:xfrm>
            <a:prstGeom prst="straightConnector1">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cxnSp>
        <p:sp>
          <p:nvSpPr>
            <p:cNvPr id="53" name="Rechteck 64"/>
            <p:cNvSpPr/>
            <p:nvPr/>
          </p:nvSpPr>
          <p:spPr bwMode="auto">
            <a:xfrm>
              <a:off x="7022513" y="3687913"/>
              <a:ext cx="843274" cy="266740"/>
            </a:xfrm>
            <a:prstGeom prst="rect">
              <a:avLst/>
            </a:prstGeom>
            <a:grpFill/>
          </p:spPr>
          <p:txBody>
            <a:bodyPr wrap="square">
              <a:spAutoFit/>
            </a:bodyPr>
            <a:lstStyle/>
            <a:p>
              <a:pPr algn="ctr" defTabSz="685800">
                <a:defRPr/>
              </a:pPr>
              <a:r>
                <a:rPr lang="de-DE" sz="700" dirty="0">
                  <a:solidFill>
                    <a:srgbClr val="0065BD"/>
                  </a:solidFill>
                </a:rPr>
                <a:t>Ausstellen</a:t>
              </a:r>
              <a:endParaRPr sz="1350" dirty="0">
                <a:solidFill>
                  <a:srgbClr val="0065BD"/>
                </a:solidFill>
              </a:endParaRPr>
            </a:p>
          </p:txBody>
        </p:sp>
        <p:pic>
          <p:nvPicPr>
            <p:cNvPr id="60" name="Grafik 59">
              <a:extLst>
                <a:ext uri="{FF2B5EF4-FFF2-40B4-BE49-F238E27FC236}">
                  <a16:creationId xmlns:a16="http://schemas.microsoft.com/office/drawing/2014/main" id="{AE61F430-FB3C-4906-A65D-A7C5AAE7B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682" y="2432223"/>
              <a:ext cx="816948" cy="675300"/>
            </a:xfrm>
            <a:prstGeom prst="rect">
              <a:avLst/>
            </a:prstGeom>
          </p:spPr>
        </p:pic>
        <p:grpSp>
          <p:nvGrpSpPr>
            <p:cNvPr id="12" name="Gruppieren 11">
              <a:extLst>
                <a:ext uri="{FF2B5EF4-FFF2-40B4-BE49-F238E27FC236}">
                  <a16:creationId xmlns:a16="http://schemas.microsoft.com/office/drawing/2014/main" id="{EDAA4BA7-58B8-52ED-1106-3D9C1A4E25FB}"/>
                </a:ext>
              </a:extLst>
            </p:cNvPr>
            <p:cNvGrpSpPr/>
            <p:nvPr/>
          </p:nvGrpSpPr>
          <p:grpSpPr>
            <a:xfrm>
              <a:off x="6449922" y="3429000"/>
              <a:ext cx="622470" cy="622470"/>
              <a:chOff x="6550161" y="3529239"/>
              <a:chExt cx="421992" cy="421992"/>
            </a:xfrm>
          </p:grpSpPr>
          <p:sp>
            <p:nvSpPr>
              <p:cNvPr id="37" name="Ellipse 47"/>
              <p:cNvSpPr/>
              <p:nvPr/>
            </p:nvSpPr>
            <p:spPr bwMode="auto">
              <a:xfrm>
                <a:off x="6550161" y="3529239"/>
                <a:ext cx="421992" cy="4219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685800">
                  <a:lnSpc>
                    <a:spcPct val="113999"/>
                  </a:lnSpc>
                  <a:defRPr/>
                </a:pPr>
                <a:endParaRPr lang="de-DE" sz="1400" dirty="0">
                  <a:solidFill>
                    <a:prstClr val="white"/>
                  </a:solidFill>
                  <a:latin typeface="Arial"/>
                </a:endParaRPr>
              </a:p>
            </p:txBody>
          </p:sp>
          <p:pic>
            <p:nvPicPr>
              <p:cNvPr id="69" name="Grafik 68">
                <a:extLst>
                  <a:ext uri="{FF2B5EF4-FFF2-40B4-BE49-F238E27FC236}">
                    <a16:creationId xmlns:a16="http://schemas.microsoft.com/office/drawing/2014/main" id="{CCDB9FF2-7060-48DD-A0FE-250ACC506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540" y="3612620"/>
                <a:ext cx="352135" cy="249669"/>
              </a:xfrm>
              <a:prstGeom prst="rect">
                <a:avLst/>
              </a:prstGeom>
            </p:spPr>
          </p:pic>
        </p:grpSp>
        <p:pic>
          <p:nvPicPr>
            <p:cNvPr id="36" name="Grafik 35">
              <a:extLst>
                <a:ext uri="{FF2B5EF4-FFF2-40B4-BE49-F238E27FC236}">
                  <a16:creationId xmlns:a16="http://schemas.microsoft.com/office/drawing/2014/main" id="{0A7BFD1C-E742-51FD-FD14-2BC700655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431141" y="4267483"/>
              <a:ext cx="622594" cy="784006"/>
            </a:xfrm>
            <a:prstGeom prst="rect">
              <a:avLst/>
            </a:prstGeom>
          </p:spPr>
        </p:pic>
      </p:grpSp>
      <p:grpSp>
        <p:nvGrpSpPr>
          <p:cNvPr id="84" name="Gruppieren 83">
            <a:extLst>
              <a:ext uri="{FF2B5EF4-FFF2-40B4-BE49-F238E27FC236}">
                <a16:creationId xmlns:a16="http://schemas.microsoft.com/office/drawing/2014/main" id="{8E405DF2-EE1F-8BB7-D810-E48FE6FDEF57}"/>
              </a:ext>
            </a:extLst>
          </p:cNvPr>
          <p:cNvGrpSpPr/>
          <p:nvPr/>
        </p:nvGrpSpPr>
        <p:grpSpPr>
          <a:xfrm>
            <a:off x="3740681" y="3322768"/>
            <a:ext cx="1500872" cy="1256779"/>
            <a:chOff x="4987575" y="4430357"/>
            <a:chExt cx="2001162" cy="1675705"/>
          </a:xfrm>
        </p:grpSpPr>
        <p:sp>
          <p:nvSpPr>
            <p:cNvPr id="26" name="Pfeil: gebogen 7"/>
            <p:cNvSpPr/>
            <p:nvPr/>
          </p:nvSpPr>
          <p:spPr bwMode="auto">
            <a:xfrm rot="11828902">
              <a:off x="4987575" y="4430357"/>
              <a:ext cx="2001162" cy="1663306"/>
            </a:xfrm>
            <a:prstGeom prst="circularArrow">
              <a:avLst>
                <a:gd name="adj1" fmla="val 740"/>
                <a:gd name="adj2" fmla="val 1036631"/>
                <a:gd name="adj3" fmla="val 3110535"/>
                <a:gd name="adj4" fmla="val 9650503"/>
                <a:gd name="adj5" fmla="val 436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685800">
                <a:lnSpc>
                  <a:spcPct val="113999"/>
                </a:lnSpc>
                <a:defRPr/>
              </a:pPr>
              <a:endParaRPr lang="de-DE" sz="1050">
                <a:solidFill>
                  <a:prstClr val="black"/>
                </a:solidFill>
                <a:latin typeface="Arial"/>
              </a:endParaRPr>
            </a:p>
          </p:txBody>
        </p:sp>
        <p:sp>
          <p:nvSpPr>
            <p:cNvPr id="35" name="Rechteck 20"/>
            <p:cNvSpPr/>
            <p:nvPr/>
          </p:nvSpPr>
          <p:spPr bwMode="auto">
            <a:xfrm>
              <a:off x="5507155" y="5117408"/>
              <a:ext cx="1006696" cy="553997"/>
            </a:xfrm>
            <a:prstGeom prst="rect">
              <a:avLst/>
            </a:prstGeom>
            <a:grpFill/>
          </p:spPr>
          <p:txBody>
            <a:bodyPr wrap="square">
              <a:spAutoFit/>
            </a:bodyPr>
            <a:lstStyle/>
            <a:p>
              <a:pPr defTabSz="685800">
                <a:defRPr/>
              </a:pPr>
              <a:r>
                <a:rPr lang="de-DE" sz="700" dirty="0">
                  <a:solidFill>
                    <a:srgbClr val="0065BD"/>
                  </a:solidFill>
                </a:rPr>
                <a:t>Transportieren/</a:t>
              </a:r>
              <a:endParaRPr sz="1350" dirty="0">
                <a:solidFill>
                  <a:srgbClr val="0065BD"/>
                </a:solidFill>
              </a:endParaRPr>
            </a:p>
            <a:p>
              <a:pPr defTabSz="685800">
                <a:defRPr/>
              </a:pPr>
              <a:r>
                <a:rPr lang="de-DE" sz="700" dirty="0">
                  <a:solidFill>
                    <a:srgbClr val="0065BD"/>
                  </a:solidFill>
                </a:rPr>
                <a:t>Speichern</a:t>
              </a:r>
              <a:endParaRPr sz="1350" dirty="0">
                <a:solidFill>
                  <a:srgbClr val="0065BD"/>
                </a:solidFill>
              </a:endParaRPr>
            </a:p>
          </p:txBody>
        </p:sp>
        <p:sp>
          <p:nvSpPr>
            <p:cNvPr id="49" name="Ellipse 60"/>
            <p:cNvSpPr/>
            <p:nvPr/>
          </p:nvSpPr>
          <p:spPr bwMode="auto">
            <a:xfrm>
              <a:off x="5265497" y="5622747"/>
              <a:ext cx="483315" cy="48331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685800">
                <a:lnSpc>
                  <a:spcPct val="113999"/>
                </a:lnSpc>
                <a:defRPr/>
              </a:pPr>
              <a:endParaRPr lang="de-DE" sz="1400" dirty="0">
                <a:solidFill>
                  <a:prstClr val="white"/>
                </a:solidFill>
                <a:latin typeface="Arial"/>
              </a:endParaRPr>
            </a:p>
          </p:txBody>
        </p:sp>
        <p:pic>
          <p:nvPicPr>
            <p:cNvPr id="39" name="Grafik 38">
              <a:extLst>
                <a:ext uri="{FF2B5EF4-FFF2-40B4-BE49-F238E27FC236}">
                  <a16:creationId xmlns:a16="http://schemas.microsoft.com/office/drawing/2014/main" id="{FD48155D-77D1-8F5F-729F-4F33813DF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7915" y="5687288"/>
              <a:ext cx="313144" cy="389651"/>
            </a:xfrm>
            <a:prstGeom prst="rect">
              <a:avLst/>
            </a:prstGeom>
          </p:spPr>
        </p:pic>
      </p:grpSp>
      <p:grpSp>
        <p:nvGrpSpPr>
          <p:cNvPr id="85" name="Gruppieren 84">
            <a:extLst>
              <a:ext uri="{FF2B5EF4-FFF2-40B4-BE49-F238E27FC236}">
                <a16:creationId xmlns:a16="http://schemas.microsoft.com/office/drawing/2014/main" id="{F041FB42-B41E-947D-87FB-78C334EC8BB5}"/>
              </a:ext>
            </a:extLst>
          </p:cNvPr>
          <p:cNvGrpSpPr/>
          <p:nvPr/>
        </p:nvGrpSpPr>
        <p:grpSpPr>
          <a:xfrm>
            <a:off x="5705823" y="3177085"/>
            <a:ext cx="2033741" cy="698907"/>
            <a:chOff x="7607764" y="4236112"/>
            <a:chExt cx="2711654" cy="931875"/>
          </a:xfrm>
        </p:grpSpPr>
        <p:cxnSp>
          <p:nvCxnSpPr>
            <p:cNvPr id="41" name="Gerade Verbindung mit Pfeil 40">
              <a:extLst>
                <a:ext uri="{FF2B5EF4-FFF2-40B4-BE49-F238E27FC236}">
                  <a16:creationId xmlns:a16="http://schemas.microsoft.com/office/drawing/2014/main" id="{8C114044-0859-2996-8FB2-C59033AE05AB}"/>
                </a:ext>
              </a:extLst>
            </p:cNvPr>
            <p:cNvCxnSpPr>
              <a:cxnSpLocks/>
            </p:cNvCxnSpPr>
            <p:nvPr/>
          </p:nvCxnSpPr>
          <p:spPr bwMode="auto">
            <a:xfrm>
              <a:off x="7607764" y="4740341"/>
              <a:ext cx="1609000" cy="0"/>
            </a:xfrm>
            <a:prstGeom prst="straightConnector1">
              <a:avLst/>
            </a:prstGeom>
            <a:ln>
              <a:headEnd type="none" w="med" len="med"/>
              <a:tailEnd type="arrow" w="med" len="med"/>
            </a:ln>
          </p:spPr>
          <p:style>
            <a:lnRef idx="1">
              <a:schemeClr val="accent5"/>
            </a:lnRef>
            <a:fillRef idx="0">
              <a:schemeClr val="accent5"/>
            </a:fillRef>
            <a:effectRef idx="0">
              <a:schemeClr val="accent5"/>
            </a:effectRef>
            <a:fontRef idx="minor">
              <a:schemeClr val="tx1"/>
            </a:fontRef>
          </p:style>
        </p:cxnSp>
        <p:grpSp>
          <p:nvGrpSpPr>
            <p:cNvPr id="13" name="Gruppieren 12">
              <a:extLst>
                <a:ext uri="{FF2B5EF4-FFF2-40B4-BE49-F238E27FC236}">
                  <a16:creationId xmlns:a16="http://schemas.microsoft.com/office/drawing/2014/main" id="{969EF3E1-F8CD-3B60-50E5-5B6CDFB7B16D}"/>
                </a:ext>
              </a:extLst>
            </p:cNvPr>
            <p:cNvGrpSpPr/>
            <p:nvPr/>
          </p:nvGrpSpPr>
          <p:grpSpPr>
            <a:xfrm>
              <a:off x="8050540" y="4410881"/>
              <a:ext cx="633492" cy="621518"/>
              <a:chOff x="8152554" y="4510967"/>
              <a:chExt cx="429463" cy="421346"/>
            </a:xfrm>
          </p:grpSpPr>
          <p:sp>
            <p:nvSpPr>
              <p:cNvPr id="58" name="Ellipse 47">
                <a:extLst>
                  <a:ext uri="{FF2B5EF4-FFF2-40B4-BE49-F238E27FC236}">
                    <a16:creationId xmlns:a16="http://schemas.microsoft.com/office/drawing/2014/main" id="{219556A0-D513-4893-82CB-F2A8DEB0FB97}"/>
                  </a:ext>
                </a:extLst>
              </p:cNvPr>
              <p:cNvSpPr/>
              <p:nvPr/>
            </p:nvSpPr>
            <p:spPr bwMode="auto">
              <a:xfrm>
                <a:off x="8152554" y="4510967"/>
                <a:ext cx="421346" cy="42134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685800">
                  <a:lnSpc>
                    <a:spcPct val="113999"/>
                  </a:lnSpc>
                  <a:defRPr/>
                </a:pPr>
                <a:endParaRPr lang="de-DE" sz="1400">
                  <a:solidFill>
                    <a:prstClr val="white"/>
                  </a:solidFill>
                  <a:latin typeface="Arial"/>
                </a:endParaRPr>
              </a:p>
            </p:txBody>
          </p:sp>
          <p:pic>
            <p:nvPicPr>
              <p:cNvPr id="57" name="Grafik 56">
                <a:extLst>
                  <a:ext uri="{FF2B5EF4-FFF2-40B4-BE49-F238E27FC236}">
                    <a16:creationId xmlns:a16="http://schemas.microsoft.com/office/drawing/2014/main" id="{43CD989D-56AC-4FBF-8BC1-9A3BA5EC31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5674" y="4619853"/>
                <a:ext cx="386343" cy="194624"/>
              </a:xfrm>
              <a:prstGeom prst="rect">
                <a:avLst/>
              </a:prstGeom>
            </p:spPr>
          </p:pic>
        </p:grpSp>
        <p:pic>
          <p:nvPicPr>
            <p:cNvPr id="66" name="Grafik 65">
              <a:extLst>
                <a:ext uri="{FF2B5EF4-FFF2-40B4-BE49-F238E27FC236}">
                  <a16:creationId xmlns:a16="http://schemas.microsoft.com/office/drawing/2014/main" id="{D491E4F1-59D5-4583-BF19-8A97A36614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98942" y="4236112"/>
              <a:ext cx="520476" cy="714830"/>
            </a:xfrm>
            <a:prstGeom prst="rect">
              <a:avLst/>
            </a:prstGeom>
          </p:spPr>
        </p:pic>
        <p:sp>
          <p:nvSpPr>
            <p:cNvPr id="52" name="Rechteck 63"/>
            <p:cNvSpPr/>
            <p:nvPr/>
          </p:nvSpPr>
          <p:spPr bwMode="auto">
            <a:xfrm>
              <a:off x="7635913" y="4901247"/>
              <a:ext cx="1420694" cy="266740"/>
            </a:xfrm>
            <a:prstGeom prst="rect">
              <a:avLst/>
            </a:prstGeom>
            <a:grpFill/>
          </p:spPr>
          <p:txBody>
            <a:bodyPr wrap="square">
              <a:spAutoFit/>
            </a:bodyPr>
            <a:lstStyle/>
            <a:p>
              <a:pPr algn="ctr" defTabSz="685800">
                <a:defRPr/>
              </a:pPr>
              <a:r>
                <a:rPr lang="de-DE" sz="700" dirty="0">
                  <a:solidFill>
                    <a:srgbClr val="0065BD"/>
                  </a:solidFill>
                </a:rPr>
                <a:t>Teilen</a:t>
              </a:r>
              <a:endParaRPr sz="1350" dirty="0">
                <a:solidFill>
                  <a:srgbClr val="0065BD"/>
                </a:solidFill>
              </a:endParaRPr>
            </a:p>
          </p:txBody>
        </p:sp>
      </p:grpSp>
      <p:grpSp>
        <p:nvGrpSpPr>
          <p:cNvPr id="86" name="Gruppieren 85">
            <a:extLst>
              <a:ext uri="{FF2B5EF4-FFF2-40B4-BE49-F238E27FC236}">
                <a16:creationId xmlns:a16="http://schemas.microsoft.com/office/drawing/2014/main" id="{61472252-672A-7ABE-B748-5107B084DA4E}"/>
              </a:ext>
            </a:extLst>
          </p:cNvPr>
          <p:cNvGrpSpPr/>
          <p:nvPr/>
        </p:nvGrpSpPr>
        <p:grpSpPr>
          <a:xfrm>
            <a:off x="5705823" y="1829470"/>
            <a:ext cx="2154814" cy="1291916"/>
            <a:chOff x="7607764" y="2439292"/>
            <a:chExt cx="2873085" cy="1722555"/>
          </a:xfrm>
        </p:grpSpPr>
        <p:cxnSp>
          <p:nvCxnSpPr>
            <p:cNvPr id="42" name="Gerade Verbindung mit Pfeil 41">
              <a:extLst>
                <a:ext uri="{FF2B5EF4-FFF2-40B4-BE49-F238E27FC236}">
                  <a16:creationId xmlns:a16="http://schemas.microsoft.com/office/drawing/2014/main" id="{FE58A7A6-C503-1328-A736-BCDE726BE913}"/>
                </a:ext>
              </a:extLst>
            </p:cNvPr>
            <p:cNvCxnSpPr>
              <a:cxnSpLocks/>
            </p:cNvCxnSpPr>
            <p:nvPr/>
          </p:nvCxnSpPr>
          <p:spPr bwMode="auto">
            <a:xfrm flipV="1">
              <a:off x="10017894" y="3336324"/>
              <a:ext cx="0" cy="825523"/>
            </a:xfrm>
            <a:prstGeom prst="straightConnector1">
              <a:avLst/>
            </a:prstGeom>
            <a:ln>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3" name="Gerade Verbindung mit Pfeil 2">
              <a:extLst>
                <a:ext uri="{FF2B5EF4-FFF2-40B4-BE49-F238E27FC236}">
                  <a16:creationId xmlns:a16="http://schemas.microsoft.com/office/drawing/2014/main" id="{5B4FD2F8-4174-4E47-2245-B400A7F21778}"/>
                </a:ext>
              </a:extLst>
            </p:cNvPr>
            <p:cNvCxnSpPr>
              <a:cxnSpLocks/>
            </p:cNvCxnSpPr>
            <p:nvPr/>
          </p:nvCxnSpPr>
          <p:spPr>
            <a:xfrm>
              <a:off x="7607764" y="2883952"/>
              <a:ext cx="1609000" cy="0"/>
            </a:xfrm>
            <a:prstGeom prst="straightConnector1">
              <a:avLst/>
            </a:prstGeom>
            <a:ln>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54" name="Rechteck 65"/>
            <p:cNvSpPr/>
            <p:nvPr/>
          </p:nvSpPr>
          <p:spPr bwMode="auto">
            <a:xfrm>
              <a:off x="8956167" y="3679890"/>
              <a:ext cx="822341" cy="266740"/>
            </a:xfrm>
            <a:prstGeom prst="rect">
              <a:avLst/>
            </a:prstGeom>
            <a:grpFill/>
          </p:spPr>
          <p:txBody>
            <a:bodyPr wrap="square">
              <a:spAutoFit/>
            </a:bodyPr>
            <a:lstStyle/>
            <a:p>
              <a:pPr algn="ctr" defTabSz="685800">
                <a:defRPr/>
              </a:pPr>
              <a:r>
                <a:rPr lang="de-DE" sz="700" dirty="0">
                  <a:solidFill>
                    <a:srgbClr val="0065BD"/>
                  </a:solidFill>
                </a:rPr>
                <a:t>Prüfen</a:t>
              </a:r>
              <a:endParaRPr sz="1350" dirty="0">
                <a:solidFill>
                  <a:srgbClr val="0065BD"/>
                </a:solidFill>
              </a:endParaRPr>
            </a:p>
          </p:txBody>
        </p:sp>
        <p:grpSp>
          <p:nvGrpSpPr>
            <p:cNvPr id="14" name="Gruppieren 13">
              <a:extLst>
                <a:ext uri="{FF2B5EF4-FFF2-40B4-BE49-F238E27FC236}">
                  <a16:creationId xmlns:a16="http://schemas.microsoft.com/office/drawing/2014/main" id="{5FEF9BC3-E315-2444-AA09-EDC05F4FE49B}"/>
                </a:ext>
              </a:extLst>
            </p:cNvPr>
            <p:cNvGrpSpPr/>
            <p:nvPr/>
          </p:nvGrpSpPr>
          <p:grpSpPr>
            <a:xfrm>
              <a:off x="9772779" y="3554588"/>
              <a:ext cx="496882" cy="496882"/>
              <a:chOff x="9810224" y="3592032"/>
              <a:chExt cx="421992" cy="421993"/>
            </a:xfrm>
          </p:grpSpPr>
          <p:sp>
            <p:nvSpPr>
              <p:cNvPr id="43" name="Ellipse 54"/>
              <p:cNvSpPr/>
              <p:nvPr/>
            </p:nvSpPr>
            <p:spPr bwMode="auto">
              <a:xfrm>
                <a:off x="9810224" y="3592032"/>
                <a:ext cx="421992" cy="42199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685800">
                  <a:lnSpc>
                    <a:spcPct val="113999"/>
                  </a:lnSpc>
                  <a:defRPr/>
                </a:pPr>
                <a:endParaRPr lang="de-DE" sz="1400">
                  <a:solidFill>
                    <a:prstClr val="white"/>
                  </a:solidFill>
                  <a:latin typeface="Arial"/>
                </a:endParaRPr>
              </a:p>
            </p:txBody>
          </p:sp>
          <p:pic>
            <p:nvPicPr>
              <p:cNvPr id="74" name="Grafik 73">
                <a:extLst>
                  <a:ext uri="{FF2B5EF4-FFF2-40B4-BE49-F238E27FC236}">
                    <a16:creationId xmlns:a16="http://schemas.microsoft.com/office/drawing/2014/main" id="{E7AB4184-6873-4D99-853C-CF2257EB5B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42221" y="3638857"/>
                <a:ext cx="368902" cy="301830"/>
              </a:xfrm>
              <a:prstGeom prst="rect">
                <a:avLst/>
              </a:prstGeom>
            </p:spPr>
          </p:pic>
        </p:grpSp>
        <p:pic>
          <p:nvPicPr>
            <p:cNvPr id="38" name="Grafik 37">
              <a:extLst>
                <a:ext uri="{FF2B5EF4-FFF2-40B4-BE49-F238E27FC236}">
                  <a16:creationId xmlns:a16="http://schemas.microsoft.com/office/drawing/2014/main" id="{3A32CAFB-C870-1EF2-A0E9-94A8F0B8A7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9580906" y="2439292"/>
              <a:ext cx="899943" cy="768523"/>
            </a:xfrm>
            <a:prstGeom prst="rect">
              <a:avLst/>
            </a:prstGeom>
          </p:spPr>
        </p:pic>
        <p:grpSp>
          <p:nvGrpSpPr>
            <p:cNvPr id="50" name="Gruppieren 49">
              <a:extLst>
                <a:ext uri="{FF2B5EF4-FFF2-40B4-BE49-F238E27FC236}">
                  <a16:creationId xmlns:a16="http://schemas.microsoft.com/office/drawing/2014/main" id="{990B2235-9EDD-DD76-F7EC-D08CC142600F}"/>
                </a:ext>
              </a:extLst>
            </p:cNvPr>
            <p:cNvGrpSpPr/>
            <p:nvPr/>
          </p:nvGrpSpPr>
          <p:grpSpPr>
            <a:xfrm>
              <a:off x="8071629" y="2584239"/>
              <a:ext cx="622470" cy="622470"/>
              <a:chOff x="6550161" y="3529239"/>
              <a:chExt cx="421992" cy="421992"/>
            </a:xfrm>
          </p:grpSpPr>
          <p:sp>
            <p:nvSpPr>
              <p:cNvPr id="56" name="Ellipse 47">
                <a:extLst>
                  <a:ext uri="{FF2B5EF4-FFF2-40B4-BE49-F238E27FC236}">
                    <a16:creationId xmlns:a16="http://schemas.microsoft.com/office/drawing/2014/main" id="{CB895CCF-E7FD-0111-9F9D-0B500031358A}"/>
                  </a:ext>
                </a:extLst>
              </p:cNvPr>
              <p:cNvSpPr/>
              <p:nvPr/>
            </p:nvSpPr>
            <p:spPr bwMode="auto">
              <a:xfrm>
                <a:off x="6550161" y="3529239"/>
                <a:ext cx="421992" cy="4219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685800">
                  <a:lnSpc>
                    <a:spcPct val="113999"/>
                  </a:lnSpc>
                  <a:defRPr/>
                </a:pPr>
                <a:endParaRPr lang="de-DE" sz="1400" dirty="0">
                  <a:solidFill>
                    <a:prstClr val="white"/>
                  </a:solidFill>
                  <a:latin typeface="Arial"/>
                </a:endParaRPr>
              </a:p>
            </p:txBody>
          </p:sp>
          <p:pic>
            <p:nvPicPr>
              <p:cNvPr id="59" name="Grafik 58">
                <a:extLst>
                  <a:ext uri="{FF2B5EF4-FFF2-40B4-BE49-F238E27FC236}">
                    <a16:creationId xmlns:a16="http://schemas.microsoft.com/office/drawing/2014/main" id="{2DF5531B-4ED6-D15B-6A24-0DCC44A7148D}"/>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82540" y="3612620"/>
                <a:ext cx="352135" cy="249669"/>
              </a:xfrm>
              <a:prstGeom prst="rect">
                <a:avLst/>
              </a:prstGeom>
            </p:spPr>
          </p:pic>
        </p:grpSp>
        <p:sp>
          <p:nvSpPr>
            <p:cNvPr id="51" name="Rechteck 62"/>
            <p:cNvSpPr/>
            <p:nvPr/>
          </p:nvSpPr>
          <p:spPr bwMode="auto">
            <a:xfrm>
              <a:off x="7676416" y="3051315"/>
              <a:ext cx="1412896" cy="266740"/>
            </a:xfrm>
            <a:prstGeom prst="rect">
              <a:avLst/>
            </a:prstGeom>
            <a:grpFill/>
          </p:spPr>
          <p:txBody>
            <a:bodyPr wrap="square">
              <a:spAutoFit/>
            </a:bodyPr>
            <a:lstStyle/>
            <a:p>
              <a:pPr algn="ctr" defTabSz="685800">
                <a:defRPr/>
              </a:pPr>
              <a:r>
                <a:rPr lang="de-DE" sz="700" dirty="0">
                  <a:solidFill>
                    <a:srgbClr val="0065BD"/>
                  </a:solidFill>
                </a:rPr>
                <a:t>Widerrufen</a:t>
              </a:r>
              <a:endParaRPr sz="1350" dirty="0">
                <a:solidFill>
                  <a:srgbClr val="0065BD"/>
                </a:solidFill>
              </a:endParaRPr>
            </a:p>
          </p:txBody>
        </p:sp>
      </p:grpSp>
      <p:grpSp>
        <p:nvGrpSpPr>
          <p:cNvPr id="82" name="Gruppieren 81">
            <a:extLst>
              <a:ext uri="{FF2B5EF4-FFF2-40B4-BE49-F238E27FC236}">
                <a16:creationId xmlns:a16="http://schemas.microsoft.com/office/drawing/2014/main" id="{81AD2216-749F-25DC-3897-B17200E739DE}"/>
              </a:ext>
            </a:extLst>
          </p:cNvPr>
          <p:cNvGrpSpPr/>
          <p:nvPr/>
        </p:nvGrpSpPr>
        <p:grpSpPr>
          <a:xfrm>
            <a:off x="664200" y="1771475"/>
            <a:ext cx="2157069" cy="2022896"/>
            <a:chOff x="885600" y="2361966"/>
            <a:chExt cx="2876092" cy="2697194"/>
          </a:xfrm>
        </p:grpSpPr>
        <p:grpSp>
          <p:nvGrpSpPr>
            <p:cNvPr id="81" name="Gruppieren 80">
              <a:extLst>
                <a:ext uri="{FF2B5EF4-FFF2-40B4-BE49-F238E27FC236}">
                  <a16:creationId xmlns:a16="http://schemas.microsoft.com/office/drawing/2014/main" id="{B6B70033-773D-FA9F-FA2E-B8C0C043B66E}"/>
                </a:ext>
              </a:extLst>
            </p:cNvPr>
            <p:cNvGrpSpPr/>
            <p:nvPr/>
          </p:nvGrpSpPr>
          <p:grpSpPr>
            <a:xfrm>
              <a:off x="1727730" y="4114232"/>
              <a:ext cx="1261090" cy="944928"/>
              <a:chOff x="1727730" y="4114232"/>
              <a:chExt cx="1261090" cy="944928"/>
            </a:xfrm>
          </p:grpSpPr>
          <p:pic>
            <p:nvPicPr>
              <p:cNvPr id="73" name="Grafik 72">
                <a:extLst>
                  <a:ext uri="{FF2B5EF4-FFF2-40B4-BE49-F238E27FC236}">
                    <a16:creationId xmlns:a16="http://schemas.microsoft.com/office/drawing/2014/main" id="{18EA5FC7-797C-9C45-8ECD-29043C292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90797" y="4114232"/>
                <a:ext cx="934955" cy="662897"/>
              </a:xfrm>
              <a:prstGeom prst="rect">
                <a:avLst/>
              </a:prstGeom>
            </p:spPr>
          </p:pic>
          <p:sp>
            <p:nvSpPr>
              <p:cNvPr id="76" name="Rechteck 64">
                <a:extLst>
                  <a:ext uri="{FF2B5EF4-FFF2-40B4-BE49-F238E27FC236}">
                    <a16:creationId xmlns:a16="http://schemas.microsoft.com/office/drawing/2014/main" id="{0DB13AF4-1ACC-F7A3-50CC-C2BA9C49A162}"/>
                  </a:ext>
                </a:extLst>
              </p:cNvPr>
              <p:cNvSpPr/>
              <p:nvPr/>
            </p:nvSpPr>
            <p:spPr bwMode="auto">
              <a:xfrm>
                <a:off x="1727730" y="4792420"/>
                <a:ext cx="1261090" cy="266740"/>
              </a:xfrm>
              <a:prstGeom prst="rect">
                <a:avLst/>
              </a:prstGeom>
              <a:grpFill/>
            </p:spPr>
            <p:txBody>
              <a:bodyPr wrap="square">
                <a:spAutoFit/>
              </a:bodyPr>
              <a:lstStyle/>
              <a:p>
                <a:pPr algn="ctr" defTabSz="685800">
                  <a:defRPr/>
                </a:pPr>
                <a:r>
                  <a:rPr lang="de-DE" sz="700" dirty="0">
                    <a:solidFill>
                      <a:srgbClr val="0065BD"/>
                    </a:solidFill>
                  </a:rPr>
                  <a:t>Digital </a:t>
                </a:r>
                <a:r>
                  <a:rPr lang="de-DE" sz="700" dirty="0" err="1">
                    <a:solidFill>
                      <a:srgbClr val="0065BD"/>
                    </a:solidFill>
                  </a:rPr>
                  <a:t>Credential</a:t>
                </a:r>
                <a:endParaRPr sz="1350" dirty="0">
                  <a:solidFill>
                    <a:srgbClr val="0065BD"/>
                  </a:solidFill>
                </a:endParaRPr>
              </a:p>
            </p:txBody>
          </p:sp>
        </p:grpSp>
        <p:grpSp>
          <p:nvGrpSpPr>
            <p:cNvPr id="48" name="Gruppieren 47">
              <a:extLst>
                <a:ext uri="{FF2B5EF4-FFF2-40B4-BE49-F238E27FC236}">
                  <a16:creationId xmlns:a16="http://schemas.microsoft.com/office/drawing/2014/main" id="{1A2A1638-1211-85FD-3F3F-2B3E16934195}"/>
                </a:ext>
              </a:extLst>
            </p:cNvPr>
            <p:cNvGrpSpPr/>
            <p:nvPr/>
          </p:nvGrpSpPr>
          <p:grpSpPr>
            <a:xfrm>
              <a:off x="2500602" y="2361966"/>
              <a:ext cx="1261090" cy="1148723"/>
              <a:chOff x="2500602" y="2361966"/>
              <a:chExt cx="1261090" cy="1148723"/>
            </a:xfrm>
          </p:grpSpPr>
          <p:sp>
            <p:nvSpPr>
              <p:cNvPr id="78" name="Rechteck 64">
                <a:extLst>
                  <a:ext uri="{FF2B5EF4-FFF2-40B4-BE49-F238E27FC236}">
                    <a16:creationId xmlns:a16="http://schemas.microsoft.com/office/drawing/2014/main" id="{1516B533-EC8E-0F57-8A92-DAD73E528084}"/>
                  </a:ext>
                </a:extLst>
              </p:cNvPr>
              <p:cNvSpPr/>
              <p:nvPr/>
            </p:nvSpPr>
            <p:spPr bwMode="auto">
              <a:xfrm>
                <a:off x="2500602" y="3243949"/>
                <a:ext cx="1261090" cy="266740"/>
              </a:xfrm>
              <a:prstGeom prst="rect">
                <a:avLst/>
              </a:prstGeom>
              <a:grpFill/>
            </p:spPr>
            <p:txBody>
              <a:bodyPr wrap="square">
                <a:spAutoFit/>
              </a:bodyPr>
              <a:lstStyle/>
              <a:p>
                <a:pPr algn="ctr" defTabSz="685800">
                  <a:defRPr/>
                </a:pPr>
                <a:r>
                  <a:rPr lang="de-DE" sz="700" dirty="0">
                    <a:solidFill>
                      <a:srgbClr val="0065BD"/>
                    </a:solidFill>
                  </a:rPr>
                  <a:t>Datenobjekt</a:t>
                </a:r>
                <a:endParaRPr sz="1350" dirty="0">
                  <a:solidFill>
                    <a:srgbClr val="0065BD"/>
                  </a:solidFill>
                </a:endParaRPr>
              </a:p>
            </p:txBody>
          </p:sp>
          <p:pic>
            <p:nvPicPr>
              <p:cNvPr id="21" name="Grafik 20">
                <a:extLst>
                  <a:ext uri="{FF2B5EF4-FFF2-40B4-BE49-F238E27FC236}">
                    <a16:creationId xmlns:a16="http://schemas.microsoft.com/office/drawing/2014/main" id="{65B3C716-DB02-A1CA-5B6E-D8FE47C920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11168" y="2361966"/>
                <a:ext cx="639958" cy="827262"/>
              </a:xfrm>
              <a:prstGeom prst="rect">
                <a:avLst/>
              </a:prstGeom>
            </p:spPr>
          </p:pic>
        </p:grpSp>
        <p:grpSp>
          <p:nvGrpSpPr>
            <p:cNvPr id="80" name="Gruppieren 79">
              <a:extLst>
                <a:ext uri="{FF2B5EF4-FFF2-40B4-BE49-F238E27FC236}">
                  <a16:creationId xmlns:a16="http://schemas.microsoft.com/office/drawing/2014/main" id="{5180ACC9-2822-29E2-B8D0-E5A53EAF0F1B}"/>
                </a:ext>
              </a:extLst>
            </p:cNvPr>
            <p:cNvGrpSpPr/>
            <p:nvPr/>
          </p:nvGrpSpPr>
          <p:grpSpPr>
            <a:xfrm>
              <a:off x="885600" y="2423873"/>
              <a:ext cx="1261090" cy="1221116"/>
              <a:chOff x="885600" y="2423873"/>
              <a:chExt cx="1261090" cy="1221116"/>
            </a:xfrm>
          </p:grpSpPr>
          <p:sp>
            <p:nvSpPr>
              <p:cNvPr id="77" name="Rechteck 64">
                <a:extLst>
                  <a:ext uri="{FF2B5EF4-FFF2-40B4-BE49-F238E27FC236}">
                    <a16:creationId xmlns:a16="http://schemas.microsoft.com/office/drawing/2014/main" id="{9E84BD0C-AF15-FDCA-394F-D68F47833CEF}"/>
                  </a:ext>
                </a:extLst>
              </p:cNvPr>
              <p:cNvSpPr/>
              <p:nvPr/>
            </p:nvSpPr>
            <p:spPr bwMode="auto">
              <a:xfrm>
                <a:off x="885600" y="3234620"/>
                <a:ext cx="1261090" cy="410369"/>
              </a:xfrm>
              <a:prstGeom prst="rect">
                <a:avLst/>
              </a:prstGeom>
              <a:grpFill/>
            </p:spPr>
            <p:txBody>
              <a:bodyPr wrap="square">
                <a:spAutoFit/>
              </a:bodyPr>
              <a:lstStyle/>
              <a:p>
                <a:pPr algn="ctr" defTabSz="685800">
                  <a:defRPr/>
                </a:pPr>
                <a:r>
                  <a:rPr lang="de-DE" sz="700" dirty="0">
                    <a:solidFill>
                      <a:srgbClr val="0065BD"/>
                    </a:solidFill>
                  </a:rPr>
                  <a:t>Umschlag</a:t>
                </a:r>
                <a:br>
                  <a:rPr lang="de-DE" sz="700" dirty="0">
                    <a:solidFill>
                      <a:srgbClr val="0065BD"/>
                    </a:solidFill>
                  </a:rPr>
                </a:br>
                <a:r>
                  <a:rPr lang="de-DE" sz="700" dirty="0">
                    <a:solidFill>
                      <a:srgbClr val="0065BD"/>
                    </a:solidFill>
                  </a:rPr>
                  <a:t>(Metaebene)</a:t>
                </a:r>
                <a:endParaRPr sz="1350" dirty="0">
                  <a:solidFill>
                    <a:srgbClr val="0065BD"/>
                  </a:solidFill>
                </a:endParaRPr>
              </a:p>
            </p:txBody>
          </p:sp>
          <p:pic>
            <p:nvPicPr>
              <p:cNvPr id="23" name="Grafik 22">
                <a:extLst>
                  <a:ext uri="{FF2B5EF4-FFF2-40B4-BE49-F238E27FC236}">
                    <a16:creationId xmlns:a16="http://schemas.microsoft.com/office/drawing/2014/main" id="{18B24105-EA34-0F79-CE0C-CD3F9A3F5E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280" y="2423873"/>
                <a:ext cx="847731" cy="747998"/>
              </a:xfrm>
              <a:prstGeom prst="rect">
                <a:avLst/>
              </a:prstGeom>
            </p:spPr>
          </p:pic>
        </p:grpSp>
        <p:grpSp>
          <p:nvGrpSpPr>
            <p:cNvPr id="47" name="Gruppieren 46">
              <a:extLst>
                <a:ext uri="{FF2B5EF4-FFF2-40B4-BE49-F238E27FC236}">
                  <a16:creationId xmlns:a16="http://schemas.microsoft.com/office/drawing/2014/main" id="{702DF232-4B85-2F0C-6B94-EEB951DB7D1B}"/>
                </a:ext>
              </a:extLst>
            </p:cNvPr>
            <p:cNvGrpSpPr/>
            <p:nvPr/>
          </p:nvGrpSpPr>
          <p:grpSpPr>
            <a:xfrm>
              <a:off x="2250275" y="2763695"/>
              <a:ext cx="216000" cy="216000"/>
              <a:chOff x="2250275" y="2763695"/>
              <a:chExt cx="216000" cy="216000"/>
            </a:xfrm>
          </p:grpSpPr>
          <p:cxnSp>
            <p:nvCxnSpPr>
              <p:cNvPr id="31" name="Gerader Verbinder 30">
                <a:extLst>
                  <a:ext uri="{FF2B5EF4-FFF2-40B4-BE49-F238E27FC236}">
                    <a16:creationId xmlns:a16="http://schemas.microsoft.com/office/drawing/2014/main" id="{94A0BEB8-2DC8-97CE-37CB-A39EE112A916}"/>
                  </a:ext>
                </a:extLst>
              </p:cNvPr>
              <p:cNvCxnSpPr/>
              <p:nvPr/>
            </p:nvCxnSpPr>
            <p:spPr>
              <a:xfrm>
                <a:off x="2250275" y="2865418"/>
                <a:ext cx="21600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79" name="Gerader Verbinder 78">
                <a:extLst>
                  <a:ext uri="{FF2B5EF4-FFF2-40B4-BE49-F238E27FC236}">
                    <a16:creationId xmlns:a16="http://schemas.microsoft.com/office/drawing/2014/main" id="{63DF8EA1-84E7-5617-7739-76488F201256}"/>
                  </a:ext>
                </a:extLst>
              </p:cNvPr>
              <p:cNvCxnSpPr>
                <a:cxnSpLocks/>
              </p:cNvCxnSpPr>
              <p:nvPr/>
            </p:nvCxnSpPr>
            <p:spPr bwMode="auto">
              <a:xfrm flipV="1">
                <a:off x="2358275" y="2763695"/>
                <a:ext cx="0" cy="216000"/>
              </a:xfrm>
              <a:prstGeom prst="line">
                <a:avLst/>
              </a:prstGeom>
            </p:spPr>
            <p:style>
              <a:lnRef idx="1">
                <a:schemeClr val="accent5"/>
              </a:lnRef>
              <a:fillRef idx="0">
                <a:schemeClr val="accent5"/>
              </a:fillRef>
              <a:effectRef idx="0">
                <a:schemeClr val="accent5"/>
              </a:effectRef>
              <a:fontRef idx="minor">
                <a:schemeClr val="tx1"/>
              </a:fontRef>
            </p:style>
          </p:cxnSp>
        </p:grpSp>
        <p:cxnSp>
          <p:nvCxnSpPr>
            <p:cNvPr id="34" name="Gerader Verbinder 33">
              <a:extLst>
                <a:ext uri="{FF2B5EF4-FFF2-40B4-BE49-F238E27FC236}">
                  <a16:creationId xmlns:a16="http://schemas.microsoft.com/office/drawing/2014/main" id="{767DEB57-2A12-5504-09C3-324507F9F52C}"/>
                </a:ext>
              </a:extLst>
            </p:cNvPr>
            <p:cNvCxnSpPr/>
            <p:nvPr/>
          </p:nvCxnSpPr>
          <p:spPr>
            <a:xfrm>
              <a:off x="1075615" y="3679890"/>
              <a:ext cx="2565321" cy="8024"/>
            </a:xfrm>
            <a:prstGeom prst="line">
              <a:avLst/>
            </a:prstGeom>
          </p:spPr>
          <p:style>
            <a:lnRef idx="1">
              <a:schemeClr val="accent5"/>
            </a:lnRef>
            <a:fillRef idx="0">
              <a:schemeClr val="accent5"/>
            </a:fillRef>
            <a:effectRef idx="0">
              <a:schemeClr val="accent5"/>
            </a:effectRef>
            <a:fontRef idx="minor">
              <a:schemeClr val="tx1"/>
            </a:fontRef>
          </p:style>
        </p:cxnSp>
        <p:cxnSp>
          <p:nvCxnSpPr>
            <p:cNvPr id="45" name="Gerade Verbindung mit Pfeil 44">
              <a:extLst>
                <a:ext uri="{FF2B5EF4-FFF2-40B4-BE49-F238E27FC236}">
                  <a16:creationId xmlns:a16="http://schemas.microsoft.com/office/drawing/2014/main" id="{F98A6CDE-FCC0-442C-F757-4C7EEEE83C7E}"/>
                </a:ext>
              </a:extLst>
            </p:cNvPr>
            <p:cNvCxnSpPr/>
            <p:nvPr/>
          </p:nvCxnSpPr>
          <p:spPr>
            <a:xfrm>
              <a:off x="2358275" y="3686345"/>
              <a:ext cx="0" cy="322492"/>
            </a:xfrm>
            <a:prstGeom prst="straightConnector1">
              <a:avLst/>
            </a:prstGeom>
            <a:ln>
              <a:headEnd type="none" w="med" len="med"/>
              <a:tailEnd type="arrow" w="med" len="med"/>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1735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a:xfrm>
            <a:off x="319090" y="972000"/>
            <a:ext cx="8508999" cy="380810"/>
          </a:xfrm>
        </p:spPr>
        <p:txBody>
          <a:bodyPr/>
          <a:lstStyle/>
          <a:p>
            <a:r>
              <a:rPr lang="de-DE" dirty="0"/>
              <a:t>Key Data </a:t>
            </a:r>
            <a:r>
              <a:rPr lang="en-US" dirty="0"/>
              <a:t>Digital Educational Credentials for Universities</a:t>
            </a:r>
            <a:endParaRPr lang="de-DE" dirty="0"/>
          </a:p>
        </p:txBody>
      </p:sp>
      <p:sp>
        <p:nvSpPr>
          <p:cNvPr id="7" name="Rechteck 4"/>
          <p:cNvSpPr/>
          <p:nvPr/>
        </p:nvSpPr>
        <p:spPr bwMode="auto">
          <a:xfrm>
            <a:off x="319090" y="1553598"/>
            <a:ext cx="2735006" cy="1450205"/>
          </a:xfrm>
          <a:prstGeom prst="rect">
            <a:avLst/>
          </a:prstGeom>
          <a:solidFill>
            <a:schemeClr val="bg1"/>
          </a:solidFill>
          <a:ln>
            <a:noFill/>
          </a:ln>
          <a:effectLst>
            <a:outerShdw blurRad="2286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de-DE" sz="1400" dirty="0">
                <a:solidFill>
                  <a:schemeClr val="tx1"/>
                </a:solidFill>
              </a:rPr>
              <a:t>Project Partner</a:t>
            </a:r>
            <a:endParaRPr dirty="0"/>
          </a:p>
        </p:txBody>
      </p:sp>
      <p:sp>
        <p:nvSpPr>
          <p:cNvPr id="11" name="Rechteck 8"/>
          <p:cNvSpPr/>
          <p:nvPr/>
        </p:nvSpPr>
        <p:spPr bwMode="auto">
          <a:xfrm>
            <a:off x="3193313" y="1553598"/>
            <a:ext cx="5467836" cy="1450205"/>
          </a:xfrm>
          <a:prstGeom prst="rect">
            <a:avLst/>
          </a:prstGeom>
          <a:solidFill>
            <a:schemeClr val="bg1"/>
          </a:solidFill>
          <a:ln>
            <a:noFill/>
          </a:ln>
          <a:effectLst>
            <a:outerShdw blurRad="2286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de-DE" sz="1400" dirty="0">
                <a:solidFill>
                  <a:schemeClr val="tx1"/>
                </a:solidFill>
              </a:rPr>
              <a:t>Project Goal</a:t>
            </a:r>
            <a:endParaRPr dirty="0"/>
          </a:p>
        </p:txBody>
      </p:sp>
      <p:sp>
        <p:nvSpPr>
          <p:cNvPr id="12" name="Rechteck 10"/>
          <p:cNvSpPr/>
          <p:nvPr/>
        </p:nvSpPr>
        <p:spPr bwMode="auto">
          <a:xfrm>
            <a:off x="3193313" y="1997492"/>
            <a:ext cx="5467836" cy="646331"/>
          </a:xfrm>
          <a:prstGeom prst="rect">
            <a:avLst/>
          </a:prstGeom>
        </p:spPr>
        <p:txBody>
          <a:bodyPr wrap="square">
            <a:spAutoFit/>
          </a:bodyPr>
          <a:lstStyle/>
          <a:p>
            <a:pPr>
              <a:defRPr/>
            </a:pPr>
            <a:r>
              <a:rPr lang="en-US" sz="1200" dirty="0"/>
              <a:t>Based on the DCC white paper: Explore an </a:t>
            </a:r>
            <a:r>
              <a:rPr lang="en-US" sz="1200" b="1" dirty="0"/>
              <a:t>infrastructure standard </a:t>
            </a:r>
            <a:r>
              <a:rPr lang="en-US" sz="1200" dirty="0"/>
              <a:t>for issuing, storing, presenting, and verifying digital </a:t>
            </a:r>
            <a:r>
              <a:rPr lang="en-US" sz="1200" b="1" dirty="0"/>
              <a:t>academic credentials </a:t>
            </a:r>
            <a:r>
              <a:rPr lang="en-US" sz="1200" dirty="0"/>
              <a:t>for </a:t>
            </a:r>
            <a:r>
              <a:rPr lang="en-US" sz="1200" b="1" dirty="0"/>
              <a:t>German higher education institutions</a:t>
            </a:r>
            <a:r>
              <a:rPr lang="en-US" sz="1200" dirty="0"/>
              <a:t> from an </a:t>
            </a:r>
            <a:r>
              <a:rPr lang="en-US" sz="1200" b="1" dirty="0"/>
              <a:t>international perspective</a:t>
            </a:r>
            <a:r>
              <a:rPr lang="en-US" sz="1200" dirty="0"/>
              <a:t>.</a:t>
            </a:r>
            <a:endParaRPr sz="1200" dirty="0"/>
          </a:p>
        </p:txBody>
      </p:sp>
      <p:sp>
        <p:nvSpPr>
          <p:cNvPr id="13" name="Rechteck 12"/>
          <p:cNvSpPr/>
          <p:nvPr/>
        </p:nvSpPr>
        <p:spPr bwMode="auto">
          <a:xfrm>
            <a:off x="311162" y="3137128"/>
            <a:ext cx="1654728" cy="1654296"/>
          </a:xfrm>
          <a:prstGeom prst="rect">
            <a:avLst/>
          </a:prstGeom>
          <a:solidFill>
            <a:schemeClr val="bg1"/>
          </a:solidFill>
          <a:ln>
            <a:noFill/>
          </a:ln>
          <a:effectLst>
            <a:outerShdw blurRad="2286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de-DE" sz="1400" dirty="0">
                <a:solidFill>
                  <a:schemeClr val="tx1"/>
                </a:solidFill>
              </a:rPr>
              <a:t>Running Time</a:t>
            </a:r>
            <a:endParaRPr dirty="0"/>
          </a:p>
        </p:txBody>
      </p:sp>
      <p:sp>
        <p:nvSpPr>
          <p:cNvPr id="14" name="Rechteck 13"/>
          <p:cNvSpPr/>
          <p:nvPr/>
        </p:nvSpPr>
        <p:spPr bwMode="auto">
          <a:xfrm>
            <a:off x="311162" y="3723731"/>
            <a:ext cx="1629660" cy="276999"/>
          </a:xfrm>
          <a:prstGeom prst="rect">
            <a:avLst/>
          </a:prstGeom>
        </p:spPr>
        <p:txBody>
          <a:bodyPr wrap="square">
            <a:spAutoFit/>
          </a:bodyPr>
          <a:lstStyle/>
          <a:p>
            <a:pPr algn="ctr">
              <a:defRPr/>
            </a:pPr>
            <a:r>
              <a:rPr lang="de-DE" sz="1200" dirty="0"/>
              <a:t>12/2020 – 12/2022</a:t>
            </a:r>
          </a:p>
        </p:txBody>
      </p:sp>
      <p:sp>
        <p:nvSpPr>
          <p:cNvPr id="15" name="Rechteck 14"/>
          <p:cNvSpPr/>
          <p:nvPr/>
        </p:nvSpPr>
        <p:spPr bwMode="auto">
          <a:xfrm>
            <a:off x="2112264" y="3131187"/>
            <a:ext cx="2075422" cy="1654296"/>
          </a:xfrm>
          <a:prstGeom prst="rect">
            <a:avLst/>
          </a:prstGeom>
          <a:solidFill>
            <a:schemeClr val="bg1"/>
          </a:solidFill>
          <a:ln>
            <a:noFill/>
          </a:ln>
          <a:effectLst>
            <a:outerShdw blurRad="2286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de-DE" sz="1400" dirty="0">
                <a:solidFill>
                  <a:schemeClr val="tx1"/>
                </a:solidFill>
              </a:rPr>
              <a:t>Funding Agency</a:t>
            </a:r>
            <a:endParaRPr dirty="0"/>
          </a:p>
        </p:txBody>
      </p:sp>
      <p:pic>
        <p:nvPicPr>
          <p:cNvPr id="16" name="Grafik 16" descr="Ein Bild, das Text enthält.&#10;&#10;Automatisch generierte Beschreibung"/>
          <p:cNvPicPr>
            <a:picLocks noChangeAspect="1"/>
          </p:cNvPicPr>
          <p:nvPr/>
        </p:nvPicPr>
        <p:blipFill rotWithShape="1">
          <a:blip r:embed="rId2"/>
          <a:srcRect t="9011" b="12982"/>
          <a:stretch/>
        </p:blipFill>
        <p:spPr bwMode="auto">
          <a:xfrm>
            <a:off x="2126506" y="3524508"/>
            <a:ext cx="1942805" cy="938188"/>
          </a:xfrm>
          <a:prstGeom prst="rect">
            <a:avLst/>
          </a:prstGeom>
        </p:spPr>
      </p:pic>
      <p:sp>
        <p:nvSpPr>
          <p:cNvPr id="17" name="Rechteck 17"/>
          <p:cNvSpPr/>
          <p:nvPr/>
        </p:nvSpPr>
        <p:spPr bwMode="auto">
          <a:xfrm>
            <a:off x="4334060" y="3127254"/>
            <a:ext cx="2841030" cy="1654296"/>
          </a:xfrm>
          <a:prstGeom prst="rect">
            <a:avLst/>
          </a:prstGeom>
          <a:solidFill>
            <a:schemeClr val="bg1"/>
          </a:solidFill>
          <a:ln>
            <a:noFill/>
          </a:ln>
          <a:effectLst>
            <a:outerShdw blurRad="2286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de-DE" sz="1400" dirty="0">
                <a:solidFill>
                  <a:schemeClr val="tx1"/>
                </a:solidFill>
              </a:rPr>
              <a:t>Contact</a:t>
            </a:r>
            <a:endParaRPr dirty="0"/>
          </a:p>
        </p:txBody>
      </p:sp>
      <p:sp>
        <p:nvSpPr>
          <p:cNvPr id="18" name="Rechteck 18"/>
          <p:cNvSpPr/>
          <p:nvPr/>
        </p:nvSpPr>
        <p:spPr bwMode="auto">
          <a:xfrm>
            <a:off x="4334059" y="3509779"/>
            <a:ext cx="2841031" cy="707886"/>
          </a:xfrm>
          <a:prstGeom prst="rect">
            <a:avLst/>
          </a:prstGeom>
        </p:spPr>
        <p:txBody>
          <a:bodyPr wrap="square">
            <a:spAutoFit/>
          </a:bodyPr>
          <a:lstStyle/>
          <a:p>
            <a:pPr>
              <a:spcAft>
                <a:spcPts val="600"/>
              </a:spcAft>
              <a:defRPr/>
            </a:pPr>
            <a:r>
              <a:rPr lang="de-DE" sz="1000" u="sng" dirty="0">
                <a:hlinkClick r:id="rId3" tooltip="mailto:matthias.gottlieb@tum.de"/>
              </a:rPr>
              <a:t>Matthias Gottlieb</a:t>
            </a:r>
            <a:r>
              <a:rPr lang="de-DE" sz="1000" dirty="0"/>
              <a:t> (</a:t>
            </a:r>
            <a:r>
              <a:rPr lang="en-US" sz="1000" dirty="0"/>
              <a:t>Project Manager</a:t>
            </a:r>
            <a:r>
              <a:rPr lang="de-DE" sz="1000" dirty="0"/>
              <a:t>, TUM)</a:t>
            </a:r>
            <a:endParaRPr dirty="0"/>
          </a:p>
          <a:p>
            <a:pPr>
              <a:spcAft>
                <a:spcPts val="600"/>
              </a:spcAft>
              <a:defRPr/>
            </a:pPr>
            <a:r>
              <a:rPr lang="de-DE" sz="1000" u="sng" dirty="0">
                <a:hlinkClick r:id="rId4" tooltip="mailto:Alexander.Muehle@hpi.de"/>
              </a:rPr>
              <a:t>Alexander Mühle </a:t>
            </a:r>
            <a:r>
              <a:rPr lang="de-DE" sz="1000" dirty="0"/>
              <a:t>(Team Lead, HPI)</a:t>
            </a:r>
            <a:endParaRPr dirty="0"/>
          </a:p>
          <a:p>
            <a:pPr>
              <a:spcAft>
                <a:spcPts val="600"/>
              </a:spcAft>
              <a:defRPr/>
            </a:pPr>
            <a:r>
              <a:rPr lang="de-DE" sz="1000" dirty="0">
                <a:hlinkClick r:id="rId5"/>
              </a:rPr>
              <a:t>Kathleen Clancy </a:t>
            </a:r>
            <a:r>
              <a:rPr lang="de-DE" sz="1000" dirty="0"/>
              <a:t>(Team Lead, DAAD)</a:t>
            </a:r>
            <a:endParaRPr dirty="0"/>
          </a:p>
        </p:txBody>
      </p:sp>
      <p:sp>
        <p:nvSpPr>
          <p:cNvPr id="19" name="Rechteck 19"/>
          <p:cNvSpPr/>
          <p:nvPr/>
        </p:nvSpPr>
        <p:spPr bwMode="auto">
          <a:xfrm>
            <a:off x="7321464" y="3127254"/>
            <a:ext cx="1339684" cy="1654296"/>
          </a:xfrm>
          <a:prstGeom prst="rect">
            <a:avLst/>
          </a:prstGeom>
          <a:solidFill>
            <a:schemeClr val="bg1"/>
          </a:solidFill>
          <a:ln>
            <a:noFill/>
          </a:ln>
          <a:effectLst>
            <a:outerShdw blurRad="2286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defRPr/>
            </a:pPr>
            <a:r>
              <a:rPr lang="de-DE" sz="1400">
                <a:solidFill>
                  <a:schemeClr val="tx1"/>
                </a:solidFill>
              </a:rPr>
              <a:t>Links</a:t>
            </a:r>
            <a:endParaRPr/>
          </a:p>
        </p:txBody>
      </p:sp>
      <p:sp>
        <p:nvSpPr>
          <p:cNvPr id="20" name="Rechteck 18">
            <a:extLst>
              <a:ext uri="{FF2B5EF4-FFF2-40B4-BE49-F238E27FC236}">
                <a16:creationId xmlns:a16="http://schemas.microsoft.com/office/drawing/2014/main" id="{7A6B7D5E-4AA4-4D29-97F5-7FFFAAD681FB}"/>
              </a:ext>
            </a:extLst>
          </p:cNvPr>
          <p:cNvSpPr/>
          <p:nvPr/>
        </p:nvSpPr>
        <p:spPr bwMode="auto">
          <a:xfrm>
            <a:off x="7321464" y="3516110"/>
            <a:ext cx="1339684" cy="246221"/>
          </a:xfrm>
          <a:prstGeom prst="rect">
            <a:avLst/>
          </a:prstGeom>
        </p:spPr>
        <p:txBody>
          <a:bodyPr wrap="square">
            <a:spAutoFit/>
          </a:bodyPr>
          <a:lstStyle/>
          <a:p>
            <a:pPr>
              <a:spcAft>
                <a:spcPts val="600"/>
              </a:spcAft>
              <a:defRPr/>
            </a:pPr>
            <a:r>
              <a:rPr lang="de-DE" sz="1000" u="sng" dirty="0">
                <a:hlinkClick r:id="rId6"/>
              </a:rPr>
              <a:t>www.dibiho.de</a:t>
            </a:r>
            <a:endParaRPr dirty="0"/>
          </a:p>
        </p:txBody>
      </p:sp>
      <p:pic>
        <p:nvPicPr>
          <p:cNvPr id="8" name="Grafik 5"/>
          <p:cNvPicPr>
            <a:picLocks noChangeAspect="1"/>
          </p:cNvPicPr>
          <p:nvPr/>
        </p:nvPicPr>
        <p:blipFill>
          <a:blip r:embed="rId7"/>
          <a:stretch/>
        </p:blipFill>
        <p:spPr bwMode="auto">
          <a:xfrm>
            <a:off x="1427074" y="2161427"/>
            <a:ext cx="629546" cy="355509"/>
          </a:xfrm>
          <a:prstGeom prst="rect">
            <a:avLst/>
          </a:prstGeom>
        </p:spPr>
      </p:pic>
      <p:pic>
        <p:nvPicPr>
          <p:cNvPr id="9" name="Grafik 6"/>
          <p:cNvPicPr>
            <a:picLocks noChangeAspect="1"/>
          </p:cNvPicPr>
          <p:nvPr/>
        </p:nvPicPr>
        <p:blipFill>
          <a:blip r:embed="rId8"/>
          <a:stretch/>
        </p:blipFill>
        <p:spPr bwMode="auto">
          <a:xfrm>
            <a:off x="590300" y="2187534"/>
            <a:ext cx="575483" cy="303295"/>
          </a:xfrm>
          <a:prstGeom prst="rect">
            <a:avLst/>
          </a:prstGeom>
        </p:spPr>
      </p:pic>
      <p:pic>
        <p:nvPicPr>
          <p:cNvPr id="21" name="Grafik 20">
            <a:extLst>
              <a:ext uri="{FF2B5EF4-FFF2-40B4-BE49-F238E27FC236}">
                <a16:creationId xmlns:a16="http://schemas.microsoft.com/office/drawing/2014/main" id="{888657BF-2488-4BA4-831B-64D170E70D96}"/>
              </a:ext>
            </a:extLst>
          </p:cNvPr>
          <p:cNvPicPr>
            <a:picLocks noChangeAspect="1"/>
          </p:cNvPicPr>
          <p:nvPr/>
        </p:nvPicPr>
        <p:blipFill rotWithShape="1">
          <a:blip r:embed="rId9"/>
          <a:srcRect l="20217" t="7447" r="20328" b="25208"/>
          <a:stretch/>
        </p:blipFill>
        <p:spPr>
          <a:xfrm>
            <a:off x="2317911" y="2106612"/>
            <a:ext cx="464976" cy="465138"/>
          </a:xfrm>
          <a:prstGeom prst="rect">
            <a:avLst/>
          </a:prstGeom>
        </p:spPr>
      </p:pic>
      <p:sp>
        <p:nvSpPr>
          <p:cNvPr id="23" name="Rechteck 22">
            <a:extLst>
              <a:ext uri="{FF2B5EF4-FFF2-40B4-BE49-F238E27FC236}">
                <a16:creationId xmlns:a16="http://schemas.microsoft.com/office/drawing/2014/main" id="{328DB59D-BA19-C3B9-F114-6C058C1DEB85}"/>
              </a:ext>
            </a:extLst>
          </p:cNvPr>
          <p:cNvSpPr/>
          <p:nvPr/>
        </p:nvSpPr>
        <p:spPr bwMode="auto">
          <a:xfrm>
            <a:off x="2283078" y="4534139"/>
            <a:ext cx="1629660" cy="261610"/>
          </a:xfrm>
          <a:prstGeom prst="rect">
            <a:avLst/>
          </a:prstGeom>
        </p:spPr>
        <p:txBody>
          <a:bodyPr wrap="square">
            <a:spAutoFit/>
          </a:bodyPr>
          <a:lstStyle/>
          <a:p>
            <a:pPr algn="ctr">
              <a:defRPr/>
            </a:pPr>
            <a:r>
              <a:rPr lang="de-DE" sz="1100" dirty="0" err="1"/>
              <a:t>Fkz</a:t>
            </a:r>
            <a:r>
              <a:rPr lang="de-DE" sz="1100" dirty="0"/>
              <a:t>: M534800</a:t>
            </a:r>
          </a:p>
        </p:txBody>
      </p:sp>
      <p:sp>
        <p:nvSpPr>
          <p:cNvPr id="2" name="Fußzeilenplatzhalter 1">
            <a:extLst>
              <a:ext uri="{FF2B5EF4-FFF2-40B4-BE49-F238E27FC236}">
                <a16:creationId xmlns:a16="http://schemas.microsoft.com/office/drawing/2014/main" id="{19DA3BBF-E791-E9BC-5A78-90AA6FA2EAC7}"/>
              </a:ext>
            </a:extLst>
          </p:cNvPr>
          <p:cNvSpPr>
            <a:spLocks noGrp="1"/>
          </p:cNvSpPr>
          <p:nvPr>
            <p:ph type="ftr" sz="quarter" idx="12"/>
          </p:nvPr>
        </p:nvSpPr>
        <p:spPr/>
        <p:txBody>
          <a:bodyPr/>
          <a:lstStyle/>
          <a:p>
            <a:r>
              <a:rPr lang="en-US" dirty="0"/>
              <a:t>Dr. Matthias Gottlieb, Guido Bacharach, GDN 2022, Groningen, 13th of October 2022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FCF4900E-2E09-44C9-9CBB-4FEA9CE4F3E9}"/>
              </a:ext>
            </a:extLst>
          </p:cNvPr>
          <p:cNvSpPr/>
          <p:nvPr/>
        </p:nvSpPr>
        <p:spPr>
          <a:xfrm>
            <a:off x="7576535" y="1683945"/>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9" name="Rechteck 58">
            <a:extLst>
              <a:ext uri="{FF2B5EF4-FFF2-40B4-BE49-F238E27FC236}">
                <a16:creationId xmlns:a16="http://schemas.microsoft.com/office/drawing/2014/main" id="{5B0ACD27-AC3D-46F8-B67A-09629F723D12}"/>
              </a:ext>
            </a:extLst>
          </p:cNvPr>
          <p:cNvSpPr/>
          <p:nvPr/>
        </p:nvSpPr>
        <p:spPr>
          <a:xfrm>
            <a:off x="2263850" y="567812"/>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8" name="Rechteck 57">
            <a:extLst>
              <a:ext uri="{FF2B5EF4-FFF2-40B4-BE49-F238E27FC236}">
                <a16:creationId xmlns:a16="http://schemas.microsoft.com/office/drawing/2014/main" id="{884B43CF-F323-4C22-8313-93C9E8EC09A1}"/>
              </a:ext>
            </a:extLst>
          </p:cNvPr>
          <p:cNvSpPr/>
          <p:nvPr/>
        </p:nvSpPr>
        <p:spPr>
          <a:xfrm>
            <a:off x="2442798" y="665182"/>
            <a:ext cx="3644852" cy="1848763"/>
          </a:xfrm>
          <a:prstGeom prst="rect">
            <a:avLst/>
          </a:prstGeom>
          <a:solidFill>
            <a:srgbClr val="FFFFFF">
              <a:alpha val="50196"/>
            </a:srgb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stCxn id="11" idx="0"/>
            <a:endCxn id="64" idx="1"/>
          </p:cNvCxnSpPr>
          <p:nvPr/>
        </p:nvCxnSpPr>
        <p:spPr>
          <a:xfrm rot="16200000" flipH="1">
            <a:off x="3925766" y="430251"/>
            <a:ext cx="2988070" cy="4567849"/>
          </a:xfrm>
          <a:prstGeom prst="bentConnector4">
            <a:avLst>
              <a:gd name="adj1" fmla="val -15222"/>
              <a:gd name="adj2" fmla="val 8452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E4FCF69F-4503-4EB9-911E-4D5345F63D32}"/>
              </a:ext>
            </a:extLst>
          </p:cNvPr>
          <p:cNvSpPr/>
          <p:nvPr/>
        </p:nvSpPr>
        <p:spPr>
          <a:xfrm>
            <a:off x="3959923" y="3078546"/>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439A9F4-5DCE-4444-AFDA-04F2FB6B4595}"/>
              </a:ext>
            </a:extLst>
          </p:cNvPr>
          <p:cNvSpPr/>
          <p:nvPr/>
        </p:nvSpPr>
        <p:spPr>
          <a:xfrm>
            <a:off x="2330312"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75042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395748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6EC88DB1-B3AC-4189-8641-F9E6457C78E5}"/>
              </a:ext>
            </a:extLst>
          </p:cNvPr>
          <p:cNvSpPr/>
          <p:nvPr/>
        </p:nvSpPr>
        <p:spPr>
          <a:xfrm>
            <a:off x="4733220" y="814780"/>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60"/>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1"/>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5"/>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2"/>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5542270"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710164"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380429" y="1400139"/>
            <a:ext cx="1125448"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076377"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765877" y="1400139"/>
            <a:ext cx="19876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V="1">
            <a:off x="4594641" y="994780"/>
            <a:ext cx="138580" cy="1088739"/>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036029" y="3990007"/>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802271" y="4723900"/>
            <a:ext cx="907894"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6966954"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sp>
        <p:nvSpPr>
          <p:cNvPr id="32" name="Rechteck 31">
            <a:extLst>
              <a:ext uri="{FF2B5EF4-FFF2-40B4-BE49-F238E27FC236}">
                <a16:creationId xmlns:a16="http://schemas.microsoft.com/office/drawing/2014/main" id="{C657DCC7-99D0-45E0-B83A-7D3B8BC40605}"/>
              </a:ext>
            </a:extLst>
          </p:cNvPr>
          <p:cNvSpPr/>
          <p:nvPr/>
        </p:nvSpPr>
        <p:spPr>
          <a:xfrm>
            <a:off x="3964640" y="2083519"/>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cxnSp>
        <p:nvCxnSpPr>
          <p:cNvPr id="33" name="Gerade Verbindung mit Pfeil 32">
            <a:extLst>
              <a:ext uri="{FF2B5EF4-FFF2-40B4-BE49-F238E27FC236}">
                <a16:creationId xmlns:a16="http://schemas.microsoft.com/office/drawing/2014/main" id="{7E6ED7FC-BD8C-4F1B-9B7F-253314DED599}"/>
              </a:ext>
            </a:extLst>
          </p:cNvPr>
          <p:cNvCxnSpPr>
            <a:stCxn id="32" idx="2"/>
            <a:endCxn id="7" idx="0"/>
          </p:cNvCxnSpPr>
          <p:nvPr/>
        </p:nvCxnSpPr>
        <p:spPr>
          <a:xfrm flipH="1">
            <a:off x="4589924" y="2443520"/>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283018" y="265447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27862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stCxn id="12" idx="2"/>
            <a:endCxn id="10" idx="3"/>
          </p:cNvCxnSpPr>
          <p:nvPr/>
        </p:nvCxnSpPr>
        <p:spPr>
          <a:xfrm rot="5400000">
            <a:off x="3515794" y="2876475"/>
            <a:ext cx="3549120" cy="1457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05369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29295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a:stCxn id="11" idx="1"/>
            <a:endCxn id="8" idx="1"/>
          </p:cNvCxnSpPr>
          <p:nvPr/>
        </p:nvCxnSpPr>
        <p:spPr>
          <a:xfrm rot="10800000" flipV="1">
            <a:off x="2330313" y="1400139"/>
            <a:ext cx="175564" cy="3323761"/>
          </a:xfrm>
          <a:prstGeom prst="bentConnector3">
            <a:avLst>
              <a:gd name="adj1" fmla="val 230209"/>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1868418" y="4088282"/>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993220" y="994780"/>
            <a:ext cx="179050"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224641" y="2263520"/>
            <a:ext cx="947630"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5870990"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0" name="Rechteck 59">
            <a:extLst>
              <a:ext uri="{FF2B5EF4-FFF2-40B4-BE49-F238E27FC236}">
                <a16:creationId xmlns:a16="http://schemas.microsoft.com/office/drawing/2014/main" id="{79B01530-8F3C-4E54-9001-4BB76A0F1DA1}"/>
              </a:ext>
            </a:extLst>
          </p:cNvPr>
          <p:cNvSpPr/>
          <p:nvPr/>
        </p:nvSpPr>
        <p:spPr>
          <a:xfrm>
            <a:off x="7703658" y="1937565"/>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XHochschule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703658" y="2345610"/>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7" y="1721282"/>
            <a:ext cx="1261564"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
        <p:nvSpPr>
          <p:cNvPr id="64" name="Rechteck 63">
            <a:extLst>
              <a:ext uri="{FF2B5EF4-FFF2-40B4-BE49-F238E27FC236}">
                <a16:creationId xmlns:a16="http://schemas.microsoft.com/office/drawing/2014/main" id="{B40E7E72-47D2-436A-B4E9-47E6783D0832}"/>
              </a:ext>
            </a:extLst>
          </p:cNvPr>
          <p:cNvSpPr/>
          <p:nvPr/>
        </p:nvSpPr>
        <p:spPr>
          <a:xfrm>
            <a:off x="7703725" y="4028209"/>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8"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9" y="871843"/>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5" name="Rechteck 74">
            <a:extLst>
              <a:ext uri="{FF2B5EF4-FFF2-40B4-BE49-F238E27FC236}">
                <a16:creationId xmlns:a16="http://schemas.microsoft.com/office/drawing/2014/main" id="{A7CA11E5-40A4-4E0D-A5DB-D9ED05DE208B}"/>
              </a:ext>
            </a:extLst>
          </p:cNvPr>
          <p:cNvSpPr/>
          <p:nvPr/>
        </p:nvSpPr>
        <p:spPr>
          <a:xfrm>
            <a:off x="7879238" y="1148378"/>
            <a:ext cx="1047600" cy="205200"/>
          </a:xfrm>
          <a:prstGeom prst="rect">
            <a:avLst/>
          </a:prstGeom>
          <a:solidFill>
            <a:schemeClr val="accent3">
              <a:lumMod val="40000"/>
              <a:lumOff val="60000"/>
              <a:alpha val="50196"/>
            </a:scheme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050" dirty="0"/>
              <a:t>Focus</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696130" y="298987"/>
            <a:ext cx="2074286"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Layer / Proxy</a:t>
            </a:r>
          </a:p>
        </p:txBody>
      </p:sp>
      <p:sp>
        <p:nvSpPr>
          <p:cNvPr id="25" name="Rechteck 24">
            <a:extLst>
              <a:ext uri="{FF2B5EF4-FFF2-40B4-BE49-F238E27FC236}">
                <a16:creationId xmlns:a16="http://schemas.microsoft.com/office/drawing/2014/main" id="{82E866DA-3AA2-437B-A7A4-A950C1EFF72B}"/>
              </a:ext>
            </a:extLst>
          </p:cNvPr>
          <p:cNvSpPr/>
          <p:nvPr/>
        </p:nvSpPr>
        <p:spPr>
          <a:xfrm>
            <a:off x="357546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6704528"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3"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stCxn id="11" idx="0"/>
            <a:endCxn id="10" idx="1"/>
          </p:cNvCxnSpPr>
          <p:nvPr/>
        </p:nvCxnSpPr>
        <p:spPr>
          <a:xfrm rot="16200000" flipH="1">
            <a:off x="1794802" y="2561214"/>
            <a:ext cx="3503761" cy="821612"/>
          </a:xfrm>
          <a:prstGeom prst="bentConnector4">
            <a:avLst>
              <a:gd name="adj1" fmla="val 30201"/>
              <a:gd name="adj2" fmla="val 65966"/>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182BEC47-B216-4AB2-8AE6-717868E8570C}"/>
              </a:ext>
            </a:extLst>
          </p:cNvPr>
          <p:cNvSpPr/>
          <p:nvPr/>
        </p:nvSpPr>
        <p:spPr>
          <a:xfrm>
            <a:off x="3390129" y="4073695"/>
            <a:ext cx="612000" cy="3240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11" name="Rechteck 10">
            <a:extLst>
              <a:ext uri="{FF2B5EF4-FFF2-40B4-BE49-F238E27FC236}">
                <a16:creationId xmlns:a16="http://schemas.microsoft.com/office/drawing/2014/main" id="{4F636BF5-F697-4BCB-B738-1126B82DB9A9}"/>
              </a:ext>
            </a:extLst>
          </p:cNvPr>
          <p:cNvSpPr/>
          <p:nvPr/>
        </p:nvSpPr>
        <p:spPr>
          <a:xfrm>
            <a:off x="2505876" y="1220139"/>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sp>
        <p:nvSpPr>
          <p:cNvPr id="2" name="Rechteck 1">
            <a:extLst>
              <a:ext uri="{FF2B5EF4-FFF2-40B4-BE49-F238E27FC236}">
                <a16:creationId xmlns:a16="http://schemas.microsoft.com/office/drawing/2014/main" id="{783229EB-6F2B-4F54-979E-EA7D28E7DB81}"/>
              </a:ext>
            </a:extLst>
          </p:cNvPr>
          <p:cNvSpPr/>
          <p:nvPr/>
        </p:nvSpPr>
        <p:spPr>
          <a:xfrm>
            <a:off x="749724" y="298987"/>
            <a:ext cx="8370098" cy="481813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36" name="Fußzeilenplatzhalter 35">
            <a:extLst>
              <a:ext uri="{FF2B5EF4-FFF2-40B4-BE49-F238E27FC236}">
                <a16:creationId xmlns:a16="http://schemas.microsoft.com/office/drawing/2014/main" id="{7B877818-2718-43DA-96BA-84647501911F}"/>
              </a:ext>
            </a:extLst>
          </p:cNvPr>
          <p:cNvSpPr>
            <a:spLocks noGrp="1"/>
          </p:cNvSpPr>
          <p:nvPr>
            <p:ph type="ftr" sz="quarter" idx="12"/>
          </p:nvPr>
        </p:nvSpPr>
        <p:spPr/>
        <p:txBody>
          <a:bodyPr/>
          <a:lstStyle/>
          <a:p>
            <a:r>
              <a:rPr lang="en-US" dirty="0"/>
              <a:t>Dr. Matthias Gottlieb, Guido Bacharach, GDN 2022, Groningen, 13th of October 2022</a:t>
            </a:r>
          </a:p>
        </p:txBody>
      </p:sp>
      <p:sp>
        <p:nvSpPr>
          <p:cNvPr id="4" name="Rechteck 3">
            <a:extLst>
              <a:ext uri="{FF2B5EF4-FFF2-40B4-BE49-F238E27FC236}">
                <a16:creationId xmlns:a16="http://schemas.microsoft.com/office/drawing/2014/main" id="{6E23E9C5-F83D-44B2-9B2A-86F84C274FE9}"/>
              </a:ext>
            </a:extLst>
          </p:cNvPr>
          <p:cNvSpPr/>
          <p:nvPr/>
        </p:nvSpPr>
        <p:spPr>
          <a:xfrm>
            <a:off x="814387" y="469081"/>
            <a:ext cx="8251666" cy="2249466"/>
          </a:xfrm>
          <a:prstGeom prst="rect">
            <a:avLst/>
          </a:prstGeom>
          <a:solidFill>
            <a:srgbClr val="0065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65" name="Rechteck 64">
            <a:extLst>
              <a:ext uri="{FF2B5EF4-FFF2-40B4-BE49-F238E27FC236}">
                <a16:creationId xmlns:a16="http://schemas.microsoft.com/office/drawing/2014/main" id="{F94E01CE-7CDB-4769-912C-C0C7105A0D6C}"/>
              </a:ext>
            </a:extLst>
          </p:cNvPr>
          <p:cNvSpPr/>
          <p:nvPr/>
        </p:nvSpPr>
        <p:spPr>
          <a:xfrm>
            <a:off x="808939" y="2798859"/>
            <a:ext cx="8251666" cy="1090309"/>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66" name="Rechteck 65">
            <a:extLst>
              <a:ext uri="{FF2B5EF4-FFF2-40B4-BE49-F238E27FC236}">
                <a16:creationId xmlns:a16="http://schemas.microsoft.com/office/drawing/2014/main" id="{37602A53-4726-4A7C-A7F3-705C14C925B6}"/>
              </a:ext>
            </a:extLst>
          </p:cNvPr>
          <p:cNvSpPr/>
          <p:nvPr/>
        </p:nvSpPr>
        <p:spPr>
          <a:xfrm>
            <a:off x="808939" y="3956094"/>
            <a:ext cx="8251666" cy="1090309"/>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Tree>
    <p:extLst>
      <p:ext uri="{BB962C8B-B14F-4D97-AF65-F5344CB8AC3E}">
        <p14:creationId xmlns:p14="http://schemas.microsoft.com/office/powerpoint/2010/main" val="202030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FCF4900E-2E09-44C9-9CBB-4FEA9CE4F3E9}"/>
              </a:ext>
            </a:extLst>
          </p:cNvPr>
          <p:cNvSpPr/>
          <p:nvPr/>
        </p:nvSpPr>
        <p:spPr>
          <a:xfrm>
            <a:off x="7576534" y="1683944"/>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9" name="Rechteck 58">
            <a:extLst>
              <a:ext uri="{FF2B5EF4-FFF2-40B4-BE49-F238E27FC236}">
                <a16:creationId xmlns:a16="http://schemas.microsoft.com/office/drawing/2014/main" id="{5B0ACD27-AC3D-46F8-B67A-09629F723D12}"/>
              </a:ext>
            </a:extLst>
          </p:cNvPr>
          <p:cNvSpPr/>
          <p:nvPr/>
        </p:nvSpPr>
        <p:spPr>
          <a:xfrm>
            <a:off x="2282852" y="568157"/>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endCxn id="64" idx="1"/>
          </p:cNvCxnSpPr>
          <p:nvPr/>
        </p:nvCxnSpPr>
        <p:spPr>
          <a:xfrm rot="16200000" flipH="1">
            <a:off x="5877163" y="2217387"/>
            <a:ext cx="3501354" cy="480290"/>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E4FCF69F-4503-4EB9-911E-4D5345F63D32}"/>
              </a:ext>
            </a:extLst>
          </p:cNvPr>
          <p:cNvSpPr/>
          <p:nvPr/>
        </p:nvSpPr>
        <p:spPr>
          <a:xfrm>
            <a:off x="4549823" y="3078546"/>
            <a:ext cx="9314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439A9F4-5DCE-4444-AFDA-04F2FB6B4595}"/>
              </a:ext>
            </a:extLst>
          </p:cNvPr>
          <p:cNvSpPr/>
          <p:nvPr/>
        </p:nvSpPr>
        <p:spPr>
          <a:xfrm>
            <a:off x="3247459" y="4548565"/>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1142425"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4547388"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6EC88DB1-B3AC-4189-8641-F9E6457C78E5}"/>
              </a:ext>
            </a:extLst>
          </p:cNvPr>
          <p:cNvSpPr/>
          <p:nvPr/>
        </p:nvSpPr>
        <p:spPr>
          <a:xfrm>
            <a:off x="4897480" y="814780"/>
            <a:ext cx="93148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59"/>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0"/>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4"/>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1"/>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6033101"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874424" y="4543900"/>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608166" y="1400138"/>
            <a:ext cx="1061971"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304392" y="3938448"/>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601616" y="1400139"/>
            <a:ext cx="95292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H="1" flipV="1">
            <a:off x="4897480" y="994779"/>
            <a:ext cx="122800" cy="1088739"/>
          </a:xfrm>
          <a:prstGeom prst="bentConnector4">
            <a:avLst>
              <a:gd name="adj1" fmla="val -186156"/>
              <a:gd name="adj2" fmla="val 58266"/>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461669" y="3990006"/>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964581" y="4723900"/>
            <a:ext cx="909843"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7097580"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sp>
        <p:nvSpPr>
          <p:cNvPr id="32" name="Rechteck 31">
            <a:extLst>
              <a:ext uri="{FF2B5EF4-FFF2-40B4-BE49-F238E27FC236}">
                <a16:creationId xmlns:a16="http://schemas.microsoft.com/office/drawing/2014/main" id="{C657DCC7-99D0-45E0-B83A-7D3B8BC40605}"/>
              </a:ext>
            </a:extLst>
          </p:cNvPr>
          <p:cNvSpPr/>
          <p:nvPr/>
        </p:nvSpPr>
        <p:spPr>
          <a:xfrm>
            <a:off x="4554540" y="2083519"/>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cxnSp>
        <p:nvCxnSpPr>
          <p:cNvPr id="33" name="Gerade Verbindung mit Pfeil 32">
            <a:extLst>
              <a:ext uri="{FF2B5EF4-FFF2-40B4-BE49-F238E27FC236}">
                <a16:creationId xmlns:a16="http://schemas.microsoft.com/office/drawing/2014/main" id="{7E6ED7FC-BD8C-4F1B-9B7F-253314DED599}"/>
              </a:ext>
            </a:extLst>
          </p:cNvPr>
          <p:cNvCxnSpPr>
            <a:cxnSpLocks/>
            <a:stCxn id="32" idx="2"/>
            <a:endCxn id="7" idx="0"/>
          </p:cNvCxnSpPr>
          <p:nvPr/>
        </p:nvCxnSpPr>
        <p:spPr>
          <a:xfrm flipH="1">
            <a:off x="5015563" y="2443519"/>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708658" y="2635618"/>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70426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endCxn id="10" idx="3"/>
          </p:cNvCxnSpPr>
          <p:nvPr/>
        </p:nvCxnSpPr>
        <p:spPr>
          <a:xfrm rot="5400000">
            <a:off x="3859304" y="2794344"/>
            <a:ext cx="3549120" cy="30999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47933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71859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p:cNvCxnSpPr>
          <p:nvPr/>
        </p:nvCxnSpPr>
        <p:spPr>
          <a:xfrm rot="5400000">
            <a:off x="2082236" y="3066099"/>
            <a:ext cx="2963761" cy="1171"/>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3266446" y="407836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828960" y="994780"/>
            <a:ext cx="669881"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486020" y="2263519"/>
            <a:ext cx="1012821"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619756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0" name="Rechteck 59">
            <a:extLst>
              <a:ext uri="{FF2B5EF4-FFF2-40B4-BE49-F238E27FC236}">
                <a16:creationId xmlns:a16="http://schemas.microsoft.com/office/drawing/2014/main" id="{79B01530-8F3C-4E54-9001-4BB76A0F1DA1}"/>
              </a:ext>
            </a:extLst>
          </p:cNvPr>
          <p:cNvSpPr/>
          <p:nvPr/>
        </p:nvSpPr>
        <p:spPr>
          <a:xfrm>
            <a:off x="7867918" y="1937565"/>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XHEIE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867918" y="2345610"/>
            <a:ext cx="9314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6" y="1721282"/>
            <a:ext cx="1261563"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
        <p:nvSpPr>
          <p:cNvPr id="64" name="Rechteck 63">
            <a:extLst>
              <a:ext uri="{FF2B5EF4-FFF2-40B4-BE49-F238E27FC236}">
                <a16:creationId xmlns:a16="http://schemas.microsoft.com/office/drawing/2014/main" id="{B40E7E72-47D2-436A-B4E9-47E6783D0832}"/>
              </a:ext>
            </a:extLst>
          </p:cNvPr>
          <p:cNvSpPr/>
          <p:nvPr/>
        </p:nvSpPr>
        <p:spPr>
          <a:xfrm>
            <a:off x="7867985" y="4028209"/>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7"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8" y="871842"/>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762112" y="298987"/>
            <a:ext cx="1627048"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Concept</a:t>
            </a:r>
          </a:p>
        </p:txBody>
      </p:sp>
      <p:sp>
        <p:nvSpPr>
          <p:cNvPr id="25" name="Rechteck 24">
            <a:extLst>
              <a:ext uri="{FF2B5EF4-FFF2-40B4-BE49-F238E27FC236}">
                <a16:creationId xmlns:a16="http://schemas.microsoft.com/office/drawing/2014/main" id="{82E866DA-3AA2-437B-A7A4-A950C1EFF72B}"/>
              </a:ext>
            </a:extLst>
          </p:cNvPr>
          <p:cNvSpPr/>
          <p:nvPr/>
        </p:nvSpPr>
        <p:spPr>
          <a:xfrm>
            <a:off x="400110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7096246" y="4080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2"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endCxn id="10" idx="1"/>
          </p:cNvCxnSpPr>
          <p:nvPr/>
        </p:nvCxnSpPr>
        <p:spPr>
          <a:xfrm rot="16200000" flipH="1">
            <a:off x="3294290" y="3470801"/>
            <a:ext cx="2228973" cy="27722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4F636BF5-F697-4BCB-B738-1126B82DB9A9}"/>
              </a:ext>
            </a:extLst>
          </p:cNvPr>
          <p:cNvSpPr/>
          <p:nvPr/>
        </p:nvSpPr>
        <p:spPr>
          <a:xfrm>
            <a:off x="2670136" y="1220139"/>
            <a:ext cx="93148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sp>
        <p:nvSpPr>
          <p:cNvPr id="38" name="Rechteck 37">
            <a:extLst>
              <a:ext uri="{FF2B5EF4-FFF2-40B4-BE49-F238E27FC236}">
                <a16:creationId xmlns:a16="http://schemas.microsoft.com/office/drawing/2014/main" id="{182BEC47-B216-4AB2-8AE6-717868E8570C}"/>
              </a:ext>
            </a:extLst>
          </p:cNvPr>
          <p:cNvSpPr/>
          <p:nvPr/>
        </p:nvSpPr>
        <p:spPr>
          <a:xfrm>
            <a:off x="4012495" y="4080117"/>
            <a:ext cx="612000" cy="324000"/>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56" name="Rechteck 55">
            <a:extLst>
              <a:ext uri="{FF2B5EF4-FFF2-40B4-BE49-F238E27FC236}">
                <a16:creationId xmlns:a16="http://schemas.microsoft.com/office/drawing/2014/main" id="{E4C41BC9-AF20-44D1-BE86-93AFDD297A30}"/>
              </a:ext>
            </a:extLst>
          </p:cNvPr>
          <p:cNvSpPr/>
          <p:nvPr/>
        </p:nvSpPr>
        <p:spPr>
          <a:xfrm rot="16200000">
            <a:off x="-181629" y="3744950"/>
            <a:ext cx="2042990" cy="360000"/>
          </a:xfrm>
          <a:prstGeom prst="rect">
            <a:avLst/>
          </a:prstGeom>
          <a:solidFill>
            <a:schemeClr val="accent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SDG</a:t>
            </a:r>
          </a:p>
        </p:txBody>
      </p:sp>
      <p:sp>
        <p:nvSpPr>
          <p:cNvPr id="65" name="Rechteck 64">
            <a:extLst>
              <a:ext uri="{FF2B5EF4-FFF2-40B4-BE49-F238E27FC236}">
                <a16:creationId xmlns:a16="http://schemas.microsoft.com/office/drawing/2014/main" id="{1877CBD5-06F0-4B79-B844-D1FA14BD9D9B}"/>
              </a:ext>
            </a:extLst>
          </p:cNvPr>
          <p:cNvSpPr/>
          <p:nvPr/>
        </p:nvSpPr>
        <p:spPr>
          <a:xfrm rot="16200000">
            <a:off x="854268" y="3188772"/>
            <a:ext cx="930634" cy="360000"/>
          </a:xfrm>
          <a:prstGeom prst="rect">
            <a:avLst/>
          </a:prstGeom>
          <a:solidFill>
            <a:schemeClr val="accent2"/>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OOTS</a:t>
            </a:r>
          </a:p>
        </p:txBody>
      </p:sp>
      <p:cxnSp>
        <p:nvCxnSpPr>
          <p:cNvPr id="36" name="Gerade Verbindung mit Pfeil 35">
            <a:extLst>
              <a:ext uri="{FF2B5EF4-FFF2-40B4-BE49-F238E27FC236}">
                <a16:creationId xmlns:a16="http://schemas.microsoft.com/office/drawing/2014/main" id="{F411EA01-0F33-4FC2-BE5C-C9BE931AF677}"/>
              </a:ext>
            </a:extLst>
          </p:cNvPr>
          <p:cNvCxnSpPr>
            <a:cxnSpLocks/>
          </p:cNvCxnSpPr>
          <p:nvPr/>
        </p:nvCxnSpPr>
        <p:spPr>
          <a:xfrm>
            <a:off x="1003849" y="3368772"/>
            <a:ext cx="1498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Verbinder: gewinkelt 70">
            <a:extLst>
              <a:ext uri="{FF2B5EF4-FFF2-40B4-BE49-F238E27FC236}">
                <a16:creationId xmlns:a16="http://schemas.microsoft.com/office/drawing/2014/main" id="{E7BB61C5-8B3B-4EDD-83F9-59ACA6411895}"/>
              </a:ext>
            </a:extLst>
          </p:cNvPr>
          <p:cNvCxnSpPr>
            <a:cxnSpLocks/>
            <a:stCxn id="12" idx="1"/>
            <a:endCxn id="11" idx="0"/>
          </p:cNvCxnSpPr>
          <p:nvPr/>
        </p:nvCxnSpPr>
        <p:spPr>
          <a:xfrm rot="10800000" flipV="1">
            <a:off x="3135876" y="994779"/>
            <a:ext cx="1761604" cy="225359"/>
          </a:xfrm>
          <a:prstGeom prst="bentConnector2">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73349E01-85B9-4B69-8B2D-7DC864149788}"/>
              </a:ext>
            </a:extLst>
          </p:cNvPr>
          <p:cNvSpPr/>
          <p:nvPr/>
        </p:nvSpPr>
        <p:spPr>
          <a:xfrm>
            <a:off x="3875439" y="860094"/>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VCs can transport ELMO</a:t>
            </a:r>
          </a:p>
        </p:txBody>
      </p:sp>
      <p:sp>
        <p:nvSpPr>
          <p:cNvPr id="66" name="Rechteck 65">
            <a:extLst>
              <a:ext uri="{FF2B5EF4-FFF2-40B4-BE49-F238E27FC236}">
                <a16:creationId xmlns:a16="http://schemas.microsoft.com/office/drawing/2014/main" id="{A50E1BBF-64FC-D68B-E6A1-F4EE8AA2D1B7}"/>
              </a:ext>
            </a:extLst>
          </p:cNvPr>
          <p:cNvSpPr/>
          <p:nvPr/>
        </p:nvSpPr>
        <p:spPr>
          <a:xfrm>
            <a:off x="1093178" y="4308805"/>
            <a:ext cx="1043879" cy="63346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panose="020B0604020202020204" pitchFamily="34" charset="0"/>
                <a:cs typeface="Arial" panose="020B0604020202020204" pitchFamily="34" charset="0"/>
              </a:rPr>
              <a:t>ESCI</a:t>
            </a:r>
          </a:p>
        </p:txBody>
      </p:sp>
      <p:cxnSp>
        <p:nvCxnSpPr>
          <p:cNvPr id="93" name="Verbinder: gewinkelt 92">
            <a:extLst>
              <a:ext uri="{FF2B5EF4-FFF2-40B4-BE49-F238E27FC236}">
                <a16:creationId xmlns:a16="http://schemas.microsoft.com/office/drawing/2014/main" id="{7DB9CF87-CF25-DF89-3033-0567EDFACB23}"/>
              </a:ext>
            </a:extLst>
          </p:cNvPr>
          <p:cNvCxnSpPr>
            <a:cxnSpLocks/>
          </p:cNvCxnSpPr>
          <p:nvPr/>
        </p:nvCxnSpPr>
        <p:spPr>
          <a:xfrm rot="10800000" flipV="1">
            <a:off x="2867527" y="709645"/>
            <a:ext cx="4520168" cy="509941"/>
          </a:xfrm>
          <a:prstGeom prst="bentConnector3">
            <a:avLst>
              <a:gd name="adj1" fmla="val 99954"/>
            </a:avLst>
          </a:prstGeom>
        </p:spPr>
        <p:style>
          <a:lnRef idx="1">
            <a:schemeClr val="dk1"/>
          </a:lnRef>
          <a:fillRef idx="0">
            <a:schemeClr val="dk1"/>
          </a:fillRef>
          <a:effectRef idx="0">
            <a:schemeClr val="dk1"/>
          </a:effectRef>
          <a:fontRef idx="minor">
            <a:schemeClr val="tx1"/>
          </a:fontRef>
        </p:style>
      </p:cxnSp>
      <p:cxnSp>
        <p:nvCxnSpPr>
          <p:cNvPr id="106" name="Verbinder: gewinkelt 105">
            <a:extLst>
              <a:ext uri="{FF2B5EF4-FFF2-40B4-BE49-F238E27FC236}">
                <a16:creationId xmlns:a16="http://schemas.microsoft.com/office/drawing/2014/main" id="{A4DE01F7-8B6B-A5F1-C9B0-CBD8A1010C98}"/>
              </a:ext>
            </a:extLst>
          </p:cNvPr>
          <p:cNvCxnSpPr>
            <a:cxnSpLocks/>
          </p:cNvCxnSpPr>
          <p:nvPr/>
        </p:nvCxnSpPr>
        <p:spPr>
          <a:xfrm rot="16200000" flipH="1">
            <a:off x="3437899" y="1662661"/>
            <a:ext cx="990200" cy="674324"/>
          </a:xfrm>
          <a:prstGeom prst="bentConnector3">
            <a:avLst>
              <a:gd name="adj1" fmla="val 83923"/>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2" name="Rechteck 111">
            <a:extLst>
              <a:ext uri="{FF2B5EF4-FFF2-40B4-BE49-F238E27FC236}">
                <a16:creationId xmlns:a16="http://schemas.microsoft.com/office/drawing/2014/main" id="{0EB325B5-6F59-0575-F8AE-16AED96BFB7D}"/>
              </a:ext>
            </a:extLst>
          </p:cNvPr>
          <p:cNvSpPr/>
          <p:nvPr/>
        </p:nvSpPr>
        <p:spPr>
          <a:xfrm>
            <a:off x="2171059" y="4543898"/>
            <a:ext cx="93148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EDSSI</a:t>
            </a:r>
          </a:p>
        </p:txBody>
      </p:sp>
      <p:cxnSp>
        <p:nvCxnSpPr>
          <p:cNvPr id="113" name="Verbinder: gewinkelt 112">
            <a:extLst>
              <a:ext uri="{FF2B5EF4-FFF2-40B4-BE49-F238E27FC236}">
                <a16:creationId xmlns:a16="http://schemas.microsoft.com/office/drawing/2014/main" id="{4B98E5F6-3235-CE4B-34EF-61F4C256B8E1}"/>
              </a:ext>
            </a:extLst>
          </p:cNvPr>
          <p:cNvCxnSpPr>
            <a:endCxn id="112" idx="0"/>
          </p:cNvCxnSpPr>
          <p:nvPr/>
        </p:nvCxnSpPr>
        <p:spPr>
          <a:xfrm>
            <a:off x="2137057" y="4388209"/>
            <a:ext cx="499742" cy="155689"/>
          </a:xfrm>
          <a:prstGeom prst="bentConnector2">
            <a:avLst/>
          </a:prstGeom>
        </p:spPr>
        <p:style>
          <a:lnRef idx="1">
            <a:schemeClr val="dk1"/>
          </a:lnRef>
          <a:fillRef idx="0">
            <a:schemeClr val="dk1"/>
          </a:fillRef>
          <a:effectRef idx="0">
            <a:schemeClr val="dk1"/>
          </a:effectRef>
          <a:fontRef idx="minor">
            <a:schemeClr val="tx1"/>
          </a:fontRef>
        </p:style>
      </p:cxnSp>
      <p:sp>
        <p:nvSpPr>
          <p:cNvPr id="2" name="Rechteck 1">
            <a:extLst>
              <a:ext uri="{FF2B5EF4-FFF2-40B4-BE49-F238E27FC236}">
                <a16:creationId xmlns:a16="http://schemas.microsoft.com/office/drawing/2014/main" id="{EEFA8A4A-3CC1-17D8-8508-DC451F67914A}"/>
              </a:ext>
            </a:extLst>
          </p:cNvPr>
          <p:cNvSpPr/>
          <p:nvPr/>
        </p:nvSpPr>
        <p:spPr>
          <a:xfrm>
            <a:off x="0" y="2780998"/>
            <a:ext cx="9144000" cy="2369875"/>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3" name="Fußzeilenplatzhalter 2">
            <a:extLst>
              <a:ext uri="{FF2B5EF4-FFF2-40B4-BE49-F238E27FC236}">
                <a16:creationId xmlns:a16="http://schemas.microsoft.com/office/drawing/2014/main" id="{52C9BC86-50CD-0319-7D4C-FFED2B096E6A}"/>
              </a:ext>
            </a:extLst>
          </p:cNvPr>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3348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4F636BF5-F697-4BCB-B738-1126B82DB9A9}"/>
              </a:ext>
            </a:extLst>
          </p:cNvPr>
          <p:cNvSpPr/>
          <p:nvPr/>
        </p:nvSpPr>
        <p:spPr>
          <a:xfrm>
            <a:off x="2505876" y="1220139"/>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FCF4900E-2E09-44C9-9CBB-4FEA9CE4F3E9}"/>
              </a:ext>
            </a:extLst>
          </p:cNvPr>
          <p:cNvSpPr/>
          <p:nvPr/>
        </p:nvSpPr>
        <p:spPr>
          <a:xfrm>
            <a:off x="7576535" y="1683945"/>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9" name="Rechteck 58">
            <a:extLst>
              <a:ext uri="{FF2B5EF4-FFF2-40B4-BE49-F238E27FC236}">
                <a16:creationId xmlns:a16="http://schemas.microsoft.com/office/drawing/2014/main" id="{5B0ACD27-AC3D-46F8-B67A-09629F723D12}"/>
              </a:ext>
            </a:extLst>
          </p:cNvPr>
          <p:cNvSpPr/>
          <p:nvPr/>
        </p:nvSpPr>
        <p:spPr>
          <a:xfrm>
            <a:off x="2263850" y="567812"/>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8" name="Rechteck 57">
            <a:extLst>
              <a:ext uri="{FF2B5EF4-FFF2-40B4-BE49-F238E27FC236}">
                <a16:creationId xmlns:a16="http://schemas.microsoft.com/office/drawing/2014/main" id="{884B43CF-F323-4C22-8313-93C9E8EC09A1}"/>
              </a:ext>
            </a:extLst>
          </p:cNvPr>
          <p:cNvSpPr/>
          <p:nvPr/>
        </p:nvSpPr>
        <p:spPr>
          <a:xfrm>
            <a:off x="2442798" y="665182"/>
            <a:ext cx="3644852" cy="1848763"/>
          </a:xfrm>
          <a:prstGeom prst="rect">
            <a:avLst/>
          </a:prstGeom>
          <a:solidFill>
            <a:srgbClr val="FFFFFF">
              <a:alpha val="50196"/>
            </a:srgb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stCxn id="11" idx="0"/>
            <a:endCxn id="64" idx="1"/>
          </p:cNvCxnSpPr>
          <p:nvPr/>
        </p:nvCxnSpPr>
        <p:spPr>
          <a:xfrm rot="16200000" flipH="1">
            <a:off x="3925766" y="430251"/>
            <a:ext cx="2988070" cy="4567849"/>
          </a:xfrm>
          <a:prstGeom prst="bentConnector4">
            <a:avLst>
              <a:gd name="adj1" fmla="val -15222"/>
              <a:gd name="adj2" fmla="val 8452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E4FCF69F-4503-4EB9-911E-4D5345F63D32}"/>
              </a:ext>
            </a:extLst>
          </p:cNvPr>
          <p:cNvSpPr/>
          <p:nvPr/>
        </p:nvSpPr>
        <p:spPr>
          <a:xfrm>
            <a:off x="3959923" y="3078546"/>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439A9F4-5DCE-4444-AFDA-04F2FB6B4595}"/>
              </a:ext>
            </a:extLst>
          </p:cNvPr>
          <p:cNvSpPr/>
          <p:nvPr/>
        </p:nvSpPr>
        <p:spPr>
          <a:xfrm>
            <a:off x="2330312"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75042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395748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60"/>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1"/>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5"/>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2"/>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5542270"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710164"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380429" y="1400139"/>
            <a:ext cx="1125448"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076377"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765877" y="1400139"/>
            <a:ext cx="19876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V="1">
            <a:off x="4594641" y="994780"/>
            <a:ext cx="138580" cy="1088739"/>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036029" y="3990007"/>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802271" y="4723900"/>
            <a:ext cx="907894"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6966954"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sp>
        <p:nvSpPr>
          <p:cNvPr id="32" name="Rechteck 31">
            <a:extLst>
              <a:ext uri="{FF2B5EF4-FFF2-40B4-BE49-F238E27FC236}">
                <a16:creationId xmlns:a16="http://schemas.microsoft.com/office/drawing/2014/main" id="{C657DCC7-99D0-45E0-B83A-7D3B8BC40605}"/>
              </a:ext>
            </a:extLst>
          </p:cNvPr>
          <p:cNvSpPr/>
          <p:nvPr/>
        </p:nvSpPr>
        <p:spPr>
          <a:xfrm>
            <a:off x="3964640" y="2083519"/>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cxnSp>
        <p:nvCxnSpPr>
          <p:cNvPr id="33" name="Gerade Verbindung mit Pfeil 32">
            <a:extLst>
              <a:ext uri="{FF2B5EF4-FFF2-40B4-BE49-F238E27FC236}">
                <a16:creationId xmlns:a16="http://schemas.microsoft.com/office/drawing/2014/main" id="{7E6ED7FC-BD8C-4F1B-9B7F-253314DED599}"/>
              </a:ext>
            </a:extLst>
          </p:cNvPr>
          <p:cNvCxnSpPr>
            <a:stCxn id="32" idx="2"/>
            <a:endCxn id="7" idx="0"/>
          </p:cNvCxnSpPr>
          <p:nvPr/>
        </p:nvCxnSpPr>
        <p:spPr>
          <a:xfrm flipH="1">
            <a:off x="4589924" y="2443520"/>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283018" y="265447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27862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stCxn id="12" idx="2"/>
            <a:endCxn id="10" idx="3"/>
          </p:cNvCxnSpPr>
          <p:nvPr/>
        </p:nvCxnSpPr>
        <p:spPr>
          <a:xfrm rot="5400000">
            <a:off x="3515794" y="2876475"/>
            <a:ext cx="3549120" cy="1457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05369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29295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a:stCxn id="11" idx="1"/>
            <a:endCxn id="8" idx="1"/>
          </p:cNvCxnSpPr>
          <p:nvPr/>
        </p:nvCxnSpPr>
        <p:spPr>
          <a:xfrm rot="10800000" flipV="1">
            <a:off x="2330313" y="1400139"/>
            <a:ext cx="175564" cy="3323761"/>
          </a:xfrm>
          <a:prstGeom prst="bentConnector3">
            <a:avLst>
              <a:gd name="adj1" fmla="val 230209"/>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1868418" y="4088282"/>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993220" y="994780"/>
            <a:ext cx="179050"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224641" y="2263520"/>
            <a:ext cx="947630"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5870990"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0" name="Rechteck 59">
            <a:extLst>
              <a:ext uri="{FF2B5EF4-FFF2-40B4-BE49-F238E27FC236}">
                <a16:creationId xmlns:a16="http://schemas.microsoft.com/office/drawing/2014/main" id="{79B01530-8F3C-4E54-9001-4BB76A0F1DA1}"/>
              </a:ext>
            </a:extLst>
          </p:cNvPr>
          <p:cNvSpPr/>
          <p:nvPr/>
        </p:nvSpPr>
        <p:spPr>
          <a:xfrm>
            <a:off x="7703658" y="1937565"/>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XHochschule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703658" y="2345610"/>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7" y="1721282"/>
            <a:ext cx="1261564"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
        <p:nvSpPr>
          <p:cNvPr id="64" name="Rechteck 63">
            <a:extLst>
              <a:ext uri="{FF2B5EF4-FFF2-40B4-BE49-F238E27FC236}">
                <a16:creationId xmlns:a16="http://schemas.microsoft.com/office/drawing/2014/main" id="{B40E7E72-47D2-436A-B4E9-47E6783D0832}"/>
              </a:ext>
            </a:extLst>
          </p:cNvPr>
          <p:cNvSpPr/>
          <p:nvPr/>
        </p:nvSpPr>
        <p:spPr>
          <a:xfrm>
            <a:off x="7703725" y="4028209"/>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8"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9" y="871843"/>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5" name="Rechteck 74">
            <a:extLst>
              <a:ext uri="{FF2B5EF4-FFF2-40B4-BE49-F238E27FC236}">
                <a16:creationId xmlns:a16="http://schemas.microsoft.com/office/drawing/2014/main" id="{A7CA11E5-40A4-4E0D-A5DB-D9ED05DE208B}"/>
              </a:ext>
            </a:extLst>
          </p:cNvPr>
          <p:cNvSpPr/>
          <p:nvPr/>
        </p:nvSpPr>
        <p:spPr>
          <a:xfrm>
            <a:off x="7879238" y="1148378"/>
            <a:ext cx="1047600" cy="205200"/>
          </a:xfrm>
          <a:prstGeom prst="rect">
            <a:avLst/>
          </a:prstGeom>
          <a:solidFill>
            <a:schemeClr val="accent3">
              <a:lumMod val="40000"/>
              <a:lumOff val="60000"/>
              <a:alpha val="50196"/>
            </a:scheme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050" dirty="0"/>
              <a:t>Focus</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696130" y="298987"/>
            <a:ext cx="2074286"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Layer / Proxy</a:t>
            </a:r>
          </a:p>
        </p:txBody>
      </p:sp>
      <p:sp>
        <p:nvSpPr>
          <p:cNvPr id="25" name="Rechteck 24">
            <a:extLst>
              <a:ext uri="{FF2B5EF4-FFF2-40B4-BE49-F238E27FC236}">
                <a16:creationId xmlns:a16="http://schemas.microsoft.com/office/drawing/2014/main" id="{82E866DA-3AA2-437B-A7A4-A950C1EFF72B}"/>
              </a:ext>
            </a:extLst>
          </p:cNvPr>
          <p:cNvSpPr/>
          <p:nvPr/>
        </p:nvSpPr>
        <p:spPr>
          <a:xfrm>
            <a:off x="357546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6704528"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3"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stCxn id="11" idx="0"/>
            <a:endCxn id="10" idx="1"/>
          </p:cNvCxnSpPr>
          <p:nvPr/>
        </p:nvCxnSpPr>
        <p:spPr>
          <a:xfrm rot="16200000" flipH="1">
            <a:off x="1794802" y="2561214"/>
            <a:ext cx="3503761" cy="821612"/>
          </a:xfrm>
          <a:prstGeom prst="bentConnector4">
            <a:avLst>
              <a:gd name="adj1" fmla="val 30201"/>
              <a:gd name="adj2" fmla="val 65966"/>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182BEC47-B216-4AB2-8AE6-717868E8570C}"/>
              </a:ext>
            </a:extLst>
          </p:cNvPr>
          <p:cNvSpPr/>
          <p:nvPr/>
        </p:nvSpPr>
        <p:spPr>
          <a:xfrm>
            <a:off x="3390129" y="4073695"/>
            <a:ext cx="612000" cy="3240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2" name="Rechteck 1">
            <a:extLst>
              <a:ext uri="{FF2B5EF4-FFF2-40B4-BE49-F238E27FC236}">
                <a16:creationId xmlns:a16="http://schemas.microsoft.com/office/drawing/2014/main" id="{783229EB-6F2B-4F54-979E-EA7D28E7DB81}"/>
              </a:ext>
            </a:extLst>
          </p:cNvPr>
          <p:cNvSpPr/>
          <p:nvPr/>
        </p:nvSpPr>
        <p:spPr>
          <a:xfrm>
            <a:off x="52317" y="298987"/>
            <a:ext cx="9067505" cy="481813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3" name="Rechteck 2">
            <a:extLst>
              <a:ext uri="{FF2B5EF4-FFF2-40B4-BE49-F238E27FC236}">
                <a16:creationId xmlns:a16="http://schemas.microsoft.com/office/drawing/2014/main" id="{F32523EB-DB0B-4AE2-A832-396EA5DB8134}"/>
              </a:ext>
            </a:extLst>
          </p:cNvPr>
          <p:cNvSpPr/>
          <p:nvPr/>
        </p:nvSpPr>
        <p:spPr>
          <a:xfrm>
            <a:off x="4527222" y="597301"/>
            <a:ext cx="1644692" cy="8348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36" name="Fußzeilenplatzhalter 35">
            <a:extLst>
              <a:ext uri="{FF2B5EF4-FFF2-40B4-BE49-F238E27FC236}">
                <a16:creationId xmlns:a16="http://schemas.microsoft.com/office/drawing/2014/main" id="{7B877818-2718-43DA-96BA-84647501911F}"/>
              </a:ext>
            </a:extLst>
          </p:cNvPr>
          <p:cNvSpPr>
            <a:spLocks noGrp="1"/>
          </p:cNvSpPr>
          <p:nvPr>
            <p:ph type="ftr" sz="quarter" idx="12"/>
          </p:nvPr>
        </p:nvSpPr>
        <p:spPr/>
        <p:txBody>
          <a:bodyPr/>
          <a:lstStyle/>
          <a:p>
            <a:r>
              <a:rPr lang="en-US" dirty="0"/>
              <a:t>Dr. Matthias Gottlieb, Guido Bacharach, GDN 2022, Groningen, 13th of October 2022</a:t>
            </a:r>
          </a:p>
        </p:txBody>
      </p:sp>
      <p:sp>
        <p:nvSpPr>
          <p:cNvPr id="12" name="Rechteck 11">
            <a:extLst>
              <a:ext uri="{FF2B5EF4-FFF2-40B4-BE49-F238E27FC236}">
                <a16:creationId xmlns:a16="http://schemas.microsoft.com/office/drawing/2014/main" id="{6EC88DB1-B3AC-4189-8641-F9E6457C78E5}"/>
              </a:ext>
            </a:extLst>
          </p:cNvPr>
          <p:cNvSpPr/>
          <p:nvPr/>
        </p:nvSpPr>
        <p:spPr>
          <a:xfrm>
            <a:off x="4733220" y="814780"/>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cxnSp>
        <p:nvCxnSpPr>
          <p:cNvPr id="66" name="Gerader Verbinder 65">
            <a:extLst>
              <a:ext uri="{FF2B5EF4-FFF2-40B4-BE49-F238E27FC236}">
                <a16:creationId xmlns:a16="http://schemas.microsoft.com/office/drawing/2014/main" id="{4A8A101C-BBA9-46A5-B9BB-7C62DD952E72}"/>
              </a:ext>
            </a:extLst>
          </p:cNvPr>
          <p:cNvCxnSpPr>
            <a:cxnSpLocks/>
          </p:cNvCxnSpPr>
          <p:nvPr/>
        </p:nvCxnSpPr>
        <p:spPr>
          <a:xfrm flipV="1">
            <a:off x="1239208" y="1420872"/>
            <a:ext cx="3284438" cy="1680964"/>
          </a:xfrm>
          <a:prstGeom prst="line">
            <a:avLst/>
          </a:prstGeom>
        </p:spPr>
        <p:style>
          <a:lnRef idx="1">
            <a:schemeClr val="dk1"/>
          </a:lnRef>
          <a:fillRef idx="0">
            <a:schemeClr val="dk1"/>
          </a:fillRef>
          <a:effectRef idx="0">
            <a:schemeClr val="dk1"/>
          </a:effectRef>
          <a:fontRef idx="minor">
            <a:schemeClr val="tx1"/>
          </a:fontRef>
        </p:style>
      </p:cxnSp>
      <p:sp>
        <p:nvSpPr>
          <p:cNvPr id="4" name="Rechteck 3">
            <a:extLst>
              <a:ext uri="{FF2B5EF4-FFF2-40B4-BE49-F238E27FC236}">
                <a16:creationId xmlns:a16="http://schemas.microsoft.com/office/drawing/2014/main" id="{CC7D6909-87BC-4E85-A2D0-93BBB9E218F8}"/>
              </a:ext>
            </a:extLst>
          </p:cNvPr>
          <p:cNvSpPr/>
          <p:nvPr/>
        </p:nvSpPr>
        <p:spPr>
          <a:xfrm>
            <a:off x="1238581" y="1903147"/>
            <a:ext cx="4572000" cy="1846659"/>
          </a:xfrm>
          <a:prstGeom prst="rect">
            <a:avLst/>
          </a:prstGeom>
          <a:solidFill>
            <a:schemeClr val="bg1"/>
          </a:solidFill>
          <a:ln w="28575">
            <a:solidFill>
              <a:schemeClr val="tx1"/>
            </a:solidFill>
          </a:ln>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t>
            </a:r>
            <a:r>
              <a:rPr lang="en-US" i="1" dirty="0">
                <a:latin typeface="Calibri" panose="020F0502020204030204" pitchFamily="34" charset="0"/>
                <a:ea typeface="Calibri" panose="020F0502020204030204" pitchFamily="34" charset="0"/>
                <a:cs typeface="Times New Roman" panose="02020603050405020304" pitchFamily="18" charset="0"/>
              </a:rPr>
              <a:t>A verifiable credential can represent all of the same information that a physical credential represents. The addition of technologies, such as digital signatures, makes verifiable credentials more tamper-evident and more trustworthy than their physical counterparts.</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sz="600" dirty="0" err="1">
                <a:latin typeface="+mn-lt"/>
                <a:ea typeface="Calibri" panose="020F0502020204030204" pitchFamily="34" charset="0"/>
                <a:cs typeface="Times New Roman" panose="02020603050405020304" pitchFamily="18" charset="0"/>
              </a:rPr>
              <a:t>Src</a:t>
            </a:r>
            <a:r>
              <a:rPr lang="en-US" sz="600" dirty="0">
                <a:latin typeface="+mn-lt"/>
                <a:ea typeface="Calibri" panose="020F0502020204030204" pitchFamily="34" charset="0"/>
                <a:cs typeface="Times New Roman" panose="02020603050405020304" pitchFamily="18" charset="0"/>
              </a:rPr>
              <a:t>: </a:t>
            </a:r>
            <a:r>
              <a:rPr lang="de-DE" sz="600" dirty="0">
                <a:latin typeface="+mn-lt"/>
              </a:rPr>
              <a:t>M. </a:t>
            </a:r>
            <a:r>
              <a:rPr lang="de-DE" sz="600" dirty="0" err="1">
                <a:latin typeface="+mn-lt"/>
              </a:rPr>
              <a:t>Sporny</a:t>
            </a:r>
            <a:r>
              <a:rPr lang="de-DE" sz="600" dirty="0">
                <a:latin typeface="+mn-lt"/>
              </a:rPr>
              <a:t>, D. </a:t>
            </a:r>
            <a:r>
              <a:rPr lang="de-DE" sz="600" dirty="0" err="1">
                <a:latin typeface="+mn-lt"/>
              </a:rPr>
              <a:t>Longley</a:t>
            </a:r>
            <a:r>
              <a:rPr lang="de-DE" sz="600" dirty="0">
                <a:latin typeface="+mn-lt"/>
              </a:rPr>
              <a:t>, and D. Chadwick, "</a:t>
            </a:r>
            <a:r>
              <a:rPr lang="de-DE" sz="600" dirty="0" err="1">
                <a:latin typeface="+mn-lt"/>
              </a:rPr>
              <a:t>Verifiable</a:t>
            </a:r>
            <a:r>
              <a:rPr lang="de-DE" sz="600" dirty="0">
                <a:latin typeface="+mn-lt"/>
              </a:rPr>
              <a:t> </a:t>
            </a:r>
            <a:r>
              <a:rPr lang="de-DE" sz="600" dirty="0" err="1">
                <a:latin typeface="+mn-lt"/>
              </a:rPr>
              <a:t>Credentials</a:t>
            </a:r>
            <a:r>
              <a:rPr lang="de-DE" sz="600" dirty="0">
                <a:latin typeface="+mn-lt"/>
              </a:rPr>
              <a:t> Data Model v1.1," </a:t>
            </a:r>
            <a:r>
              <a:rPr lang="de-DE" sz="600" dirty="0">
                <a:latin typeface="+mn-lt"/>
                <a:hlinkClick r:id="rId2"/>
              </a:rPr>
              <a:t>https://www.w3.org/TR/vc-data-model/</a:t>
            </a:r>
            <a:endParaRPr lang="de-DE" sz="600" dirty="0">
              <a:latin typeface="+mn-lt"/>
            </a:endParaRPr>
          </a:p>
        </p:txBody>
      </p:sp>
      <p:cxnSp>
        <p:nvCxnSpPr>
          <p:cNvPr id="26" name="Gerader Verbinder 25">
            <a:extLst>
              <a:ext uri="{FF2B5EF4-FFF2-40B4-BE49-F238E27FC236}">
                <a16:creationId xmlns:a16="http://schemas.microsoft.com/office/drawing/2014/main" id="{C72AD160-8B39-4638-AFA2-26CEAF6FD3A1}"/>
              </a:ext>
            </a:extLst>
          </p:cNvPr>
          <p:cNvCxnSpPr>
            <a:cxnSpLocks/>
          </p:cNvCxnSpPr>
          <p:nvPr/>
        </p:nvCxnSpPr>
        <p:spPr>
          <a:xfrm flipV="1">
            <a:off x="1233852" y="604800"/>
            <a:ext cx="3293370" cy="1303449"/>
          </a:xfrm>
          <a:prstGeom prst="line">
            <a:avLst/>
          </a:prstGeom>
        </p:spPr>
        <p:style>
          <a:lnRef idx="1">
            <a:schemeClr val="dk1"/>
          </a:lnRef>
          <a:fillRef idx="0">
            <a:schemeClr val="dk1"/>
          </a:fillRef>
          <a:effectRef idx="0">
            <a:schemeClr val="dk1"/>
          </a:effectRef>
          <a:fontRef idx="minor">
            <a:schemeClr val="tx1"/>
          </a:fontRef>
        </p:style>
      </p:cxnSp>
      <p:cxnSp>
        <p:nvCxnSpPr>
          <p:cNvPr id="65" name="Gerader Verbinder 64">
            <a:extLst>
              <a:ext uri="{FF2B5EF4-FFF2-40B4-BE49-F238E27FC236}">
                <a16:creationId xmlns:a16="http://schemas.microsoft.com/office/drawing/2014/main" id="{E6CB20C8-A8B5-405D-8FC1-248C0506A770}"/>
              </a:ext>
            </a:extLst>
          </p:cNvPr>
          <p:cNvCxnSpPr>
            <a:cxnSpLocks/>
          </p:cNvCxnSpPr>
          <p:nvPr/>
        </p:nvCxnSpPr>
        <p:spPr>
          <a:xfrm flipV="1">
            <a:off x="5806587" y="1420873"/>
            <a:ext cx="365327" cy="1674527"/>
          </a:xfrm>
          <a:prstGeom prst="line">
            <a:avLst/>
          </a:prstGeom>
        </p:spPr>
        <p:style>
          <a:lnRef idx="1">
            <a:schemeClr val="dk1"/>
          </a:lnRef>
          <a:fillRef idx="0">
            <a:schemeClr val="dk1"/>
          </a:fillRef>
          <a:effectRef idx="0">
            <a:schemeClr val="dk1"/>
          </a:effectRef>
          <a:fontRef idx="minor">
            <a:schemeClr val="tx1"/>
          </a:fontRef>
        </p:style>
      </p:cxnSp>
      <p:cxnSp>
        <p:nvCxnSpPr>
          <p:cNvPr id="67" name="Gerader Verbinder 66">
            <a:extLst>
              <a:ext uri="{FF2B5EF4-FFF2-40B4-BE49-F238E27FC236}">
                <a16:creationId xmlns:a16="http://schemas.microsoft.com/office/drawing/2014/main" id="{DDD9DA6E-C442-494D-A4AA-D82DBA41D40F}"/>
              </a:ext>
            </a:extLst>
          </p:cNvPr>
          <p:cNvCxnSpPr>
            <a:cxnSpLocks/>
          </p:cNvCxnSpPr>
          <p:nvPr/>
        </p:nvCxnSpPr>
        <p:spPr>
          <a:xfrm flipV="1">
            <a:off x="5810924" y="588992"/>
            <a:ext cx="357726" cy="132458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124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a:extLst>
              <a:ext uri="{FF2B5EF4-FFF2-40B4-BE49-F238E27FC236}">
                <a16:creationId xmlns:a16="http://schemas.microsoft.com/office/drawing/2014/main" id="{E23A9F07-C502-4780-8D72-04163748C761}"/>
              </a:ext>
            </a:extLst>
          </p:cNvPr>
          <p:cNvCxnSpPr/>
          <p:nvPr/>
        </p:nvCxnSpPr>
        <p:spPr>
          <a:xfrm>
            <a:off x="786053" y="1628079"/>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6D56227-39D8-4252-AEC1-A9D4D767236A}"/>
              </a:ext>
            </a:extLst>
          </p:cNvPr>
          <p:cNvCxnSpPr/>
          <p:nvPr/>
        </p:nvCxnSpPr>
        <p:spPr>
          <a:xfrm>
            <a:off x="786053" y="2767795"/>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8F8B27F-33FC-4C14-9C78-A14822DC3245}"/>
              </a:ext>
            </a:extLst>
          </p:cNvPr>
          <p:cNvCxnSpPr/>
          <p:nvPr/>
        </p:nvCxnSpPr>
        <p:spPr>
          <a:xfrm>
            <a:off x="786053" y="3923076"/>
            <a:ext cx="8280000" cy="0"/>
          </a:xfrm>
          <a:prstGeom prst="line">
            <a:avLst/>
          </a:prstGeom>
          <a:ln w="28575">
            <a:solidFill>
              <a:srgbClr val="000000">
                <a:alpha val="40000"/>
              </a:srgbClr>
            </a:solidFill>
            <a:prstDash val="sysDot"/>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FCF4900E-2E09-44C9-9CBB-4FEA9CE4F3E9}"/>
              </a:ext>
            </a:extLst>
          </p:cNvPr>
          <p:cNvSpPr/>
          <p:nvPr/>
        </p:nvSpPr>
        <p:spPr>
          <a:xfrm>
            <a:off x="7576535" y="1683945"/>
            <a:ext cx="1515149" cy="1049944"/>
          </a:xfrm>
          <a:prstGeom prst="rect">
            <a:avLst/>
          </a:prstGeom>
          <a:solidFill>
            <a:schemeClr val="accent3">
              <a:lumMod val="40000"/>
              <a:lumOff val="6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9" name="Rechteck 58">
            <a:extLst>
              <a:ext uri="{FF2B5EF4-FFF2-40B4-BE49-F238E27FC236}">
                <a16:creationId xmlns:a16="http://schemas.microsoft.com/office/drawing/2014/main" id="{5B0ACD27-AC3D-46F8-B67A-09629F723D12}"/>
              </a:ext>
            </a:extLst>
          </p:cNvPr>
          <p:cNvSpPr/>
          <p:nvPr/>
        </p:nvSpPr>
        <p:spPr>
          <a:xfrm>
            <a:off x="2263850" y="567812"/>
            <a:ext cx="4851237" cy="3228720"/>
          </a:xfrm>
          <a:prstGeom prst="rect">
            <a:avLst/>
          </a:prstGeom>
          <a:solidFill>
            <a:srgbClr val="BFE1FF">
              <a:alpha val="50196"/>
            </a:srgbClr>
          </a:solidFill>
          <a:ln>
            <a:prstDash val="lgDashDo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58" name="Rechteck 57">
            <a:extLst>
              <a:ext uri="{FF2B5EF4-FFF2-40B4-BE49-F238E27FC236}">
                <a16:creationId xmlns:a16="http://schemas.microsoft.com/office/drawing/2014/main" id="{884B43CF-F323-4C22-8313-93C9E8EC09A1}"/>
              </a:ext>
            </a:extLst>
          </p:cNvPr>
          <p:cNvSpPr/>
          <p:nvPr/>
        </p:nvSpPr>
        <p:spPr>
          <a:xfrm>
            <a:off x="2442798" y="665182"/>
            <a:ext cx="3644852" cy="1848763"/>
          </a:xfrm>
          <a:prstGeom prst="rect">
            <a:avLst/>
          </a:prstGeom>
          <a:solidFill>
            <a:srgbClr val="FFFFFF">
              <a:alpha val="50196"/>
            </a:srgb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cxnSp>
        <p:nvCxnSpPr>
          <p:cNvPr id="70" name="Verbinder: gewinkelt 69">
            <a:extLst>
              <a:ext uri="{FF2B5EF4-FFF2-40B4-BE49-F238E27FC236}">
                <a16:creationId xmlns:a16="http://schemas.microsoft.com/office/drawing/2014/main" id="{3F707106-3595-4F7F-ACB0-77A527067310}"/>
              </a:ext>
            </a:extLst>
          </p:cNvPr>
          <p:cNvCxnSpPr>
            <a:cxnSpLocks/>
            <a:stCxn id="11" idx="0"/>
            <a:endCxn id="64" idx="1"/>
          </p:cNvCxnSpPr>
          <p:nvPr/>
        </p:nvCxnSpPr>
        <p:spPr>
          <a:xfrm rot="16200000" flipH="1">
            <a:off x="3925766" y="430251"/>
            <a:ext cx="2988070" cy="4567849"/>
          </a:xfrm>
          <a:prstGeom prst="bentConnector4">
            <a:avLst>
              <a:gd name="adj1" fmla="val -15222"/>
              <a:gd name="adj2" fmla="val 8452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E4FCF69F-4503-4EB9-911E-4D5345F63D32}"/>
              </a:ext>
            </a:extLst>
          </p:cNvPr>
          <p:cNvSpPr/>
          <p:nvPr/>
        </p:nvSpPr>
        <p:spPr>
          <a:xfrm>
            <a:off x="3959923" y="3078546"/>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EDCI</a:t>
            </a:r>
            <a:endParaRPr lang="en-US" sz="1200" b="1" dirty="0">
              <a:solidFill>
                <a:schemeClr val="bg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0439A9F4-5DCE-4444-AFDA-04F2FB6B4595}"/>
              </a:ext>
            </a:extLst>
          </p:cNvPr>
          <p:cNvSpPr/>
          <p:nvPr/>
        </p:nvSpPr>
        <p:spPr>
          <a:xfrm>
            <a:off x="2330312"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EMREX</a:t>
            </a:r>
          </a:p>
        </p:txBody>
      </p:sp>
      <p:sp>
        <p:nvSpPr>
          <p:cNvPr id="9" name="Rechteck 8">
            <a:extLst>
              <a:ext uri="{FF2B5EF4-FFF2-40B4-BE49-F238E27FC236}">
                <a16:creationId xmlns:a16="http://schemas.microsoft.com/office/drawing/2014/main" id="{EF58611C-A260-4A32-B066-C157956DD8F6}"/>
              </a:ext>
            </a:extLst>
          </p:cNvPr>
          <p:cNvSpPr/>
          <p:nvPr/>
        </p:nvSpPr>
        <p:spPr>
          <a:xfrm>
            <a:off x="75042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EWP</a:t>
            </a:r>
          </a:p>
        </p:txBody>
      </p:sp>
      <p:sp>
        <p:nvSpPr>
          <p:cNvPr id="10" name="Rechteck 9">
            <a:extLst>
              <a:ext uri="{FF2B5EF4-FFF2-40B4-BE49-F238E27FC236}">
                <a16:creationId xmlns:a16="http://schemas.microsoft.com/office/drawing/2014/main" id="{FC5F2A93-9324-43E9-9A08-4C59E8756954}"/>
              </a:ext>
            </a:extLst>
          </p:cNvPr>
          <p:cNvSpPr/>
          <p:nvPr/>
        </p:nvSpPr>
        <p:spPr>
          <a:xfrm>
            <a:off x="3957488"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Europass</a:t>
            </a:r>
            <a:endParaRPr lang="en-US" sz="1200" b="1"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6EC88DB1-B3AC-4189-8641-F9E6457C78E5}"/>
              </a:ext>
            </a:extLst>
          </p:cNvPr>
          <p:cNvSpPr/>
          <p:nvPr/>
        </p:nvSpPr>
        <p:spPr>
          <a:xfrm>
            <a:off x="4733220" y="814780"/>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Verifiable Credential</a:t>
            </a:r>
          </a:p>
        </p:txBody>
      </p:sp>
      <p:sp>
        <p:nvSpPr>
          <p:cNvPr id="13" name="Rechteck 12">
            <a:extLst>
              <a:ext uri="{FF2B5EF4-FFF2-40B4-BE49-F238E27FC236}">
                <a16:creationId xmlns:a16="http://schemas.microsoft.com/office/drawing/2014/main" id="{87F48741-E276-4477-B210-C9074331FE88}"/>
              </a:ext>
            </a:extLst>
          </p:cNvPr>
          <p:cNvSpPr/>
          <p:nvPr/>
        </p:nvSpPr>
        <p:spPr>
          <a:xfrm rot="16200000">
            <a:off x="-875033" y="1473160"/>
            <a:ext cx="2308233" cy="300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Model</a:t>
            </a:r>
          </a:p>
        </p:txBody>
      </p:sp>
      <p:sp>
        <p:nvSpPr>
          <p:cNvPr id="14" name="Rechteck 13">
            <a:extLst>
              <a:ext uri="{FF2B5EF4-FFF2-40B4-BE49-F238E27FC236}">
                <a16:creationId xmlns:a16="http://schemas.microsoft.com/office/drawing/2014/main" id="{FC757712-1BDE-4201-AB7D-4A329FA6B86E}"/>
              </a:ext>
            </a:extLst>
          </p:cNvPr>
          <p:cNvSpPr/>
          <p:nvPr/>
        </p:nvSpPr>
        <p:spPr>
          <a:xfrm rot="16200000">
            <a:off x="-283738" y="4367061"/>
            <a:ext cx="1125642" cy="3000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Service</a:t>
            </a:r>
          </a:p>
        </p:txBody>
      </p:sp>
      <p:sp>
        <p:nvSpPr>
          <p:cNvPr id="15" name="Rechteck 14">
            <a:extLst>
              <a:ext uri="{FF2B5EF4-FFF2-40B4-BE49-F238E27FC236}">
                <a16:creationId xmlns:a16="http://schemas.microsoft.com/office/drawing/2014/main" id="{80590520-A80B-4836-9417-2D7EA9880419}"/>
              </a:ext>
            </a:extLst>
          </p:cNvPr>
          <p:cNvSpPr/>
          <p:nvPr/>
        </p:nvSpPr>
        <p:spPr>
          <a:xfrm rot="16200000">
            <a:off x="36863" y="881865"/>
            <a:ext cx="1125642" cy="3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Schema</a:t>
            </a:r>
          </a:p>
        </p:txBody>
      </p:sp>
      <p:sp>
        <p:nvSpPr>
          <p:cNvPr id="16" name="Rechteck 15">
            <a:extLst>
              <a:ext uri="{FF2B5EF4-FFF2-40B4-BE49-F238E27FC236}">
                <a16:creationId xmlns:a16="http://schemas.microsoft.com/office/drawing/2014/main" id="{D49B640D-EFE2-4F55-9537-8D17BC486619}"/>
              </a:ext>
            </a:extLst>
          </p:cNvPr>
          <p:cNvSpPr/>
          <p:nvPr/>
        </p:nvSpPr>
        <p:spPr>
          <a:xfrm rot="16200000">
            <a:off x="-283738" y="3211642"/>
            <a:ext cx="1125642" cy="300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Infrastructure</a:t>
            </a:r>
          </a:p>
        </p:txBody>
      </p:sp>
      <p:sp>
        <p:nvSpPr>
          <p:cNvPr id="17" name="Rechteck 16">
            <a:extLst>
              <a:ext uri="{FF2B5EF4-FFF2-40B4-BE49-F238E27FC236}">
                <a16:creationId xmlns:a16="http://schemas.microsoft.com/office/drawing/2014/main" id="{6F98FDBB-197D-4834-A47B-443BAF1F1676}"/>
              </a:ext>
            </a:extLst>
          </p:cNvPr>
          <p:cNvSpPr/>
          <p:nvPr/>
        </p:nvSpPr>
        <p:spPr>
          <a:xfrm>
            <a:off x="5542270"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EBSI</a:t>
            </a:r>
          </a:p>
        </p:txBody>
      </p:sp>
      <p:sp>
        <p:nvSpPr>
          <p:cNvPr id="18" name="Rechteck 17">
            <a:extLst>
              <a:ext uri="{FF2B5EF4-FFF2-40B4-BE49-F238E27FC236}">
                <a16:creationId xmlns:a16="http://schemas.microsoft.com/office/drawing/2014/main" id="{33D9285C-9728-4110-89FF-FBF36CB453B4}"/>
              </a:ext>
            </a:extLst>
          </p:cNvPr>
          <p:cNvSpPr/>
          <p:nvPr/>
        </p:nvSpPr>
        <p:spPr>
          <a:xfrm>
            <a:off x="7710164" y="4543900"/>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ESSIF</a:t>
            </a:r>
          </a:p>
        </p:txBody>
      </p:sp>
      <p:cxnSp>
        <p:nvCxnSpPr>
          <p:cNvPr id="22" name="Verbinder: gewinkelt 21">
            <a:extLst>
              <a:ext uri="{FF2B5EF4-FFF2-40B4-BE49-F238E27FC236}">
                <a16:creationId xmlns:a16="http://schemas.microsoft.com/office/drawing/2014/main" id="{B4207027-95EB-4BA4-92EA-0D9D3EAD02FD}"/>
              </a:ext>
            </a:extLst>
          </p:cNvPr>
          <p:cNvCxnSpPr>
            <a:cxnSpLocks/>
            <a:stCxn id="11" idx="1"/>
            <a:endCxn id="9" idx="0"/>
          </p:cNvCxnSpPr>
          <p:nvPr/>
        </p:nvCxnSpPr>
        <p:spPr>
          <a:xfrm rot="10800000" flipV="1">
            <a:off x="1380429" y="1400139"/>
            <a:ext cx="1125448" cy="314376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82D2C3B6-B5DC-4A2D-B971-9628A92B6736}"/>
              </a:ext>
            </a:extLst>
          </p:cNvPr>
          <p:cNvSpPr/>
          <p:nvPr/>
        </p:nvSpPr>
        <p:spPr>
          <a:xfrm>
            <a:off x="1076377"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EWP applies ELMO</a:t>
            </a:r>
          </a:p>
        </p:txBody>
      </p:sp>
      <p:cxnSp>
        <p:nvCxnSpPr>
          <p:cNvPr id="24" name="Verbinder: gewinkelt 23">
            <a:extLst>
              <a:ext uri="{FF2B5EF4-FFF2-40B4-BE49-F238E27FC236}">
                <a16:creationId xmlns:a16="http://schemas.microsoft.com/office/drawing/2014/main" id="{8EBB99EA-D33A-4AF9-A8F6-B66C264BF9A3}"/>
              </a:ext>
            </a:extLst>
          </p:cNvPr>
          <p:cNvCxnSpPr>
            <a:cxnSpLocks/>
            <a:stCxn id="11" idx="3"/>
            <a:endCxn id="32" idx="1"/>
          </p:cNvCxnSpPr>
          <p:nvPr/>
        </p:nvCxnSpPr>
        <p:spPr>
          <a:xfrm>
            <a:off x="3765877" y="1400139"/>
            <a:ext cx="198764" cy="863380"/>
          </a:xfrm>
          <a:prstGeom prst="bentConnector3">
            <a:avLst>
              <a:gd name="adj1" fmla="val 50000"/>
            </a:avLst>
          </a:prstGeom>
          <a:ln>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073FB610-4EFD-4409-9547-3FF75B553635}"/>
              </a:ext>
            </a:extLst>
          </p:cNvPr>
          <p:cNvCxnSpPr>
            <a:cxnSpLocks/>
            <a:stCxn id="12" idx="1"/>
            <a:endCxn id="32" idx="0"/>
          </p:cNvCxnSpPr>
          <p:nvPr/>
        </p:nvCxnSpPr>
        <p:spPr>
          <a:xfrm rot="10800000" flipV="1">
            <a:off x="4594641" y="994780"/>
            <a:ext cx="138580" cy="1088739"/>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id="{5144C80F-E38F-4817-9BEB-77D10E1356CE}"/>
              </a:ext>
            </a:extLst>
          </p:cNvPr>
          <p:cNvCxnSpPr>
            <a:cxnSpLocks/>
            <a:stCxn id="7" idx="2"/>
            <a:endCxn id="10" idx="0"/>
          </p:cNvCxnSpPr>
          <p:nvPr/>
        </p:nvCxnSpPr>
        <p:spPr>
          <a:xfrm rot="5400000">
            <a:off x="4036029" y="3990007"/>
            <a:ext cx="1105354" cy="2435"/>
          </a:xfrm>
          <a:prstGeom prst="bentConnector3">
            <a:avLst>
              <a:gd name="adj1" fmla="val 5000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BC5F592-0439-4380-AB6B-A54FD7EA4FD5}"/>
              </a:ext>
            </a:extLst>
          </p:cNvPr>
          <p:cNvCxnSpPr>
            <a:cxnSpLocks/>
            <a:stCxn id="18" idx="1"/>
            <a:endCxn id="17" idx="3"/>
          </p:cNvCxnSpPr>
          <p:nvPr/>
        </p:nvCxnSpPr>
        <p:spPr>
          <a:xfrm flipH="1">
            <a:off x="6802271" y="4723900"/>
            <a:ext cx="907894"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2B6EEED-BD90-44CD-BD20-666ABBD2E765}"/>
              </a:ext>
            </a:extLst>
          </p:cNvPr>
          <p:cNvSpPr/>
          <p:nvPr/>
        </p:nvSpPr>
        <p:spPr>
          <a:xfrm>
            <a:off x="6966954" y="455476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ESSIF use case of EBSI</a:t>
            </a:r>
          </a:p>
        </p:txBody>
      </p:sp>
      <p:sp>
        <p:nvSpPr>
          <p:cNvPr id="32" name="Rechteck 31">
            <a:extLst>
              <a:ext uri="{FF2B5EF4-FFF2-40B4-BE49-F238E27FC236}">
                <a16:creationId xmlns:a16="http://schemas.microsoft.com/office/drawing/2014/main" id="{C657DCC7-99D0-45E0-B83A-7D3B8BC40605}"/>
              </a:ext>
            </a:extLst>
          </p:cNvPr>
          <p:cNvSpPr/>
          <p:nvPr/>
        </p:nvSpPr>
        <p:spPr>
          <a:xfrm>
            <a:off x="3964640" y="2083519"/>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ELM V3</a:t>
            </a:r>
            <a:endParaRPr lang="en-US" sz="1200" dirty="0">
              <a:solidFill>
                <a:schemeClr val="bg1"/>
              </a:solidFill>
              <a:latin typeface="Arial" panose="020B0604020202020204" pitchFamily="34" charset="0"/>
              <a:cs typeface="Arial" panose="020B0604020202020204" pitchFamily="34" charset="0"/>
            </a:endParaRPr>
          </a:p>
        </p:txBody>
      </p:sp>
      <p:cxnSp>
        <p:nvCxnSpPr>
          <p:cNvPr id="33" name="Gerade Verbindung mit Pfeil 32">
            <a:extLst>
              <a:ext uri="{FF2B5EF4-FFF2-40B4-BE49-F238E27FC236}">
                <a16:creationId xmlns:a16="http://schemas.microsoft.com/office/drawing/2014/main" id="{7E6ED7FC-BD8C-4F1B-9B7F-253314DED599}"/>
              </a:ext>
            </a:extLst>
          </p:cNvPr>
          <p:cNvCxnSpPr>
            <a:stCxn id="32" idx="2"/>
            <a:endCxn id="7" idx="0"/>
          </p:cNvCxnSpPr>
          <p:nvPr/>
        </p:nvCxnSpPr>
        <p:spPr>
          <a:xfrm flipH="1">
            <a:off x="4589924" y="2443520"/>
            <a:ext cx="4717" cy="635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178DC0F0-11E0-4FC2-910C-8C6E119AF867}"/>
              </a:ext>
            </a:extLst>
          </p:cNvPr>
          <p:cNvSpPr/>
          <p:nvPr/>
        </p:nvSpPr>
        <p:spPr>
          <a:xfrm>
            <a:off x="4283018" y="265447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EDCI uses ELM</a:t>
            </a:r>
          </a:p>
        </p:txBody>
      </p:sp>
      <p:sp>
        <p:nvSpPr>
          <p:cNvPr id="37" name="Rechteck 36">
            <a:extLst>
              <a:ext uri="{FF2B5EF4-FFF2-40B4-BE49-F238E27FC236}">
                <a16:creationId xmlns:a16="http://schemas.microsoft.com/office/drawing/2014/main" id="{4ACC4CB8-3A29-4592-81B4-DF0861FA69E4}"/>
              </a:ext>
            </a:extLst>
          </p:cNvPr>
          <p:cNvSpPr/>
          <p:nvPr/>
        </p:nvSpPr>
        <p:spPr>
          <a:xfrm>
            <a:off x="4278626"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uses EDCI</a:t>
            </a:r>
          </a:p>
        </p:txBody>
      </p:sp>
      <p:cxnSp>
        <p:nvCxnSpPr>
          <p:cNvPr id="39" name="Verbinder: gewinkelt 38">
            <a:extLst>
              <a:ext uri="{FF2B5EF4-FFF2-40B4-BE49-F238E27FC236}">
                <a16:creationId xmlns:a16="http://schemas.microsoft.com/office/drawing/2014/main" id="{E9CBEB07-8EDB-4A49-8489-B105F01E38A0}"/>
              </a:ext>
            </a:extLst>
          </p:cNvPr>
          <p:cNvCxnSpPr>
            <a:cxnSpLocks/>
            <a:stCxn id="12" idx="2"/>
            <a:endCxn id="10" idx="3"/>
          </p:cNvCxnSpPr>
          <p:nvPr/>
        </p:nvCxnSpPr>
        <p:spPr>
          <a:xfrm rot="5400000">
            <a:off x="3515794" y="2876475"/>
            <a:ext cx="3549120" cy="1457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2BBD3552-FA24-4D2F-AAA7-51A3CAA65966}"/>
              </a:ext>
            </a:extLst>
          </p:cNvPr>
          <p:cNvSpPr/>
          <p:nvPr/>
        </p:nvSpPr>
        <p:spPr>
          <a:xfrm>
            <a:off x="5053691"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stores VCs</a:t>
            </a:r>
          </a:p>
        </p:txBody>
      </p:sp>
      <p:sp>
        <p:nvSpPr>
          <p:cNvPr id="41" name="Rechteck 40">
            <a:extLst>
              <a:ext uri="{FF2B5EF4-FFF2-40B4-BE49-F238E27FC236}">
                <a16:creationId xmlns:a16="http://schemas.microsoft.com/office/drawing/2014/main" id="{E9103EC1-A8AD-4A5F-A8CA-2AFB9CBD8B6B}"/>
              </a:ext>
            </a:extLst>
          </p:cNvPr>
          <p:cNvSpPr/>
          <p:nvPr/>
        </p:nvSpPr>
        <p:spPr>
          <a:xfrm>
            <a:off x="4292953" y="14808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linked to VCs</a:t>
            </a:r>
          </a:p>
        </p:txBody>
      </p:sp>
      <p:cxnSp>
        <p:nvCxnSpPr>
          <p:cNvPr id="42" name="Verbinder: gewinkelt 41">
            <a:extLst>
              <a:ext uri="{FF2B5EF4-FFF2-40B4-BE49-F238E27FC236}">
                <a16:creationId xmlns:a16="http://schemas.microsoft.com/office/drawing/2014/main" id="{3DCDA2FA-A66C-49DE-8BA3-48988CE96120}"/>
              </a:ext>
            </a:extLst>
          </p:cNvPr>
          <p:cNvCxnSpPr>
            <a:cxnSpLocks/>
            <a:stCxn id="11" idx="1"/>
            <a:endCxn id="8" idx="1"/>
          </p:cNvCxnSpPr>
          <p:nvPr/>
        </p:nvCxnSpPr>
        <p:spPr>
          <a:xfrm rot="10800000" flipV="1">
            <a:off x="2330313" y="1400139"/>
            <a:ext cx="175564" cy="3323761"/>
          </a:xfrm>
          <a:prstGeom prst="bentConnector3">
            <a:avLst>
              <a:gd name="adj1" fmla="val 230209"/>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9AFDC6F-06EE-485B-93C2-39034F92704C}"/>
              </a:ext>
            </a:extLst>
          </p:cNvPr>
          <p:cNvSpPr/>
          <p:nvPr/>
        </p:nvSpPr>
        <p:spPr>
          <a:xfrm>
            <a:off x="1868418" y="4088282"/>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EMREX applies ELMO</a:t>
            </a:r>
          </a:p>
        </p:txBody>
      </p:sp>
      <p:cxnSp>
        <p:nvCxnSpPr>
          <p:cNvPr id="6" name="Gerade Verbindung mit Pfeil 5">
            <a:extLst>
              <a:ext uri="{FF2B5EF4-FFF2-40B4-BE49-F238E27FC236}">
                <a16:creationId xmlns:a16="http://schemas.microsoft.com/office/drawing/2014/main" id="{E17DF9F6-A669-4685-A8F4-1A82F5AFA51C}"/>
              </a:ext>
            </a:extLst>
          </p:cNvPr>
          <p:cNvCxnSpPr>
            <a:cxnSpLocks/>
          </p:cNvCxnSpPr>
          <p:nvPr/>
        </p:nvCxnSpPr>
        <p:spPr>
          <a:xfrm>
            <a:off x="1246359" y="469081"/>
            <a:ext cx="0" cy="23076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02BC73FF-2416-4AA3-BE4B-282B954068B6}"/>
              </a:ext>
            </a:extLst>
          </p:cNvPr>
          <p:cNvSpPr txBox="1"/>
          <p:nvPr/>
        </p:nvSpPr>
        <p:spPr>
          <a:xfrm rot="16200000">
            <a:off x="146336" y="1499075"/>
            <a:ext cx="1734449" cy="257250"/>
          </a:xfrm>
          <a:prstGeom prst="rect">
            <a:avLst/>
          </a:prstGeom>
          <a:solidFill>
            <a:schemeClr val="bg1"/>
          </a:solidFill>
        </p:spPr>
        <p:txBody>
          <a:bodyPr wrap="none" lIns="0" tIns="0" rIns="0" bIns="0" rtlCol="0">
            <a:spAutoFit/>
          </a:bodyPr>
          <a:lstStyle/>
          <a:p>
            <a:pPr>
              <a:lnSpc>
                <a:spcPct val="114000"/>
              </a:lnSpc>
            </a:pPr>
            <a:r>
              <a:rPr lang="de-DE" sz="1600" dirty="0">
                <a:latin typeface="+mn-lt"/>
              </a:rPr>
              <a:t>Information </a:t>
            </a:r>
            <a:r>
              <a:rPr lang="en-US" sz="1600" dirty="0">
                <a:latin typeface="+mn-lt"/>
              </a:rPr>
              <a:t>density</a:t>
            </a:r>
          </a:p>
        </p:txBody>
      </p:sp>
      <p:cxnSp>
        <p:nvCxnSpPr>
          <p:cNvPr id="52" name="Verbinder: gewinkelt 51">
            <a:extLst>
              <a:ext uri="{FF2B5EF4-FFF2-40B4-BE49-F238E27FC236}">
                <a16:creationId xmlns:a16="http://schemas.microsoft.com/office/drawing/2014/main" id="{D898A8BD-BB8A-404C-8D14-8438C3E34B98}"/>
              </a:ext>
            </a:extLst>
          </p:cNvPr>
          <p:cNvCxnSpPr>
            <a:cxnSpLocks/>
            <a:stCxn id="12" idx="3"/>
            <a:endCxn id="17" idx="0"/>
          </p:cNvCxnSpPr>
          <p:nvPr/>
        </p:nvCxnSpPr>
        <p:spPr>
          <a:xfrm>
            <a:off x="5993220" y="994780"/>
            <a:ext cx="179050" cy="35491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5" name="Verbinder: gewinkelt 54">
            <a:extLst>
              <a:ext uri="{FF2B5EF4-FFF2-40B4-BE49-F238E27FC236}">
                <a16:creationId xmlns:a16="http://schemas.microsoft.com/office/drawing/2014/main" id="{84AFC4BD-CED6-410E-93F0-1A6EFDFD372E}"/>
              </a:ext>
            </a:extLst>
          </p:cNvPr>
          <p:cNvCxnSpPr>
            <a:cxnSpLocks/>
            <a:stCxn id="32" idx="3"/>
            <a:endCxn id="17" idx="0"/>
          </p:cNvCxnSpPr>
          <p:nvPr/>
        </p:nvCxnSpPr>
        <p:spPr>
          <a:xfrm>
            <a:off x="5224641" y="2263520"/>
            <a:ext cx="947630" cy="228038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7" name="Rechteck 56">
            <a:extLst>
              <a:ext uri="{FF2B5EF4-FFF2-40B4-BE49-F238E27FC236}">
                <a16:creationId xmlns:a16="http://schemas.microsoft.com/office/drawing/2014/main" id="{D9C9E097-A0D7-4619-9664-112380095CF4}"/>
              </a:ext>
            </a:extLst>
          </p:cNvPr>
          <p:cNvSpPr/>
          <p:nvPr/>
        </p:nvSpPr>
        <p:spPr>
          <a:xfrm>
            <a:off x="5870990" y="4073695"/>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EBSI uses ELM &amp; VCs</a:t>
            </a:r>
          </a:p>
        </p:txBody>
      </p:sp>
      <p:sp>
        <p:nvSpPr>
          <p:cNvPr id="60" name="Rechteck 59">
            <a:extLst>
              <a:ext uri="{FF2B5EF4-FFF2-40B4-BE49-F238E27FC236}">
                <a16:creationId xmlns:a16="http://schemas.microsoft.com/office/drawing/2014/main" id="{79B01530-8F3C-4E54-9001-4BB76A0F1DA1}"/>
              </a:ext>
            </a:extLst>
          </p:cNvPr>
          <p:cNvSpPr/>
          <p:nvPr/>
        </p:nvSpPr>
        <p:spPr>
          <a:xfrm>
            <a:off x="7703658" y="1937565"/>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XHochschule</a:t>
            </a:r>
            <a:endParaRPr lang="en-US" sz="1200" dirty="0">
              <a:solidFill>
                <a:schemeClr val="bg1"/>
              </a:solidFill>
              <a:latin typeface="Arial" panose="020B0604020202020204" pitchFamily="34" charset="0"/>
              <a:cs typeface="Arial" panose="020B0604020202020204" pitchFamily="34" charset="0"/>
            </a:endParaRPr>
          </a:p>
        </p:txBody>
      </p:sp>
      <p:sp>
        <p:nvSpPr>
          <p:cNvPr id="61" name="Rechteck 60">
            <a:extLst>
              <a:ext uri="{FF2B5EF4-FFF2-40B4-BE49-F238E27FC236}">
                <a16:creationId xmlns:a16="http://schemas.microsoft.com/office/drawing/2014/main" id="{09D958DD-2E1F-4B33-9D37-85DB446E56E6}"/>
              </a:ext>
            </a:extLst>
          </p:cNvPr>
          <p:cNvSpPr/>
          <p:nvPr/>
        </p:nvSpPr>
        <p:spPr>
          <a:xfrm>
            <a:off x="7703658" y="2345610"/>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XSchule</a:t>
            </a:r>
            <a:endParaRPr lang="en-US" sz="1200" dirty="0">
              <a:solidFill>
                <a:schemeClr val="bg1"/>
              </a:solidFill>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3F9CD029-7FF3-4FD4-9726-1A30DF8983F2}"/>
              </a:ext>
            </a:extLst>
          </p:cNvPr>
          <p:cNvSpPr txBox="1"/>
          <p:nvPr/>
        </p:nvSpPr>
        <p:spPr>
          <a:xfrm>
            <a:off x="7691087" y="1721282"/>
            <a:ext cx="1261564" cy="193002"/>
          </a:xfrm>
          <a:prstGeom prst="rect">
            <a:avLst/>
          </a:prstGeom>
          <a:noFill/>
        </p:spPr>
        <p:txBody>
          <a:bodyPr wrap="none" lIns="0" tIns="0" rIns="0" bIns="0" rtlCol="0">
            <a:spAutoFit/>
          </a:bodyPr>
          <a:lstStyle/>
          <a:p>
            <a:pPr algn="ctr">
              <a:lnSpc>
                <a:spcPct val="114000"/>
              </a:lnSpc>
            </a:pPr>
            <a:r>
              <a:rPr lang="de-DE" sz="1200" dirty="0">
                <a:latin typeface="+mn-lt"/>
              </a:rPr>
              <a:t>National (German)</a:t>
            </a:r>
          </a:p>
        </p:txBody>
      </p:sp>
      <p:sp>
        <p:nvSpPr>
          <p:cNvPr id="64" name="Rechteck 63">
            <a:extLst>
              <a:ext uri="{FF2B5EF4-FFF2-40B4-BE49-F238E27FC236}">
                <a16:creationId xmlns:a16="http://schemas.microsoft.com/office/drawing/2014/main" id="{B40E7E72-47D2-436A-B4E9-47E6783D0832}"/>
              </a:ext>
            </a:extLst>
          </p:cNvPr>
          <p:cNvSpPr/>
          <p:nvPr/>
        </p:nvSpPr>
        <p:spPr>
          <a:xfrm>
            <a:off x="7703725" y="4028209"/>
            <a:ext cx="1260000"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Arial" panose="020B0604020202020204" pitchFamily="34" charset="0"/>
                <a:cs typeface="Arial" panose="020B0604020202020204" pitchFamily="34" charset="0"/>
              </a:rPr>
              <a:t>DigiZ</a:t>
            </a:r>
            <a:endParaRPr lang="en-US" sz="1200" b="1" dirty="0">
              <a:solidFill>
                <a:schemeClr val="bg1"/>
              </a:solidFill>
              <a:latin typeface="Arial" panose="020B0604020202020204" pitchFamily="34" charset="0"/>
              <a:cs typeface="Arial" panose="020B0604020202020204" pitchFamily="34" charset="0"/>
            </a:endParaRPr>
          </a:p>
        </p:txBody>
      </p:sp>
      <p:cxnSp>
        <p:nvCxnSpPr>
          <p:cNvPr id="68" name="Verbinder: gewinkelt 67">
            <a:extLst>
              <a:ext uri="{FF2B5EF4-FFF2-40B4-BE49-F238E27FC236}">
                <a16:creationId xmlns:a16="http://schemas.microsoft.com/office/drawing/2014/main" id="{CF851BF7-F857-4475-B00C-C20D9B4BFCE6}"/>
              </a:ext>
            </a:extLst>
          </p:cNvPr>
          <p:cNvCxnSpPr>
            <a:cxnSpLocks/>
            <a:stCxn id="62" idx="2"/>
            <a:endCxn id="64" idx="0"/>
          </p:cNvCxnSpPr>
          <p:nvPr/>
        </p:nvCxnSpPr>
        <p:spPr>
          <a:xfrm rot="5400000">
            <a:off x="7686758" y="3380856"/>
            <a:ext cx="1294321" cy="38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2" name="Rechteck 71">
            <a:extLst>
              <a:ext uri="{FF2B5EF4-FFF2-40B4-BE49-F238E27FC236}">
                <a16:creationId xmlns:a16="http://schemas.microsoft.com/office/drawing/2014/main" id="{2FE25639-28B7-4F1B-9F8A-CF50E4B8BFD6}"/>
              </a:ext>
            </a:extLst>
          </p:cNvPr>
          <p:cNvSpPr/>
          <p:nvPr/>
        </p:nvSpPr>
        <p:spPr>
          <a:xfrm>
            <a:off x="8026874" y="3510090"/>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Converter to ELMO</a:t>
            </a:r>
          </a:p>
        </p:txBody>
      </p:sp>
      <p:sp>
        <p:nvSpPr>
          <p:cNvPr id="73" name="Rechteck 72">
            <a:extLst>
              <a:ext uri="{FF2B5EF4-FFF2-40B4-BE49-F238E27FC236}">
                <a16:creationId xmlns:a16="http://schemas.microsoft.com/office/drawing/2014/main" id="{C2FD728A-E3E6-4C86-869C-6BE3EDBBE275}"/>
              </a:ext>
            </a:extLst>
          </p:cNvPr>
          <p:cNvSpPr/>
          <p:nvPr/>
        </p:nvSpPr>
        <p:spPr>
          <a:xfrm>
            <a:off x="7879239" y="871843"/>
            <a:ext cx="1047794" cy="20624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Arial" panose="020B0604020202020204" pitchFamily="34" charset="0"/>
                <a:cs typeface="Arial" panose="020B0604020202020204" pitchFamily="34" charset="0"/>
              </a:rPr>
              <a:t>Not verified yet</a:t>
            </a:r>
          </a:p>
        </p:txBody>
      </p:sp>
      <p:sp>
        <p:nvSpPr>
          <p:cNvPr id="75" name="Rechteck 74">
            <a:extLst>
              <a:ext uri="{FF2B5EF4-FFF2-40B4-BE49-F238E27FC236}">
                <a16:creationId xmlns:a16="http://schemas.microsoft.com/office/drawing/2014/main" id="{A7CA11E5-40A4-4E0D-A5DB-D9ED05DE208B}"/>
              </a:ext>
            </a:extLst>
          </p:cNvPr>
          <p:cNvSpPr/>
          <p:nvPr/>
        </p:nvSpPr>
        <p:spPr>
          <a:xfrm>
            <a:off x="7879238" y="1148378"/>
            <a:ext cx="1047600" cy="205200"/>
          </a:xfrm>
          <a:prstGeom prst="rect">
            <a:avLst/>
          </a:prstGeom>
          <a:solidFill>
            <a:schemeClr val="accent3">
              <a:lumMod val="40000"/>
              <a:lumOff val="60000"/>
              <a:alpha val="50196"/>
            </a:schemeClr>
          </a:solidFill>
          <a:ln>
            <a:solidFill>
              <a:schemeClr val="tx1"/>
            </a:solidFill>
            <a:prstDash val="sysDot"/>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de-DE" sz="1050" dirty="0"/>
              <a:t>Focus</a:t>
            </a:r>
          </a:p>
        </p:txBody>
      </p:sp>
      <p:sp>
        <p:nvSpPr>
          <p:cNvPr id="76" name="Textfeld 75">
            <a:extLst>
              <a:ext uri="{FF2B5EF4-FFF2-40B4-BE49-F238E27FC236}">
                <a16:creationId xmlns:a16="http://schemas.microsoft.com/office/drawing/2014/main" id="{54792715-EF74-4DFC-BBA2-F96E28FD7E81}"/>
              </a:ext>
            </a:extLst>
          </p:cNvPr>
          <p:cNvSpPr txBox="1"/>
          <p:nvPr/>
        </p:nvSpPr>
        <p:spPr>
          <a:xfrm>
            <a:off x="3696130" y="298987"/>
            <a:ext cx="2074286" cy="257250"/>
          </a:xfrm>
          <a:prstGeom prst="rect">
            <a:avLst/>
          </a:prstGeom>
          <a:noFill/>
        </p:spPr>
        <p:txBody>
          <a:bodyPr wrap="none" lIns="0" tIns="0" rIns="0" bIns="0" rtlCol="0">
            <a:spAutoFit/>
          </a:bodyPr>
          <a:lstStyle/>
          <a:p>
            <a:pPr>
              <a:lnSpc>
                <a:spcPct val="114000"/>
              </a:lnSpc>
            </a:pPr>
            <a:r>
              <a:rPr lang="en-US" sz="1600" dirty="0">
                <a:solidFill>
                  <a:schemeClr val="accent5"/>
                </a:solidFill>
                <a:latin typeface="+mn-lt"/>
              </a:rPr>
              <a:t>Coupling</a:t>
            </a:r>
            <a:r>
              <a:rPr lang="de-DE" sz="1600" dirty="0">
                <a:solidFill>
                  <a:schemeClr val="accent5"/>
                </a:solidFill>
                <a:latin typeface="+mn-lt"/>
              </a:rPr>
              <a:t> Layer / Proxy</a:t>
            </a:r>
          </a:p>
        </p:txBody>
      </p:sp>
      <p:sp>
        <p:nvSpPr>
          <p:cNvPr id="25" name="Rechteck 24">
            <a:extLst>
              <a:ext uri="{FF2B5EF4-FFF2-40B4-BE49-F238E27FC236}">
                <a16:creationId xmlns:a16="http://schemas.microsoft.com/office/drawing/2014/main" id="{82E866DA-3AA2-437B-A7A4-A950C1EFF72B}"/>
              </a:ext>
            </a:extLst>
          </p:cNvPr>
          <p:cNvSpPr/>
          <p:nvPr/>
        </p:nvSpPr>
        <p:spPr>
          <a:xfrm>
            <a:off x="3575462" y="1655499"/>
            <a:ext cx="612000" cy="3240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a:solidFill>
                  <a:schemeClr val="tx1"/>
                </a:solidFill>
                <a:latin typeface="Arial" panose="020B0604020202020204" pitchFamily="34" charset="0"/>
                <a:cs typeface="Arial" panose="020B0604020202020204" pitchFamily="34" charset="0"/>
              </a:rPr>
              <a:t>ELM based ELMO</a:t>
            </a:r>
          </a:p>
        </p:txBody>
      </p:sp>
      <p:sp>
        <p:nvSpPr>
          <p:cNvPr id="104" name="Rechteck 103">
            <a:extLst>
              <a:ext uri="{FF2B5EF4-FFF2-40B4-BE49-F238E27FC236}">
                <a16:creationId xmlns:a16="http://schemas.microsoft.com/office/drawing/2014/main" id="{8FCBB7BB-A486-4E21-BA56-FA2FBBA4588E}"/>
              </a:ext>
            </a:extLst>
          </p:cNvPr>
          <p:cNvSpPr/>
          <p:nvPr/>
        </p:nvSpPr>
        <p:spPr>
          <a:xfrm>
            <a:off x="6704528" y="4076117"/>
            <a:ext cx="612000" cy="324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DigiZ</a:t>
            </a:r>
            <a:r>
              <a:rPr lang="en-US" sz="700" dirty="0">
                <a:solidFill>
                  <a:schemeClr val="tx1"/>
                </a:solidFill>
                <a:latin typeface="Arial" panose="020B0604020202020204" pitchFamily="34" charset="0"/>
                <a:cs typeface="Arial" panose="020B0604020202020204" pitchFamily="34" charset="0"/>
              </a:rPr>
              <a:t> uses ELMO</a:t>
            </a:r>
          </a:p>
        </p:txBody>
      </p:sp>
      <p:sp>
        <p:nvSpPr>
          <p:cNvPr id="105" name="Textfeld 104">
            <a:extLst>
              <a:ext uri="{FF2B5EF4-FFF2-40B4-BE49-F238E27FC236}">
                <a16:creationId xmlns:a16="http://schemas.microsoft.com/office/drawing/2014/main" id="{B7DBFB43-79BD-442E-A286-A61C8234F244}"/>
              </a:ext>
            </a:extLst>
          </p:cNvPr>
          <p:cNvSpPr txBox="1"/>
          <p:nvPr/>
        </p:nvSpPr>
        <p:spPr>
          <a:xfrm>
            <a:off x="7876433" y="661011"/>
            <a:ext cx="488916" cy="168829"/>
          </a:xfrm>
          <a:prstGeom prst="rect">
            <a:avLst/>
          </a:prstGeom>
          <a:noFill/>
        </p:spPr>
        <p:txBody>
          <a:bodyPr wrap="none" lIns="0" tIns="0" rIns="0" bIns="0" rtlCol="0">
            <a:spAutoFit/>
          </a:bodyPr>
          <a:lstStyle/>
          <a:p>
            <a:pPr>
              <a:lnSpc>
                <a:spcPct val="114000"/>
              </a:lnSpc>
            </a:pPr>
            <a:r>
              <a:rPr lang="de-DE" sz="1050" dirty="0">
                <a:latin typeface="+mn-lt"/>
              </a:rPr>
              <a:t>Legend:</a:t>
            </a:r>
          </a:p>
        </p:txBody>
      </p:sp>
      <p:cxnSp>
        <p:nvCxnSpPr>
          <p:cNvPr id="123" name="Verbinder: gewinkelt 122">
            <a:extLst>
              <a:ext uri="{FF2B5EF4-FFF2-40B4-BE49-F238E27FC236}">
                <a16:creationId xmlns:a16="http://schemas.microsoft.com/office/drawing/2014/main" id="{1972C898-7A96-4951-831B-51B50A7BFA40}"/>
              </a:ext>
            </a:extLst>
          </p:cNvPr>
          <p:cNvCxnSpPr>
            <a:cxnSpLocks/>
            <a:stCxn id="11" idx="0"/>
            <a:endCxn id="10" idx="1"/>
          </p:cNvCxnSpPr>
          <p:nvPr/>
        </p:nvCxnSpPr>
        <p:spPr>
          <a:xfrm rot="16200000" flipH="1">
            <a:off x="1794802" y="2561214"/>
            <a:ext cx="3503761" cy="821612"/>
          </a:xfrm>
          <a:prstGeom prst="bentConnector4">
            <a:avLst>
              <a:gd name="adj1" fmla="val 30201"/>
              <a:gd name="adj2" fmla="val 65966"/>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182BEC47-B216-4AB2-8AE6-717868E8570C}"/>
              </a:ext>
            </a:extLst>
          </p:cNvPr>
          <p:cNvSpPr/>
          <p:nvPr/>
        </p:nvSpPr>
        <p:spPr>
          <a:xfrm>
            <a:off x="3390129" y="4073695"/>
            <a:ext cx="612000" cy="3240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dirty="0" err="1">
                <a:solidFill>
                  <a:schemeClr val="tx1"/>
                </a:solidFill>
                <a:latin typeface="Arial" panose="020B0604020202020204" pitchFamily="34" charset="0"/>
                <a:cs typeface="Arial" panose="020B0604020202020204" pitchFamily="34" charset="0"/>
              </a:rPr>
              <a:t>Europass</a:t>
            </a:r>
            <a:r>
              <a:rPr lang="en-US" sz="700" dirty="0">
                <a:solidFill>
                  <a:schemeClr val="tx1"/>
                </a:solidFill>
                <a:latin typeface="Arial" panose="020B0604020202020204" pitchFamily="34" charset="0"/>
                <a:cs typeface="Arial" panose="020B0604020202020204" pitchFamily="34" charset="0"/>
              </a:rPr>
              <a:t> aligned with ELMO</a:t>
            </a:r>
          </a:p>
        </p:txBody>
      </p:sp>
      <p:sp>
        <p:nvSpPr>
          <p:cNvPr id="2" name="Rechteck 1">
            <a:extLst>
              <a:ext uri="{FF2B5EF4-FFF2-40B4-BE49-F238E27FC236}">
                <a16:creationId xmlns:a16="http://schemas.microsoft.com/office/drawing/2014/main" id="{783229EB-6F2B-4F54-979E-EA7D28E7DB81}"/>
              </a:ext>
            </a:extLst>
          </p:cNvPr>
          <p:cNvSpPr/>
          <p:nvPr/>
        </p:nvSpPr>
        <p:spPr>
          <a:xfrm>
            <a:off x="52317" y="298987"/>
            <a:ext cx="9067505" cy="481813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11" name="Rechteck 10">
            <a:extLst>
              <a:ext uri="{FF2B5EF4-FFF2-40B4-BE49-F238E27FC236}">
                <a16:creationId xmlns:a16="http://schemas.microsoft.com/office/drawing/2014/main" id="{4F636BF5-F697-4BCB-B738-1126B82DB9A9}"/>
              </a:ext>
            </a:extLst>
          </p:cNvPr>
          <p:cNvSpPr/>
          <p:nvPr/>
        </p:nvSpPr>
        <p:spPr>
          <a:xfrm>
            <a:off x="2505876" y="1220139"/>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ELMO</a:t>
            </a:r>
          </a:p>
        </p:txBody>
      </p:sp>
      <p:sp>
        <p:nvSpPr>
          <p:cNvPr id="3" name="Rechteck 2">
            <a:extLst>
              <a:ext uri="{FF2B5EF4-FFF2-40B4-BE49-F238E27FC236}">
                <a16:creationId xmlns:a16="http://schemas.microsoft.com/office/drawing/2014/main" id="{F32523EB-DB0B-4AE2-A832-396EA5DB8134}"/>
              </a:ext>
            </a:extLst>
          </p:cNvPr>
          <p:cNvSpPr/>
          <p:nvPr/>
        </p:nvSpPr>
        <p:spPr>
          <a:xfrm>
            <a:off x="2357437" y="994780"/>
            <a:ext cx="1644692" cy="8348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lnSpc>
                <a:spcPct val="114000"/>
              </a:lnSpc>
            </a:pPr>
            <a:endParaRPr lang="de-DE" dirty="0"/>
          </a:p>
        </p:txBody>
      </p:sp>
      <p:sp>
        <p:nvSpPr>
          <p:cNvPr id="36" name="Fußzeilenplatzhalter 35">
            <a:extLst>
              <a:ext uri="{FF2B5EF4-FFF2-40B4-BE49-F238E27FC236}">
                <a16:creationId xmlns:a16="http://schemas.microsoft.com/office/drawing/2014/main" id="{7B877818-2718-43DA-96BA-84647501911F}"/>
              </a:ext>
            </a:extLst>
          </p:cNvPr>
          <p:cNvSpPr>
            <a:spLocks noGrp="1"/>
          </p:cNvSpPr>
          <p:nvPr>
            <p:ph type="ftr" sz="quarter" idx="12"/>
          </p:nvPr>
        </p:nvSpPr>
        <p:spPr/>
        <p:txBody>
          <a:bodyPr/>
          <a:lstStyle/>
          <a:p>
            <a:r>
              <a:rPr lang="en-US" dirty="0"/>
              <a:t>Dr. Matthias Gottlieb, Guido Bacharach, GDN 2022, Groningen, 13th of October 2022</a:t>
            </a:r>
          </a:p>
        </p:txBody>
      </p:sp>
    </p:spTree>
    <p:extLst>
      <p:ext uri="{BB962C8B-B14F-4D97-AF65-F5344CB8AC3E}">
        <p14:creationId xmlns:p14="http://schemas.microsoft.com/office/powerpoint/2010/main" val="3310024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12896742-14f6-46bb-a527-9e308e3fbb77"/>
</p:tagLst>
</file>

<file path=ppt/tags/tag2.xml><?xml version="1.0" encoding="utf-8"?>
<p:tagLst xmlns:a="http://schemas.openxmlformats.org/drawingml/2006/main" xmlns:r="http://schemas.openxmlformats.org/officeDocument/2006/relationships" xmlns:p="http://schemas.openxmlformats.org/presentationml/2006/main">
  <p:tag name="EE4P_STRETCH" val="1"/>
</p:tagLst>
</file>

<file path=ppt/tags/tag3.xml><?xml version="1.0" encoding="utf-8"?>
<p:tagLst xmlns:a="http://schemas.openxmlformats.org/drawingml/2006/main" xmlns:r="http://schemas.openxmlformats.org/officeDocument/2006/relationships" xmlns:p="http://schemas.openxmlformats.org/presentationml/2006/main">
  <p:tag name="EE4P_TEMPLATESTYLE" val="5"/>
</p:tagLst>
</file>

<file path=ppt/tags/tag4.xml><?xml version="1.0" encoding="utf-8"?>
<p:tagLst xmlns:a="http://schemas.openxmlformats.org/drawingml/2006/main" xmlns:r="http://schemas.openxmlformats.org/officeDocument/2006/relationships" xmlns:p="http://schemas.openxmlformats.org/presentationml/2006/main">
  <p:tag name="EE4P_TEMPLATESTYLE" val="15"/>
</p:tagLst>
</file>

<file path=ppt/tags/tag5.xml><?xml version="1.0" encoding="utf-8"?>
<p:tagLst xmlns:a="http://schemas.openxmlformats.org/drawingml/2006/main" xmlns:r="http://schemas.openxmlformats.org/officeDocument/2006/relationships" xmlns:p="http://schemas.openxmlformats.org/presentationml/2006/main">
  <p:tag name="EE4P_TEMPLATESTYLE" val="3"/>
</p:tagLst>
</file>

<file path=ppt/tags/tag6.xml><?xml version="1.0" encoding="utf-8"?>
<p:tagLst xmlns:a="http://schemas.openxmlformats.org/drawingml/2006/main" xmlns:r="http://schemas.openxmlformats.org/officeDocument/2006/relationships" xmlns:p="http://schemas.openxmlformats.org/presentationml/2006/main">
  <p:tag name="EE4P_TEMPLATESTYLE" val="7"/>
</p:tagLst>
</file>

<file path=ppt/tags/tag7.xml><?xml version="1.0" encoding="utf-8"?>
<p:tagLst xmlns:a="http://schemas.openxmlformats.org/drawingml/2006/main" xmlns:r="http://schemas.openxmlformats.org/officeDocument/2006/relationships" xmlns:p="http://schemas.openxmlformats.org/presentationml/2006/main">
  <p:tag name="EE4P_TEMPLATESTYLE" val="16"/>
</p:tagLst>
</file>

<file path=ppt/tags/tag8.xml><?xml version="1.0" encoding="utf-8"?>
<p:tagLst xmlns:a="http://schemas.openxmlformats.org/drawingml/2006/main" xmlns:r="http://schemas.openxmlformats.org/officeDocument/2006/relationships" xmlns:p="http://schemas.openxmlformats.org/presentationml/2006/main">
  <p:tag name="EE4P_TEMPLATESTYLE" val="4"/>
  <p:tag name="EE4P_TEMPLATEMASTER" val="1"/>
</p:tagLst>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F39E7027-915F-7341-A9EA-C8CBFD2E8FA2}"/>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BD7862EB-E8D6-994B-BBF4-6CC3FFF92DD2}"/>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16AD8073-F55B-9144-802C-46456E9E217B}"/>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741D405E-8307-9B40-9F97-3F5DAC837EF3}"/>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4BFAB656-7532-6C41-9541-858AFF7D6765}"/>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A724F04A-1212-AA4C-B6F1-157BE88DDFD7}"/>
    </a:ext>
  </a:extLst>
</a:theme>
</file>

<file path=ppt/theme/theme7.xml><?xml version="1.0" encoding="utf-8"?>
<a:theme xmlns:a="http://schemas.openxmlformats.org/drawingml/2006/main" name="3_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2021-04-29_Folienmaster-DiBiHo.pptx" id="{27973F9E-92EA-4F20-A96B-7C9F71FC4D47}" vid="{B0FBEC84-A4C7-40FE-BE1C-75866F0D9EE1}"/>
    </a:ext>
  </a:ext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TUM_Praesentation_16-9</Template>
  <TotalTime>0</TotalTime>
  <Words>1901</Words>
  <Application>Microsoft Office PowerPoint</Application>
  <PresentationFormat>Bildschirmpräsentation (16:9)</PresentationFormat>
  <Paragraphs>490</Paragraphs>
  <Slides>18</Slides>
  <Notes>6</Notes>
  <HiddenSlides>1</HiddenSlides>
  <MMClips>0</MMClips>
  <ScaleCrop>false</ScaleCrop>
  <HeadingPairs>
    <vt:vector size="6" baseType="variant">
      <vt:variant>
        <vt:lpstr>Verwendete Schriftarten</vt:lpstr>
      </vt:variant>
      <vt:variant>
        <vt:i4>6</vt:i4>
      </vt:variant>
      <vt:variant>
        <vt:lpstr>Design</vt:lpstr>
      </vt:variant>
      <vt:variant>
        <vt:i4>7</vt:i4>
      </vt:variant>
      <vt:variant>
        <vt:lpstr>Folientitel</vt:lpstr>
      </vt:variant>
      <vt:variant>
        <vt:i4>18</vt:i4>
      </vt:variant>
    </vt:vector>
  </HeadingPairs>
  <TitlesOfParts>
    <vt:vector size="31" baseType="lpstr">
      <vt:lpstr>Arial</vt:lpstr>
      <vt:lpstr>Calibri</vt:lpstr>
      <vt:lpstr>Courier New</vt:lpstr>
      <vt:lpstr>Symbol</vt:lpstr>
      <vt:lpstr>Times New Roman</vt:lpstr>
      <vt:lpstr>Wingdings</vt:lpstr>
      <vt:lpstr>Titel 1</vt:lpstr>
      <vt:lpstr>Titel 2</vt:lpstr>
      <vt:lpstr>Titel 3</vt:lpstr>
      <vt:lpstr>Inhalt</vt:lpstr>
      <vt:lpstr>Kapiteltrenner blau</vt:lpstr>
      <vt:lpstr>Kapiteltrenner schwarz</vt:lpstr>
      <vt:lpstr>3_Inhalt</vt:lpstr>
      <vt:lpstr>European Standards and Verifiable Credentials for Higher Education Institutions </vt:lpstr>
      <vt:lpstr>PowerPoint-Präsentation</vt:lpstr>
      <vt:lpstr>Motivation</vt:lpstr>
      <vt:lpstr>Infrastructure Standard 4 Digital Credentials</vt:lpstr>
      <vt:lpstr>Key Data Digital Educational Credentials for Universities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Conclusion</vt:lpstr>
      <vt:lpstr>Future Work</vt:lpstr>
      <vt:lpstr>Contact</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Diethard, Hannah</dc:creator>
  <cp:lastModifiedBy>Guido Bacharach</cp:lastModifiedBy>
  <cp:revision>17</cp:revision>
  <cp:lastPrinted>2015-07-30T14:04:45Z</cp:lastPrinted>
  <dcterms:created xsi:type="dcterms:W3CDTF">2022-09-02T07:18:41Z</dcterms:created>
  <dcterms:modified xsi:type="dcterms:W3CDTF">2022-10-05T14:47:13Z</dcterms:modified>
</cp:coreProperties>
</file>