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9"/>
  </p:notesMasterIdLst>
  <p:handoutMasterIdLst>
    <p:handoutMasterId r:id="rId20"/>
  </p:handoutMasterIdLst>
  <p:sldIdLst>
    <p:sldId id="279" r:id="rId3"/>
    <p:sldId id="280" r:id="rId4"/>
    <p:sldId id="269" r:id="rId5"/>
    <p:sldId id="283" r:id="rId6"/>
    <p:sldId id="287" r:id="rId7"/>
    <p:sldId id="284" r:id="rId8"/>
    <p:sldId id="286" r:id="rId9"/>
    <p:sldId id="271" r:id="rId10"/>
    <p:sldId id="272" r:id="rId11"/>
    <p:sldId id="276" r:id="rId12"/>
    <p:sldId id="275" r:id="rId13"/>
    <p:sldId id="289" r:id="rId14"/>
    <p:sldId id="288" r:id="rId15"/>
    <p:sldId id="281" r:id="rId16"/>
    <p:sldId id="285" r:id="rId17"/>
    <p:sldId id="264" r:id="rId18"/>
  </p:sldIdLst>
  <p:sldSz cx="9144000" cy="5715000" type="screen16x1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6" userDrawn="1">
          <p15:clr>
            <a:srgbClr val="A4A3A4"/>
          </p15:clr>
        </p15:guide>
        <p15:guide id="2" pos="40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tuckmann" initials="MS" lastIdx="4" clrIdx="0">
    <p:extLst>
      <p:ext uri="{19B8F6BF-5375-455C-9EA6-DF929625EA0E}">
        <p15:presenceInfo xmlns:p15="http://schemas.microsoft.com/office/powerpoint/2012/main" userId="S-1-5-21-509409911-1548269835-2977968529-69619" providerId="AD"/>
      </p:ext>
    </p:extLst>
  </p:cmAuthor>
  <p:cmAuthor id="2" name="CFRITZ1" initials="CFRITZ1" lastIdx="20" clrIdx="1">
    <p:extLst>
      <p:ext uri="{19B8F6BF-5375-455C-9EA6-DF929625EA0E}">
        <p15:presenceInfo xmlns:p15="http://schemas.microsoft.com/office/powerpoint/2012/main" userId="CFRITZ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BB"/>
    <a:srgbClr val="616365"/>
    <a:srgbClr val="E98300"/>
    <a:srgbClr val="C50084"/>
    <a:srgbClr val="A2AD00"/>
    <a:srgbClr val="722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8" autoAdjust="0"/>
    <p:restoredTop sz="94660"/>
  </p:normalViewPr>
  <p:slideViewPr>
    <p:cSldViewPr snapToGrid="0">
      <p:cViewPr>
        <p:scale>
          <a:sx n="100" d="100"/>
          <a:sy n="100" d="100"/>
        </p:scale>
        <p:origin x="462" y="564"/>
      </p:cViewPr>
      <p:guideLst>
        <p:guide orient="horz" pos="2276"/>
        <p:guide pos="4037"/>
      </p:guideLst>
    </p:cSldViewPr>
  </p:slideViewPr>
  <p:notesTextViewPr>
    <p:cViewPr>
      <p:scale>
        <a:sx n="1" d="1"/>
        <a:sy n="1" d="1"/>
      </p:scale>
      <p:origin x="0" y="0"/>
    </p:cViewPr>
  </p:notesTextViewPr>
  <p:notesViewPr>
    <p:cSldViewPr snapToGrid="0">
      <p:cViewPr varScale="1">
        <p:scale>
          <a:sx n="134" d="100"/>
          <a:sy n="134" d="100"/>
        </p:scale>
        <p:origin x="154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07A7E08E-4E5E-470D-84B3-2B1A5E4BCB35}" type="datetimeFigureOut">
              <a:rPr lang="de-DE" smtClean="0"/>
              <a:t>23.09.2022</a:t>
            </a:fld>
            <a:endParaRPr lang="de-DE"/>
          </a:p>
        </p:txBody>
      </p:sp>
      <p:sp>
        <p:nvSpPr>
          <p:cNvPr id="4" name="Fußzeilenplatzhalt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E5B44FA4-16A6-4201-834B-6B3DE2111334}" type="slidenum">
              <a:rPr lang="de-DE" smtClean="0"/>
              <a:t>‹Nr.›</a:t>
            </a:fld>
            <a:endParaRPr lang="de-DE"/>
          </a:p>
        </p:txBody>
      </p:sp>
    </p:spTree>
    <p:extLst>
      <p:ext uri="{BB962C8B-B14F-4D97-AF65-F5344CB8AC3E}">
        <p14:creationId xmlns:p14="http://schemas.microsoft.com/office/powerpoint/2010/main" val="52857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67A6E1C8-1E02-4789-AAF3-FB7E831A2E8A}" type="datetimeFigureOut">
              <a:rPr lang="de-DE" smtClean="0"/>
              <a:t>23.09.2022</a:t>
            </a:fld>
            <a:endParaRPr lang="de-DE"/>
          </a:p>
        </p:txBody>
      </p:sp>
      <p:sp>
        <p:nvSpPr>
          <p:cNvPr id="4" name="Folienbildplatzhalter 3"/>
          <p:cNvSpPr>
            <a:spLocks noGrp="1" noRot="1" noChangeAspect="1"/>
          </p:cNvSpPr>
          <p:nvPr>
            <p:ph type="sldImg" idx="2"/>
          </p:nvPr>
        </p:nvSpPr>
        <p:spPr>
          <a:xfrm>
            <a:off x="3127375" y="849313"/>
            <a:ext cx="3671888" cy="22939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ADCE826D-D1C8-4EEF-91F1-CB337BB6AE52}" type="slidenum">
              <a:rPr lang="de-DE" smtClean="0"/>
              <a:t>‹Nr.›</a:t>
            </a:fld>
            <a:endParaRPr lang="de-DE"/>
          </a:p>
        </p:txBody>
      </p:sp>
    </p:spTree>
    <p:extLst>
      <p:ext uri="{BB962C8B-B14F-4D97-AF65-F5344CB8AC3E}">
        <p14:creationId xmlns:p14="http://schemas.microsoft.com/office/powerpoint/2010/main" val="63280354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Juana</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a:t>
            </a:fld>
            <a:endParaRPr lang="de-DE"/>
          </a:p>
        </p:txBody>
      </p:sp>
    </p:spTree>
    <p:extLst>
      <p:ext uri="{BB962C8B-B14F-4D97-AF65-F5344CB8AC3E}">
        <p14:creationId xmlns:p14="http://schemas.microsoft.com/office/powerpoint/2010/main" val="13378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10</a:t>
            </a:fld>
            <a:endParaRPr lang="de-DE"/>
          </a:p>
        </p:txBody>
      </p:sp>
    </p:spTree>
    <p:extLst>
      <p:ext uri="{BB962C8B-B14F-4D97-AF65-F5344CB8AC3E}">
        <p14:creationId xmlns:p14="http://schemas.microsoft.com/office/powerpoint/2010/main" val="135467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a:t>
            </a:r>
          </a:p>
          <a:p>
            <a:r>
              <a:rPr lang="de-DE" dirty="0" smtClean="0"/>
              <a:t>Bisher</a:t>
            </a:r>
            <a:r>
              <a:rPr lang="de-DE" baseline="0" dirty="0" smtClean="0"/>
              <a:t> haben wir noch keine </a:t>
            </a:r>
            <a:r>
              <a:rPr lang="de-DE" baseline="0" dirty="0" err="1" smtClean="0"/>
              <a:t>Badges</a:t>
            </a:r>
            <a:r>
              <a:rPr lang="de-DE" baseline="0" dirty="0" smtClean="0"/>
              <a:t>, weil wir bisher nur inter-university </a:t>
            </a:r>
            <a:r>
              <a:rPr lang="de-DE" baseline="0" dirty="0" err="1" smtClean="0"/>
              <a:t>exchanges</a:t>
            </a:r>
            <a:r>
              <a:rPr lang="de-DE" baseline="0" dirty="0" smtClean="0"/>
              <a:t> haben. Außerhalb des Hochschulkontexts wären aber </a:t>
            </a:r>
            <a:r>
              <a:rPr lang="de-DE" baseline="0" dirty="0" err="1" smtClean="0"/>
              <a:t>badges</a:t>
            </a:r>
            <a:r>
              <a:rPr lang="de-DE" baseline="0" dirty="0" smtClean="0"/>
              <a:t> sicherlich sinnvoll. </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11</a:t>
            </a:fld>
            <a:endParaRPr lang="de-DE"/>
          </a:p>
        </p:txBody>
      </p:sp>
    </p:spTree>
    <p:extLst>
      <p:ext uri="{BB962C8B-B14F-4D97-AF65-F5344CB8AC3E}">
        <p14:creationId xmlns:p14="http://schemas.microsoft.com/office/powerpoint/2010/main" val="89306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 </a:t>
            </a:r>
            <a:r>
              <a:rPr lang="de-DE" dirty="0" err="1" smtClean="0"/>
              <a:t>We</a:t>
            </a:r>
            <a:r>
              <a:rPr lang="de-DE" dirty="0" smtClean="0"/>
              <a:t> </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13</a:t>
            </a:fld>
            <a:endParaRPr lang="de-DE"/>
          </a:p>
        </p:txBody>
      </p:sp>
    </p:spTree>
    <p:extLst>
      <p:ext uri="{BB962C8B-B14F-4D97-AF65-F5344CB8AC3E}">
        <p14:creationId xmlns:p14="http://schemas.microsoft.com/office/powerpoint/2010/main" val="273526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14</a:t>
            </a:fld>
            <a:endParaRPr lang="de-DE"/>
          </a:p>
        </p:txBody>
      </p:sp>
    </p:spTree>
    <p:extLst>
      <p:ext uri="{BB962C8B-B14F-4D97-AF65-F5344CB8AC3E}">
        <p14:creationId xmlns:p14="http://schemas.microsoft.com/office/powerpoint/2010/main" val="6650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 Sowohl mit Blick auf Ihre Hochschulen (Wäre das dort umsetzbar?)</a:t>
            </a:r>
            <a:r>
              <a:rPr lang="de-DE" baseline="0" dirty="0" smtClean="0"/>
              <a:t> als auch mit Blick auf die Europa-Ebene, wo gerade viel über Microcredentials diskutiert wird. (Beispiele: </a:t>
            </a:r>
            <a:r>
              <a:rPr lang="de-DE" baseline="0" dirty="0" err="1" smtClean="0"/>
              <a:t>credential</a:t>
            </a:r>
            <a:r>
              <a:rPr lang="de-DE" baseline="0" dirty="0" smtClean="0"/>
              <a:t> </a:t>
            </a:r>
            <a:r>
              <a:rPr lang="de-DE" baseline="0" dirty="0" err="1" smtClean="0"/>
              <a:t>definition</a:t>
            </a:r>
            <a:r>
              <a:rPr lang="de-DE" baseline="0" dirty="0" smtClean="0"/>
              <a:t>, </a:t>
            </a:r>
            <a:r>
              <a:rPr lang="de-DE" baseline="0" dirty="0" err="1" smtClean="0"/>
              <a:t>supporting</a:t>
            </a:r>
            <a:r>
              <a:rPr lang="de-DE" baseline="0" dirty="0" smtClean="0"/>
              <a:t> </a:t>
            </a:r>
            <a:r>
              <a:rPr lang="de-DE" baseline="0" dirty="0" err="1" smtClean="0"/>
              <a:t>infrastructure</a:t>
            </a:r>
            <a:r>
              <a:rPr lang="de-DE" baseline="0" dirty="0" smtClean="0"/>
              <a:t> </a:t>
            </a:r>
            <a:r>
              <a:rPr lang="de-DE" baseline="0" dirty="0" err="1" smtClean="0"/>
              <a:t>including</a:t>
            </a:r>
            <a:r>
              <a:rPr lang="de-DE" baseline="0" dirty="0" smtClean="0"/>
              <a:t> </a:t>
            </a:r>
            <a:r>
              <a:rPr lang="de-DE" baseline="0" dirty="0" err="1" smtClean="0"/>
              <a:t>security</a:t>
            </a:r>
            <a:r>
              <a:rPr lang="de-DE" baseline="0" dirty="0" smtClean="0"/>
              <a:t> </a:t>
            </a:r>
            <a:r>
              <a:rPr lang="de-DE" baseline="0" dirty="0" err="1" smtClean="0"/>
              <a:t>and</a:t>
            </a:r>
            <a:r>
              <a:rPr lang="de-DE" baseline="0" dirty="0" smtClean="0"/>
              <a:t> </a:t>
            </a:r>
            <a:r>
              <a:rPr lang="de-DE" baseline="0" dirty="0" err="1" smtClean="0"/>
              <a:t>integrity</a:t>
            </a:r>
            <a:r>
              <a:rPr lang="de-DE" baseline="0" dirty="0" smtClean="0"/>
              <a:t> </a:t>
            </a:r>
            <a:r>
              <a:rPr lang="de-DE" baseline="0" dirty="0" err="1" smtClean="0"/>
              <a:t>principles</a:t>
            </a:r>
            <a:r>
              <a:rPr lang="de-DE" baseline="0" dirty="0" smtClean="0"/>
              <a:t>, </a:t>
            </a:r>
            <a:r>
              <a:rPr lang="de-DE" baseline="0" dirty="0" err="1" smtClean="0"/>
              <a:t>interoperability</a:t>
            </a:r>
            <a:r>
              <a:rPr lang="de-DE" baseline="0" dirty="0" smtClean="0"/>
              <a:t> (</a:t>
            </a:r>
            <a:r>
              <a:rPr lang="de-DE" baseline="0" dirty="0" err="1" smtClean="0"/>
              <a:t>standards</a:t>
            </a:r>
            <a:r>
              <a:rPr lang="de-DE" baseline="0" dirty="0" smtClean="0"/>
              <a:t>, </a:t>
            </a:r>
            <a:r>
              <a:rPr lang="de-DE" baseline="0" dirty="0" err="1" smtClean="0"/>
              <a:t>protocols</a:t>
            </a:r>
            <a:r>
              <a:rPr lang="de-DE" baseline="0" dirty="0" smtClean="0"/>
              <a:t> </a:t>
            </a:r>
            <a:r>
              <a:rPr lang="de-DE" baseline="0" dirty="0" err="1" smtClean="0"/>
              <a:t>and</a:t>
            </a:r>
            <a:r>
              <a:rPr lang="de-DE" baseline="0" dirty="0" smtClean="0"/>
              <a:t> </a:t>
            </a:r>
            <a:r>
              <a:rPr lang="de-DE" baseline="0" dirty="0" err="1" smtClean="0"/>
              <a:t>practices</a:t>
            </a:r>
            <a:r>
              <a:rPr lang="de-DE" baseline="0" dirty="0" smtClean="0"/>
              <a:t> </a:t>
            </a:r>
            <a:r>
              <a:rPr lang="de-DE" baseline="0" dirty="0" err="1" smtClean="0"/>
              <a:t>for</a:t>
            </a:r>
            <a:r>
              <a:rPr lang="de-DE" baseline="0" dirty="0" smtClean="0"/>
              <a:t> </a:t>
            </a:r>
            <a:r>
              <a:rPr lang="de-DE" baseline="0" dirty="0" err="1" smtClean="0"/>
              <a:t>data</a:t>
            </a:r>
            <a:r>
              <a:rPr lang="de-DE" baseline="0" dirty="0" smtClean="0"/>
              <a:t> </a:t>
            </a:r>
            <a:r>
              <a:rPr lang="de-DE" baseline="0" dirty="0" err="1" smtClean="0"/>
              <a:t>sharing</a:t>
            </a:r>
            <a:r>
              <a:rPr lang="de-DE" baseline="0" dirty="0" smtClean="0"/>
              <a:t>), </a:t>
            </a:r>
            <a:r>
              <a:rPr lang="de-DE" baseline="0" dirty="0" err="1" smtClean="0"/>
              <a:t>recognition</a:t>
            </a:r>
            <a:r>
              <a:rPr lang="de-DE" baseline="0" dirty="0" smtClean="0"/>
              <a:t> </a:t>
            </a:r>
            <a:r>
              <a:rPr lang="de-DE" baseline="0" dirty="0" err="1" smtClean="0"/>
              <a:t>regulations</a:t>
            </a:r>
            <a:r>
              <a:rPr lang="de-DE" baseline="0" dirty="0" smtClean="0"/>
              <a:t>, </a:t>
            </a:r>
            <a:r>
              <a:rPr lang="de-DE" baseline="0" dirty="0" err="1" smtClean="0"/>
              <a:t>enrollment</a:t>
            </a:r>
            <a:r>
              <a:rPr lang="de-DE" baseline="0" dirty="0" smtClean="0"/>
              <a:t> </a:t>
            </a:r>
            <a:r>
              <a:rPr lang="de-DE" baseline="0" dirty="0" err="1" smtClean="0"/>
              <a:t>regulations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15</a:t>
            </a:fld>
            <a:endParaRPr lang="de-DE"/>
          </a:p>
        </p:txBody>
      </p:sp>
    </p:spTree>
    <p:extLst>
      <p:ext uri="{BB962C8B-B14F-4D97-AF65-F5344CB8AC3E}">
        <p14:creationId xmlns:p14="http://schemas.microsoft.com/office/powerpoint/2010/main" val="341750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16</a:t>
            </a:fld>
            <a:endParaRPr lang="de-DE"/>
          </a:p>
        </p:txBody>
      </p:sp>
    </p:spTree>
    <p:extLst>
      <p:ext uri="{BB962C8B-B14F-4D97-AF65-F5344CB8AC3E}">
        <p14:creationId xmlns:p14="http://schemas.microsoft.com/office/powerpoint/2010/main" val="1883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Juana</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2</a:t>
            </a:fld>
            <a:endParaRPr lang="de-DE"/>
          </a:p>
        </p:txBody>
      </p:sp>
    </p:spTree>
    <p:extLst>
      <p:ext uri="{BB962C8B-B14F-4D97-AF65-F5344CB8AC3E}">
        <p14:creationId xmlns:p14="http://schemas.microsoft.com/office/powerpoint/2010/main" val="424961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smtClean="0"/>
              <a:t>Juana</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3</a:t>
            </a:fld>
            <a:endParaRPr lang="de-DE"/>
          </a:p>
        </p:txBody>
      </p:sp>
    </p:spTree>
    <p:extLst>
      <p:ext uri="{BB962C8B-B14F-4D97-AF65-F5344CB8AC3E}">
        <p14:creationId xmlns:p14="http://schemas.microsoft.com/office/powerpoint/2010/main" val="192795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Juana</a:t>
            </a:r>
          </a:p>
          <a:p>
            <a:endParaRPr lang="de-DE" dirty="0" smtClean="0"/>
          </a:p>
          <a:p>
            <a:r>
              <a:rPr lang="de-DE" dirty="0" smtClean="0"/>
              <a:t>Mit diesen Hochschulen haben wir ganz verschiedene Arten von virtuellen</a:t>
            </a:r>
            <a:r>
              <a:rPr lang="de-DE" baseline="0" dirty="0" smtClean="0"/>
              <a:t> internationalen Kooperationen. Eine davon sind Microcredentials. </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4</a:t>
            </a:fld>
            <a:endParaRPr lang="de-DE"/>
          </a:p>
        </p:txBody>
      </p:sp>
    </p:spTree>
    <p:extLst>
      <p:ext uri="{BB962C8B-B14F-4D97-AF65-F5344CB8AC3E}">
        <p14:creationId xmlns:p14="http://schemas.microsoft.com/office/powerpoint/2010/main" val="172630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Juana. Microcredentials sind in aller Munde. Die Europäische</a:t>
            </a:r>
            <a:r>
              <a:rPr lang="de-DE" baseline="0" dirty="0" smtClean="0"/>
              <a:t> Kommission versteht sie wie folgt</a:t>
            </a:r>
            <a:r>
              <a:rPr lang="de-DE" baseline="0" dirty="0" smtClean="0"/>
              <a:t>: [Zitat]. Außerdem merkt die europäische Kommission an, dass Micro-</a:t>
            </a:r>
            <a:r>
              <a:rPr lang="de-DE" baseline="0" dirty="0" err="1" smtClean="0"/>
              <a:t>Credentials</a:t>
            </a:r>
            <a:r>
              <a:rPr lang="de-DE" baseline="0" dirty="0" smtClean="0"/>
              <a:t> mit spezifischen Fähigkeiten ausstatten, die sie in verschiedenen Fähigkeiten benötigen und auf die das </a:t>
            </a:r>
            <a:r>
              <a:rPr lang="de-DE" baseline="0" dirty="0" err="1" smtClean="0"/>
              <a:t>Curruiculum</a:t>
            </a:r>
            <a:r>
              <a:rPr lang="de-DE" baseline="0" dirty="0" smtClean="0"/>
              <a:t> nicht schnell genug reagieren kann. Micro-</a:t>
            </a:r>
            <a:r>
              <a:rPr lang="de-DE" baseline="0" dirty="0" err="1" smtClean="0"/>
              <a:t>Credentials</a:t>
            </a:r>
            <a:r>
              <a:rPr lang="de-DE" baseline="0" dirty="0" smtClean="0"/>
              <a:t> können für sich allein stehen oder in größere </a:t>
            </a:r>
            <a:r>
              <a:rPr lang="de-DE" baseline="0" dirty="0" err="1" smtClean="0"/>
              <a:t>Credentials</a:t>
            </a:r>
            <a:r>
              <a:rPr lang="de-DE" baseline="0" dirty="0" smtClean="0"/>
              <a:t> integriert werden (</a:t>
            </a:r>
            <a:r>
              <a:rPr lang="de-DE" baseline="0" dirty="0" err="1" smtClean="0"/>
              <a:t>stackability</a:t>
            </a:r>
            <a:r>
              <a:rPr lang="de-DE" baseline="0" dirty="0" smtClean="0"/>
              <a:t>) und sie genügen den Standards des jeweiligen Feldes. </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5</a:t>
            </a:fld>
            <a:endParaRPr lang="de-DE"/>
          </a:p>
        </p:txBody>
      </p:sp>
    </p:spTree>
    <p:extLst>
      <p:ext uri="{BB962C8B-B14F-4D97-AF65-F5344CB8AC3E}">
        <p14:creationId xmlns:p14="http://schemas.microsoft.com/office/powerpoint/2010/main" val="177385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Juana. Und auch die GDN hat sich mit Microcredentials beschäftigt und </a:t>
            </a:r>
            <a:r>
              <a:rPr lang="de-DE" baseline="0" dirty="0" smtClean="0"/>
              <a:t>Im Juli 2021 ein Positionspapier veröffentlicht. Unter anderem werden hier die folgenden Potentiale gesehen</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6</a:t>
            </a:fld>
            <a:endParaRPr lang="de-DE"/>
          </a:p>
        </p:txBody>
      </p:sp>
    </p:spTree>
    <p:extLst>
      <p:ext uri="{BB962C8B-B14F-4D97-AF65-F5344CB8AC3E}">
        <p14:creationId xmlns:p14="http://schemas.microsoft.com/office/powerpoint/2010/main" val="212031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 Und genau hier,</a:t>
            </a:r>
            <a:r>
              <a:rPr lang="de-DE" baseline="0" dirty="0" smtClean="0"/>
              <a:t> beim Access </a:t>
            </a:r>
            <a:r>
              <a:rPr lang="de-DE" baseline="0" dirty="0" err="1" smtClean="0"/>
              <a:t>to</a:t>
            </a:r>
            <a:r>
              <a:rPr lang="de-DE" baseline="0" dirty="0" smtClean="0"/>
              <a:t> Global Mobility, haben wir die Verknüpfung zu unserem Projekt an der FH Bielefeld gesehen. Wir wollten Microcredentials als kompaktes Programm für </a:t>
            </a:r>
            <a:r>
              <a:rPr lang="de-DE" baseline="0" dirty="0" err="1" smtClean="0"/>
              <a:t>Internationalisation</a:t>
            </a:r>
            <a:r>
              <a:rPr lang="de-DE" baseline="0" dirty="0" smtClean="0"/>
              <a:t> at Home nutzen. Und das tun wir nun seit 2020. Vielleicht erinnern Sie sich noch, was 2020 passierte: Eine globale Pandemie brach über uns herein und die meisten </a:t>
            </a:r>
            <a:r>
              <a:rPr lang="de-DE" baseline="0" dirty="0" err="1" smtClean="0"/>
              <a:t>physical</a:t>
            </a:r>
            <a:r>
              <a:rPr lang="de-DE" baseline="0" dirty="0" smtClean="0"/>
              <a:t> </a:t>
            </a:r>
            <a:r>
              <a:rPr lang="de-DE" baseline="0" dirty="0" err="1" smtClean="0"/>
              <a:t>mobility</a:t>
            </a:r>
            <a:r>
              <a:rPr lang="de-DE" baseline="0" dirty="0" smtClean="0"/>
              <a:t> </a:t>
            </a:r>
            <a:r>
              <a:rPr lang="de-DE" baseline="0" dirty="0" err="1" smtClean="0"/>
              <a:t>programs</a:t>
            </a:r>
            <a:r>
              <a:rPr lang="de-DE" baseline="0" dirty="0" smtClean="0"/>
              <a:t> wurden gecancelt. Wir wollten unseren Studierenden aber trotzdem niedrigschwellige Angebote machen, um internationale Erfahrungen zu sammeln. Deshalb haben wir mit den Projektpartnern von Digital Mobil die Idee von Microcredentials genutzt und als virtuelles Mobilitätsprogramm zwischen unseren Hochschulen entwickelt. Alle Hochschulen haben individuell geschaut, welche schon bestehenden Kurse sie kostenlos und auf englische für virtuelle Studierende im Ausland anbieten können. Dann haben wir einen Kurskatalog erstellt und ihn bei unseren Studierenden beworben. Indem wir schon bestehende Kurse genutzt haben, haben wir die Qualität sichergestellt, denn die Kurse stammen aus akkreditierten Studienprogrammen. Niedrigschwellig war das Angebot, weil wir Einschreibeprozesse vereinfacht und finanzielle Hürden im Partnernetzwerk beseitigt haben. </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7</a:t>
            </a:fld>
            <a:endParaRPr lang="de-DE"/>
          </a:p>
        </p:txBody>
      </p:sp>
    </p:spTree>
    <p:extLst>
      <p:ext uri="{BB962C8B-B14F-4D97-AF65-F5344CB8AC3E}">
        <p14:creationId xmlns:p14="http://schemas.microsoft.com/office/powerpoint/2010/main" val="329357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 In den</a:t>
            </a:r>
            <a:r>
              <a:rPr lang="de-DE" baseline="0" dirty="0" smtClean="0"/>
              <a:t> letzten zwei Jahren…</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8</a:t>
            </a:fld>
            <a:endParaRPr lang="de-DE"/>
          </a:p>
        </p:txBody>
      </p:sp>
    </p:spTree>
    <p:extLst>
      <p:ext uri="{BB962C8B-B14F-4D97-AF65-F5344CB8AC3E}">
        <p14:creationId xmlns:p14="http://schemas.microsoft.com/office/powerpoint/2010/main" val="141890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Max</a:t>
            </a:r>
            <a:endParaRPr lang="de-DE" dirty="0"/>
          </a:p>
        </p:txBody>
      </p:sp>
      <p:sp>
        <p:nvSpPr>
          <p:cNvPr id="4" name="Foliennummernplatzhalter 3"/>
          <p:cNvSpPr>
            <a:spLocks noGrp="1"/>
          </p:cNvSpPr>
          <p:nvPr>
            <p:ph type="sldNum" sz="quarter" idx="10"/>
          </p:nvPr>
        </p:nvSpPr>
        <p:spPr/>
        <p:txBody>
          <a:bodyPr/>
          <a:lstStyle/>
          <a:p>
            <a:fld id="{ADCE826D-D1C8-4EEF-91F1-CB337BB6AE52}" type="slidenum">
              <a:rPr lang="de-DE" smtClean="0"/>
              <a:t>9</a:t>
            </a:fld>
            <a:endParaRPr lang="de-DE"/>
          </a:p>
        </p:txBody>
      </p:sp>
    </p:spTree>
    <p:extLst>
      <p:ext uri="{BB962C8B-B14F-4D97-AF65-F5344CB8AC3E}">
        <p14:creationId xmlns:p14="http://schemas.microsoft.com/office/powerpoint/2010/main" val="799183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7" name="Bildplatzhalter 4"/>
          <p:cNvSpPr>
            <a:spLocks noGrp="1"/>
          </p:cNvSpPr>
          <p:nvPr>
            <p:ph type="pic" sz="quarter" idx="10"/>
          </p:nvPr>
        </p:nvSpPr>
        <p:spPr>
          <a:xfrm>
            <a:off x="0" y="0"/>
            <a:ext cx="8488800" cy="2422800"/>
          </a:xfrm>
          <a:prstGeom prst="rect">
            <a:avLst/>
          </a:prstGeom>
        </p:spPr>
        <p:txBody>
          <a:bodyPr/>
          <a:lstStyle/>
          <a:p>
            <a:endParaRPr lang="de-DE" dirty="0"/>
          </a:p>
        </p:txBody>
      </p:sp>
      <p:sp>
        <p:nvSpPr>
          <p:cNvPr id="14" name="Title 1"/>
          <p:cNvSpPr>
            <a:spLocks noGrp="1"/>
          </p:cNvSpPr>
          <p:nvPr>
            <p:ph type="title"/>
          </p:nvPr>
        </p:nvSpPr>
        <p:spPr>
          <a:xfrm>
            <a:off x="500400" y="2858400"/>
            <a:ext cx="7886700" cy="2231759"/>
          </a:xfrm>
          <a:prstGeom prst="rect">
            <a:avLst/>
          </a:prstGeom>
        </p:spPr>
        <p:txBody>
          <a:bodyPr lIns="0" tIns="0" rIns="0" bIns="0" anchor="t"/>
          <a:lstStyle>
            <a:lvl1pPr>
              <a:defRPr sz="2600" b="1">
                <a:latin typeface="Verdana" panose="020B0604030504040204" pitchFamily="34" charset="0"/>
                <a:ea typeface="Verdana" panose="020B0604030504040204" pitchFamily="34" charset="0"/>
                <a:cs typeface="Verdana" panose="020B0604030504040204" pitchFamily="34" charset="0"/>
              </a:defRPr>
            </a:lvl1pPr>
          </a:lstStyle>
          <a:p>
            <a:r>
              <a:rPr lang="de-DE" dirty="0" smtClean="0"/>
              <a:t>Titelmasterformat</a:t>
            </a:r>
            <a:endParaRPr lang="en-US"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5219" y="4450448"/>
            <a:ext cx="2046117" cy="1266447"/>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5698" y="4251382"/>
            <a:ext cx="2437988" cy="1463618"/>
          </a:xfrm>
          <a:prstGeom prst="rect">
            <a:avLst/>
          </a:prstGeom>
        </p:spPr>
      </p:pic>
    </p:spTree>
    <p:extLst>
      <p:ext uri="{BB962C8B-B14F-4D97-AF65-F5344CB8AC3E}">
        <p14:creationId xmlns:p14="http://schemas.microsoft.com/office/powerpoint/2010/main" val="1134688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Zwischenkapitelseit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180" y="0"/>
            <a:ext cx="8820912" cy="5715000"/>
          </a:xfrm>
          <a:prstGeom prst="rect">
            <a:avLst/>
          </a:prstGeom>
        </p:spPr>
      </p:pic>
      <p:sp>
        <p:nvSpPr>
          <p:cNvPr id="2" name="Titel 1"/>
          <p:cNvSpPr>
            <a:spLocks noGrp="1"/>
          </p:cNvSpPr>
          <p:nvPr>
            <p:ph type="title"/>
          </p:nvPr>
        </p:nvSpPr>
        <p:spPr>
          <a:xfrm>
            <a:off x="628650" y="331200"/>
            <a:ext cx="7886700" cy="1104900"/>
          </a:xfrm>
          <a:prstGeom prst="rect">
            <a:avLst/>
          </a:prstGeom>
        </p:spPr>
        <p:txBody>
          <a:bodyPr lIns="0" tIns="0" rIns="0" bIns="0"/>
          <a:lstStyle>
            <a:lvl1pPr>
              <a:defRPr sz="2400">
                <a:solidFill>
                  <a:srgbClr val="722EA5"/>
                </a:solidFill>
                <a:latin typeface="Verdana" panose="020B0604030504040204" pitchFamily="34" charset="0"/>
                <a:ea typeface="Verdana" panose="020B0604030504040204" pitchFamily="34" charset="0"/>
                <a:cs typeface="Verdana" panose="020B060403050404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628650" y="2045460"/>
            <a:ext cx="7886700" cy="1481455"/>
          </a:xfrm>
          <a:prstGeom prst="rect">
            <a:avLst/>
          </a:prstGeom>
        </p:spPr>
        <p:txBody>
          <a:bodyPr lIns="0" tIns="0" rIns="0" bIns="0"/>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vl2pPr marL="342900" indent="0">
              <a:buNone/>
              <a:defRPr sz="2400">
                <a:latin typeface="Verdana" panose="020B0604030504040204" pitchFamily="34" charset="0"/>
                <a:ea typeface="Verdana" panose="020B0604030504040204" pitchFamily="34" charset="0"/>
                <a:cs typeface="Verdana" panose="020B0604030504040204" pitchFamily="34" charset="0"/>
              </a:defRPr>
            </a:lvl2pPr>
            <a:lvl3pPr marL="685800" indent="0">
              <a:buNone/>
              <a:defRPr sz="2400">
                <a:latin typeface="Verdana" panose="020B0604030504040204" pitchFamily="34" charset="0"/>
                <a:ea typeface="Verdana" panose="020B0604030504040204" pitchFamily="34" charset="0"/>
                <a:cs typeface="Verdana" panose="020B0604030504040204" pitchFamily="34" charset="0"/>
              </a:defRPr>
            </a:lvl3pPr>
            <a:lvl4pPr marL="1028700" indent="0">
              <a:buNone/>
              <a:defRPr sz="2400">
                <a:latin typeface="Verdana" panose="020B0604030504040204" pitchFamily="34" charset="0"/>
                <a:ea typeface="Verdana" panose="020B0604030504040204" pitchFamily="34" charset="0"/>
                <a:cs typeface="Verdana" panose="020B0604030504040204" pitchFamily="34" charset="0"/>
              </a:defRPr>
            </a:lvl4pPr>
            <a:lvl5pPr marL="1371600" indent="0">
              <a:buNone/>
              <a:defRPr sz="2400">
                <a:latin typeface="Verdana" panose="020B0604030504040204" pitchFamily="34" charset="0"/>
                <a:ea typeface="Verdana" panose="020B0604030504040204" pitchFamily="34" charset="0"/>
                <a:cs typeface="Verdana" panose="020B0604030504040204" pitchFamily="34" charset="0"/>
              </a:defRPr>
            </a:lvl5pPr>
          </a:lstStyle>
          <a:p>
            <a:pPr lvl="0"/>
            <a:r>
              <a:rPr lang="de-DE" dirty="0" smtClean="0"/>
              <a:t>Formatvorlagen des Textmasters bearbeiten</a:t>
            </a:r>
          </a:p>
        </p:txBody>
      </p:sp>
    </p:spTree>
    <p:extLst>
      <p:ext uri="{BB962C8B-B14F-4D97-AF65-F5344CB8AC3E}">
        <p14:creationId xmlns:p14="http://schemas.microsoft.com/office/powerpoint/2010/main" val="330060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7" name="Bildplatzhalter 4"/>
          <p:cNvSpPr>
            <a:spLocks noGrp="1"/>
          </p:cNvSpPr>
          <p:nvPr>
            <p:ph type="pic" sz="quarter" idx="10"/>
          </p:nvPr>
        </p:nvSpPr>
        <p:spPr>
          <a:xfrm>
            <a:off x="0" y="0"/>
            <a:ext cx="8488800" cy="2422800"/>
          </a:xfrm>
          <a:prstGeom prst="rect">
            <a:avLst/>
          </a:prstGeom>
        </p:spPr>
        <p:txBody>
          <a:bodyPr/>
          <a:lstStyle/>
          <a:p>
            <a:endParaRPr lang="de-DE" dirty="0"/>
          </a:p>
        </p:txBody>
      </p:sp>
      <p:sp>
        <p:nvSpPr>
          <p:cNvPr id="14" name="Title 1"/>
          <p:cNvSpPr>
            <a:spLocks noGrp="1"/>
          </p:cNvSpPr>
          <p:nvPr>
            <p:ph type="title"/>
          </p:nvPr>
        </p:nvSpPr>
        <p:spPr>
          <a:xfrm>
            <a:off x="500400" y="2858400"/>
            <a:ext cx="7886700" cy="2513700"/>
          </a:xfrm>
          <a:prstGeom prst="rect">
            <a:avLst/>
          </a:prstGeom>
        </p:spPr>
        <p:txBody>
          <a:bodyPr lIns="0" tIns="0" rIns="0" bIns="0" anchor="t"/>
          <a:lstStyle>
            <a:lvl1pPr>
              <a:defRPr sz="2600" b="1">
                <a:latin typeface="Verdana" panose="020B0604030504040204" pitchFamily="34" charset="0"/>
                <a:ea typeface="Verdana" panose="020B0604030504040204" pitchFamily="34" charset="0"/>
                <a:cs typeface="Verdana" panose="020B0604030504040204" pitchFamily="34" charset="0"/>
              </a:defRPr>
            </a:lvl1pPr>
          </a:lstStyle>
          <a:p>
            <a:r>
              <a:rPr lang="de-DE" dirty="0" smtClean="0"/>
              <a:t>Titelmasterformat</a:t>
            </a:r>
            <a:endParaRPr lang="en-US"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5698" y="4251382"/>
            <a:ext cx="2437988" cy="1463618"/>
          </a:xfrm>
          <a:prstGeom prst="rect">
            <a:avLst/>
          </a:prstGeom>
        </p:spPr>
      </p:pic>
    </p:spTree>
    <p:extLst>
      <p:ext uri="{BB962C8B-B14F-4D97-AF65-F5344CB8AC3E}">
        <p14:creationId xmlns:p14="http://schemas.microsoft.com/office/powerpoint/2010/main" val="2912863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0000" y="331201"/>
            <a:ext cx="6858000" cy="461280"/>
          </a:xfrm>
          <a:prstGeom prst="rect">
            <a:avLst/>
          </a:prstGeom>
        </p:spPr>
        <p:txBody>
          <a:bodyPr lIns="0" tIns="0" rIns="0" bIns="0" anchor="t"/>
          <a:lstStyle>
            <a:lvl1pPr algn="l">
              <a:defRPr sz="2400" b="0">
                <a:solidFill>
                  <a:srgbClr val="009BBB"/>
                </a:solidFill>
                <a:latin typeface="Verdana" panose="020B0604030504040204" pitchFamily="34" charset="0"/>
                <a:ea typeface="Verdana" panose="020B0604030504040204" pitchFamily="34" charset="0"/>
                <a:cs typeface="Verdana" panose="020B0604030504040204" pitchFamily="34" charset="0"/>
              </a:defRPr>
            </a:lvl1pPr>
          </a:lstStyle>
          <a:p>
            <a:r>
              <a:rPr lang="de-DE" dirty="0" smtClean="0"/>
              <a:t>Inhalt </a:t>
            </a:r>
            <a:endParaRPr lang="de-DE" dirty="0"/>
          </a:p>
        </p:txBody>
      </p:sp>
      <p:sp>
        <p:nvSpPr>
          <p:cNvPr id="3" name="Untertitel 2"/>
          <p:cNvSpPr>
            <a:spLocks noGrp="1"/>
          </p:cNvSpPr>
          <p:nvPr>
            <p:ph type="subTitle" idx="1" hasCustomPrompt="1"/>
          </p:nvPr>
        </p:nvSpPr>
        <p:spPr>
          <a:xfrm>
            <a:off x="630000" y="1332000"/>
            <a:ext cx="6858000" cy="3049500"/>
          </a:xfrm>
          <a:prstGeom prst="rect">
            <a:avLst/>
          </a:prstGeom>
        </p:spPr>
        <p:txBody>
          <a:bodyPr lIns="0" tIns="0" rIns="0" bIns="0"/>
          <a:lstStyle>
            <a:lvl1pPr marL="0" marR="0" indent="0" algn="l" defTabSz="914400" rtl="0" eaLnBrk="1" fontAlgn="auto" latinLnBrk="0" hangingPunct="1">
              <a:lnSpc>
                <a:spcPts val="2100"/>
              </a:lnSpc>
              <a:spcBef>
                <a:spcPts val="1000"/>
              </a:spcBef>
              <a:spcAft>
                <a:spcPts val="0"/>
              </a:spcAft>
              <a:buClrTx/>
              <a:buSzTx/>
              <a:buFont typeface="+mj-lt"/>
              <a:buNone/>
              <a:tabLst/>
              <a:defRPr sz="1600" b="1">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de-DE" dirty="0" smtClean="0"/>
              <a:t>Inhalt des Untertitelmasters durch Klicken</a:t>
            </a:r>
            <a:br>
              <a:rPr lang="de-DE" dirty="0" smtClean="0"/>
            </a:br>
            <a:endParaRPr lang="de-DE" dirty="0" smtClean="0"/>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de-DE" dirty="0" smtClean="0"/>
              <a:t>Inhalt des Untertitelmasters durch Klicken</a:t>
            </a:r>
            <a:br>
              <a:rPr lang="de-DE" dirty="0" smtClean="0"/>
            </a:br>
            <a:endParaRPr lang="de-DE" dirty="0" smtClean="0"/>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de-DE" dirty="0" smtClean="0"/>
              <a:t>Inhalt des Untertitelmasters durch Klicken</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lang="de-DE" dirty="0" smtClean="0"/>
          </a:p>
          <a:p>
            <a:r>
              <a:rPr lang="de-DE" dirty="0" smtClean="0"/>
              <a:t/>
            </a:r>
            <a:br>
              <a:rPr lang="de-DE" dirty="0" smtClean="0"/>
            </a:br>
            <a:endParaRPr lang="de-DE" dirty="0"/>
          </a:p>
        </p:txBody>
      </p:sp>
    </p:spTree>
    <p:extLst>
      <p:ext uri="{BB962C8B-B14F-4D97-AF65-F5344CB8AC3E}">
        <p14:creationId xmlns:p14="http://schemas.microsoft.com/office/powerpoint/2010/main" val="3416441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extseite">
    <p:spTree>
      <p:nvGrpSpPr>
        <p:cNvPr id="1" name=""/>
        <p:cNvGrpSpPr/>
        <p:nvPr/>
      </p:nvGrpSpPr>
      <p:grpSpPr>
        <a:xfrm>
          <a:off x="0" y="0"/>
          <a:ext cx="0" cy="0"/>
          <a:chOff x="0" y="0"/>
          <a:chExt cx="0" cy="0"/>
        </a:xfrm>
      </p:grpSpPr>
      <p:sp>
        <p:nvSpPr>
          <p:cNvPr id="2" name="Titel 1"/>
          <p:cNvSpPr>
            <a:spLocks noGrp="1"/>
          </p:cNvSpPr>
          <p:nvPr>
            <p:ph type="title"/>
          </p:nvPr>
        </p:nvSpPr>
        <p:spPr>
          <a:xfrm>
            <a:off x="630000" y="331200"/>
            <a:ext cx="7886700" cy="796560"/>
          </a:xfrm>
          <a:prstGeom prst="rect">
            <a:avLst/>
          </a:prstGeom>
        </p:spPr>
        <p:txBody>
          <a:bodyPr lIns="0" tIns="0" rIns="0" bIns="0" anchor="t"/>
          <a:lstStyle>
            <a:lvl1pPr>
              <a:defRPr sz="2400">
                <a:solidFill>
                  <a:srgbClr val="009BBB"/>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630000" y="1332000"/>
            <a:ext cx="7886700" cy="3643860"/>
          </a:xfrm>
          <a:prstGeom prst="rect">
            <a:avLst/>
          </a:prstGeom>
        </p:spPr>
        <p:txBody>
          <a:bodyPr lIns="0" tIns="0" rIns="0" bIns="0"/>
          <a:lstStyle>
            <a:lvl1pPr marL="180000" indent="-180000">
              <a:lnSpc>
                <a:spcPts val="1200"/>
              </a:lnSpc>
              <a:buFont typeface="Arial" panose="020B0604020202020204" pitchFamily="34" charset="0"/>
              <a:buNone/>
              <a:defRPr sz="16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Formatvorlagen des Textmasters bearbeiten</a:t>
            </a:r>
          </a:p>
          <a:p>
            <a:pPr lvl="0"/>
            <a:endParaRPr lang="de-DE" dirty="0" smtClean="0"/>
          </a:p>
        </p:txBody>
      </p:sp>
    </p:spTree>
    <p:extLst>
      <p:ext uri="{BB962C8B-B14F-4D97-AF65-F5344CB8AC3E}">
        <p14:creationId xmlns:p14="http://schemas.microsoft.com/office/powerpoint/2010/main" val="33752258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seite">
    <p:spTree>
      <p:nvGrpSpPr>
        <p:cNvPr id="1" name=""/>
        <p:cNvGrpSpPr/>
        <p:nvPr/>
      </p:nvGrpSpPr>
      <p:grpSpPr>
        <a:xfrm>
          <a:off x="0" y="0"/>
          <a:ext cx="0" cy="0"/>
          <a:chOff x="0" y="0"/>
          <a:chExt cx="0" cy="0"/>
        </a:xfrm>
      </p:grpSpPr>
      <p:sp>
        <p:nvSpPr>
          <p:cNvPr id="8" name="Bildplatzhalter 4"/>
          <p:cNvSpPr>
            <a:spLocks noGrp="1"/>
          </p:cNvSpPr>
          <p:nvPr>
            <p:ph type="pic" sz="quarter" idx="13"/>
          </p:nvPr>
        </p:nvSpPr>
        <p:spPr>
          <a:xfrm>
            <a:off x="630000" y="0"/>
            <a:ext cx="8532000" cy="4579200"/>
          </a:xfrm>
          <a:prstGeom prst="rect">
            <a:avLst/>
          </a:prstGeom>
        </p:spPr>
        <p:txBody>
          <a:bodyPr lIns="0" tIns="0" rIns="0" bIns="0"/>
          <a:lstStyle/>
          <a:p>
            <a:endParaRPr lang="de-DE" dirty="0"/>
          </a:p>
        </p:txBody>
      </p:sp>
      <p:sp>
        <p:nvSpPr>
          <p:cNvPr id="15" name="Textplatzhalter 13"/>
          <p:cNvSpPr>
            <a:spLocks noGrp="1"/>
          </p:cNvSpPr>
          <p:nvPr>
            <p:ph type="body" sz="quarter" idx="14"/>
          </p:nvPr>
        </p:nvSpPr>
        <p:spPr>
          <a:xfrm>
            <a:off x="630000" y="4712400"/>
            <a:ext cx="7074000" cy="360000"/>
          </a:xfrm>
          <a:prstGeom prst="rect">
            <a:avLst/>
          </a:prstGeom>
        </p:spPr>
        <p:txBody>
          <a:bodyPr lIns="0" tIns="0" rIns="0" bIns="0"/>
          <a:lstStyle>
            <a:lvl1pPr marL="0" indent="0">
              <a:buNone/>
              <a:defRPr sz="1200"/>
            </a:lvl1pPr>
          </a:lstStyle>
          <a:p>
            <a:pPr lvl="0"/>
            <a:r>
              <a:rPr lang="de-DE" dirty="0" smtClean="0"/>
              <a:t>Formatvorlagen des Textmasters bearbeiten</a:t>
            </a:r>
          </a:p>
        </p:txBody>
      </p:sp>
    </p:spTree>
    <p:extLst>
      <p:ext uri="{BB962C8B-B14F-4D97-AF65-F5344CB8AC3E}">
        <p14:creationId xmlns:p14="http://schemas.microsoft.com/office/powerpoint/2010/main" val="371690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und Bildseite">
    <p:spTree>
      <p:nvGrpSpPr>
        <p:cNvPr id="1" name=""/>
        <p:cNvGrpSpPr/>
        <p:nvPr/>
      </p:nvGrpSpPr>
      <p:grpSpPr>
        <a:xfrm>
          <a:off x="0" y="0"/>
          <a:ext cx="0" cy="0"/>
          <a:chOff x="0" y="0"/>
          <a:chExt cx="0" cy="0"/>
        </a:xfrm>
      </p:grpSpPr>
      <p:sp>
        <p:nvSpPr>
          <p:cNvPr id="2" name="Titel 1"/>
          <p:cNvSpPr>
            <a:spLocks noGrp="1"/>
          </p:cNvSpPr>
          <p:nvPr>
            <p:ph type="title"/>
          </p:nvPr>
        </p:nvSpPr>
        <p:spPr>
          <a:xfrm>
            <a:off x="630000" y="331200"/>
            <a:ext cx="7886700" cy="689880"/>
          </a:xfrm>
          <a:prstGeom prst="rect">
            <a:avLst/>
          </a:prstGeom>
        </p:spPr>
        <p:txBody>
          <a:bodyPr lIns="0" tIns="0" rIns="0" bIns="0"/>
          <a:lstStyle>
            <a:lvl1pPr>
              <a:defRPr sz="2400">
                <a:solidFill>
                  <a:srgbClr val="009BBB"/>
                </a:solidFill>
              </a:defRPr>
            </a:lvl1pPr>
          </a:lstStyle>
          <a:p>
            <a:r>
              <a:rPr lang="de-DE" dirty="0" smtClean="0"/>
              <a:t>Titelmasterformat durch Klicken bearbeiten</a:t>
            </a:r>
            <a:endParaRPr lang="de-DE" dirty="0"/>
          </a:p>
        </p:txBody>
      </p:sp>
      <p:sp>
        <p:nvSpPr>
          <p:cNvPr id="5" name="Textplatzhalter 4"/>
          <p:cNvSpPr>
            <a:spLocks noGrp="1"/>
          </p:cNvSpPr>
          <p:nvPr>
            <p:ph type="body" sz="quarter" idx="3"/>
          </p:nvPr>
        </p:nvSpPr>
        <p:spPr>
          <a:xfrm>
            <a:off x="628650" y="1332000"/>
            <a:ext cx="3887788" cy="3689580"/>
          </a:xfrm>
          <a:prstGeom prst="rect">
            <a:avLst/>
          </a:prstGeom>
        </p:spPr>
        <p:txBody>
          <a:bodyPr lIns="0" tIns="0" rIns="0" bIns="0" anchor="t"/>
          <a:lstStyle>
            <a:lvl1pPr marL="0" indent="0">
              <a:lnSpc>
                <a:spcPts val="21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0" name="Bildplatzhalter 4"/>
          <p:cNvSpPr>
            <a:spLocks noGrp="1"/>
          </p:cNvSpPr>
          <p:nvPr>
            <p:ph type="pic" sz="quarter" idx="13"/>
          </p:nvPr>
        </p:nvSpPr>
        <p:spPr>
          <a:xfrm>
            <a:off x="4676400" y="1350000"/>
            <a:ext cx="3812692" cy="2541600"/>
          </a:xfrm>
          <a:prstGeom prst="rect">
            <a:avLst/>
          </a:prstGeom>
        </p:spPr>
        <p:txBody>
          <a:bodyPr lIns="0" tIns="0" rIns="0" bIns="0"/>
          <a:lstStyle/>
          <a:p>
            <a:endParaRPr lang="de-DE" dirty="0"/>
          </a:p>
        </p:txBody>
      </p:sp>
    </p:spTree>
    <p:extLst>
      <p:ext uri="{BB962C8B-B14F-4D97-AF65-F5344CB8AC3E}">
        <p14:creationId xmlns:p14="http://schemas.microsoft.com/office/powerpoint/2010/main" val="16142692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fik/Diagramm">
    <p:spTree>
      <p:nvGrpSpPr>
        <p:cNvPr id="1" name=""/>
        <p:cNvGrpSpPr/>
        <p:nvPr/>
      </p:nvGrpSpPr>
      <p:grpSpPr>
        <a:xfrm>
          <a:off x="0" y="0"/>
          <a:ext cx="0" cy="0"/>
          <a:chOff x="0" y="0"/>
          <a:chExt cx="0" cy="0"/>
        </a:xfrm>
      </p:grpSpPr>
      <p:sp>
        <p:nvSpPr>
          <p:cNvPr id="2" name="Titel 1"/>
          <p:cNvSpPr>
            <a:spLocks noGrp="1"/>
          </p:cNvSpPr>
          <p:nvPr>
            <p:ph type="title"/>
          </p:nvPr>
        </p:nvSpPr>
        <p:spPr>
          <a:xfrm>
            <a:off x="630238" y="331200"/>
            <a:ext cx="7233602" cy="880380"/>
          </a:xfrm>
          <a:prstGeom prst="rect">
            <a:avLst/>
          </a:prstGeom>
        </p:spPr>
        <p:txBody>
          <a:bodyPr lIns="0" tIns="0" rIns="0" bIns="0" anchor="t"/>
          <a:lstStyle>
            <a:lvl1pPr>
              <a:lnSpc>
                <a:spcPts val="2160"/>
              </a:lnSpc>
              <a:defRPr sz="1800" b="1">
                <a:solidFill>
                  <a:srgbClr val="009BBB"/>
                </a:solidFill>
              </a:defRPr>
            </a:lvl1pPr>
          </a:lstStyle>
          <a:p>
            <a:r>
              <a:rPr lang="de-DE" dirty="0" smtClean="0"/>
              <a:t>Titelmasterformat durch Klicken bearbeiten</a:t>
            </a:r>
            <a:endParaRPr lang="de-DE" dirty="0"/>
          </a:p>
        </p:txBody>
      </p:sp>
      <p:sp>
        <p:nvSpPr>
          <p:cNvPr id="10" name="Diagrammplatzhalter 8"/>
          <p:cNvSpPr>
            <a:spLocks noGrp="1"/>
          </p:cNvSpPr>
          <p:nvPr>
            <p:ph type="chart" sz="quarter" idx="13"/>
          </p:nvPr>
        </p:nvSpPr>
        <p:spPr>
          <a:xfrm>
            <a:off x="628650" y="1652588"/>
            <a:ext cx="7235825" cy="3270250"/>
          </a:xfrm>
          <a:prstGeom prst="rect">
            <a:avLst/>
          </a:prstGeom>
        </p:spPr>
        <p:txBody>
          <a:bodyPr/>
          <a:lstStyle/>
          <a:p>
            <a:endParaRPr lang="de-DE"/>
          </a:p>
        </p:txBody>
      </p:sp>
    </p:spTree>
    <p:extLst>
      <p:ext uri="{BB962C8B-B14F-4D97-AF65-F5344CB8AC3E}">
        <p14:creationId xmlns:p14="http://schemas.microsoft.com/office/powerpoint/2010/main" val="33818660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628650" y="331200"/>
            <a:ext cx="7886700" cy="769620"/>
          </a:xfrm>
          <a:prstGeom prst="rect">
            <a:avLst/>
          </a:prstGeom>
        </p:spPr>
        <p:txBody>
          <a:bodyPr lIns="0" tIns="0" rIns="0" bIns="0"/>
          <a:lstStyle>
            <a:lvl1pPr>
              <a:defRPr sz="1800" b="1">
                <a:solidFill>
                  <a:srgbClr val="009BBB"/>
                </a:solidFill>
              </a:defRPr>
            </a:lvl1pPr>
          </a:lstStyle>
          <a:p>
            <a:r>
              <a:rPr lang="de-DE" dirty="0" smtClean="0"/>
              <a:t>Titelmasterformat durch Klicken bearbeiten</a:t>
            </a:r>
            <a:endParaRPr lang="de-DE" dirty="0"/>
          </a:p>
        </p:txBody>
      </p:sp>
      <p:sp>
        <p:nvSpPr>
          <p:cNvPr id="7" name="Tabellenplatzhalter 6"/>
          <p:cNvSpPr>
            <a:spLocks noGrp="1"/>
          </p:cNvSpPr>
          <p:nvPr>
            <p:ph type="tbl" sz="quarter" idx="13"/>
          </p:nvPr>
        </p:nvSpPr>
        <p:spPr>
          <a:xfrm>
            <a:off x="628650" y="1332000"/>
            <a:ext cx="7799388" cy="3559175"/>
          </a:xfrm>
          <a:prstGeom prst="rect">
            <a:avLst/>
          </a:prstGeom>
        </p:spPr>
        <p:txBody>
          <a:bodyPr/>
          <a:lstStyle/>
          <a:p>
            <a:endParaRPr lang="de-DE"/>
          </a:p>
        </p:txBody>
      </p:sp>
    </p:spTree>
    <p:extLst>
      <p:ext uri="{BB962C8B-B14F-4D97-AF65-F5344CB8AC3E}">
        <p14:creationId xmlns:p14="http://schemas.microsoft.com/office/powerpoint/2010/main" val="9593851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79242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4" r:id="rId3"/>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feld 7"/>
          <p:cNvSpPr txBox="1"/>
          <p:nvPr userDrawn="1"/>
        </p:nvSpPr>
        <p:spPr>
          <a:xfrm>
            <a:off x="610136" y="5266822"/>
            <a:ext cx="232725" cy="92333"/>
          </a:xfrm>
          <a:prstGeom prst="rect">
            <a:avLst/>
          </a:prstGeom>
          <a:noFill/>
        </p:spPr>
        <p:txBody>
          <a:bodyPr wrap="square" lIns="0" tIns="0" rIns="0" bIns="0" rtlCol="0">
            <a:spAutoFit/>
          </a:bodyPr>
          <a:lstStyle/>
          <a:p>
            <a:fld id="{D736B108-EB5C-49F6-9E55-68DFF889D4D1}" type="slidenum">
              <a:rPr lang="de-DE" sz="600" baseline="0" smtClean="0">
                <a:solidFill>
                  <a:schemeClr val="tx1"/>
                </a:solidFill>
                <a:latin typeface="Verdana" pitchFamily="34" charset="0"/>
                <a:ea typeface="Verdana" pitchFamily="34" charset="0"/>
                <a:cs typeface="Verdana" pitchFamily="34" charset="0"/>
              </a:rPr>
              <a:pPr/>
              <a:t>‹Nr.›</a:t>
            </a:fld>
            <a:endParaRPr lang="de-DE" sz="600" dirty="0">
              <a:solidFill>
                <a:schemeClr val="tx1"/>
              </a:solidFill>
              <a:latin typeface="Verdana" pitchFamily="34" charset="0"/>
              <a:ea typeface="Verdana" pitchFamily="34" charset="0"/>
              <a:cs typeface="Verdana" pitchFamily="34" charset="0"/>
            </a:endParaRPr>
          </a:p>
        </p:txBody>
      </p:sp>
      <p:sp>
        <p:nvSpPr>
          <p:cNvPr id="9" name="Textfeld 8"/>
          <p:cNvSpPr txBox="1"/>
          <p:nvPr userDrawn="1"/>
        </p:nvSpPr>
        <p:spPr>
          <a:xfrm>
            <a:off x="854541" y="5266822"/>
            <a:ext cx="5168364" cy="92333"/>
          </a:xfrm>
          <a:prstGeom prst="rect">
            <a:avLst/>
          </a:prstGeom>
          <a:noFill/>
        </p:spPr>
        <p:txBody>
          <a:bodyPr wrap="square" lIns="0" tIns="0" rIns="0" bIns="0" rtlCol="0">
            <a:spAutoFit/>
          </a:bodyPr>
          <a:lstStyle/>
          <a:p>
            <a:r>
              <a:rPr lang="de-DE" sz="600" b="1" baseline="0" dirty="0" smtClean="0">
                <a:solidFill>
                  <a:schemeClr val="tx1"/>
                </a:solidFill>
                <a:latin typeface="Verdana" pitchFamily="34" charset="0"/>
                <a:ea typeface="Verdana" pitchFamily="34" charset="0"/>
                <a:cs typeface="Verdana" pitchFamily="34" charset="0"/>
              </a:rPr>
              <a:t>Dr. Juana Salas &amp; Maximilian Köster</a:t>
            </a:r>
            <a:r>
              <a:rPr lang="de-DE" sz="600" b="1" dirty="0" smtClean="0">
                <a:solidFill>
                  <a:schemeClr val="tx1"/>
                </a:solidFill>
                <a:latin typeface="Verdana" pitchFamily="34" charset="0"/>
                <a:ea typeface="Verdana" pitchFamily="34" charset="0"/>
                <a:cs typeface="Verdana" pitchFamily="34" charset="0"/>
              </a:rPr>
              <a:t> </a:t>
            </a:r>
            <a:r>
              <a:rPr lang="de-DE" sz="600" dirty="0" smtClean="0">
                <a:solidFill>
                  <a:schemeClr val="tx1"/>
                </a:solidFill>
                <a:latin typeface="Verdana" pitchFamily="34" charset="0"/>
                <a:ea typeface="Verdana" pitchFamily="34" charset="0"/>
                <a:cs typeface="Verdana" pitchFamily="34" charset="0"/>
              </a:rPr>
              <a:t>· </a:t>
            </a:r>
            <a:r>
              <a:rPr lang="de-DE" sz="600" dirty="0" smtClean="0">
                <a:solidFill>
                  <a:schemeClr val="tx1"/>
                </a:solidFill>
                <a:latin typeface="Verdana" pitchFamily="34" charset="0"/>
                <a:ea typeface="Verdana" pitchFamily="34" charset="0"/>
                <a:cs typeface="Verdana" pitchFamily="34" charset="0"/>
              </a:rPr>
              <a:t>Microcredentials </a:t>
            </a:r>
            <a:r>
              <a:rPr lang="de-DE" sz="600" dirty="0" err="1" smtClean="0">
                <a:solidFill>
                  <a:schemeClr val="tx1"/>
                </a:solidFill>
                <a:latin typeface="Verdana" pitchFamily="34" charset="0"/>
                <a:ea typeface="Verdana" pitchFamily="34" charset="0"/>
                <a:cs typeface="Verdana" pitchFamily="34" charset="0"/>
              </a:rPr>
              <a:t>as</a:t>
            </a:r>
            <a:r>
              <a:rPr lang="de-DE" sz="600" dirty="0" smtClean="0">
                <a:solidFill>
                  <a:schemeClr val="tx1"/>
                </a:solidFill>
                <a:latin typeface="Verdana" pitchFamily="34" charset="0"/>
                <a:ea typeface="Verdana" pitchFamily="34" charset="0"/>
                <a:cs typeface="Verdana" pitchFamily="34" charset="0"/>
              </a:rPr>
              <a:t> a </a:t>
            </a:r>
            <a:r>
              <a:rPr lang="de-DE" sz="600" dirty="0" err="1" smtClean="0">
                <a:solidFill>
                  <a:schemeClr val="tx1"/>
                </a:solidFill>
                <a:latin typeface="Verdana" pitchFamily="34" charset="0"/>
                <a:ea typeface="Verdana" pitchFamily="34" charset="0"/>
                <a:cs typeface="Verdana" pitchFamily="34" charset="0"/>
              </a:rPr>
              <a:t>Means</a:t>
            </a:r>
            <a:r>
              <a:rPr lang="de-DE" sz="600" dirty="0" smtClean="0">
                <a:solidFill>
                  <a:schemeClr val="tx1"/>
                </a:solidFill>
                <a:latin typeface="Verdana" pitchFamily="34" charset="0"/>
                <a:ea typeface="Verdana" pitchFamily="34" charset="0"/>
                <a:cs typeface="Verdana" pitchFamily="34" charset="0"/>
              </a:rPr>
              <a:t> </a:t>
            </a:r>
            <a:r>
              <a:rPr lang="de-DE" sz="600" dirty="0" err="1" smtClean="0">
                <a:solidFill>
                  <a:schemeClr val="tx1"/>
                </a:solidFill>
                <a:latin typeface="Verdana" pitchFamily="34" charset="0"/>
                <a:ea typeface="Verdana" pitchFamily="34" charset="0"/>
                <a:cs typeface="Verdana" pitchFamily="34" charset="0"/>
              </a:rPr>
              <a:t>to</a:t>
            </a:r>
            <a:r>
              <a:rPr lang="de-DE" sz="600" dirty="0" smtClean="0">
                <a:solidFill>
                  <a:schemeClr val="tx1"/>
                </a:solidFill>
                <a:latin typeface="Verdana" pitchFamily="34" charset="0"/>
                <a:ea typeface="Verdana" pitchFamily="34" charset="0"/>
                <a:cs typeface="Verdana" pitchFamily="34" charset="0"/>
              </a:rPr>
              <a:t> Promote</a:t>
            </a:r>
            <a:r>
              <a:rPr lang="de-DE" sz="600" baseline="0" dirty="0" smtClean="0">
                <a:solidFill>
                  <a:schemeClr val="tx1"/>
                </a:solidFill>
                <a:latin typeface="Verdana" pitchFamily="34" charset="0"/>
                <a:ea typeface="Verdana" pitchFamily="34" charset="0"/>
                <a:cs typeface="Verdana" pitchFamily="34" charset="0"/>
              </a:rPr>
              <a:t> Virtual Mobility</a:t>
            </a:r>
            <a:endParaRPr lang="de-DE" sz="600" dirty="0">
              <a:solidFill>
                <a:schemeClr val="tx1"/>
              </a:solidFill>
              <a:latin typeface="Verdana" pitchFamily="34" charset="0"/>
              <a:ea typeface="Verdana" pitchFamily="34" charset="0"/>
              <a:cs typeface="Verdana" pitchFamily="34" charset="0"/>
            </a:endParaRPr>
          </a:p>
        </p:txBody>
      </p:sp>
      <p:pic>
        <p:nvPicPr>
          <p:cNvPr id="5" name="Grafik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76468" y="4848109"/>
            <a:ext cx="1444004" cy="866891"/>
          </a:xfrm>
          <a:prstGeom prst="rect">
            <a:avLst/>
          </a:prstGeom>
        </p:spPr>
      </p:pic>
    </p:spTree>
    <p:extLst>
      <p:ext uri="{BB962C8B-B14F-4D97-AF65-F5344CB8AC3E}">
        <p14:creationId xmlns:p14="http://schemas.microsoft.com/office/powerpoint/2010/main" val="115688108"/>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70" r:id="rId5"/>
    <p:sldLayoutId id="214748366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00" userDrawn="1">
          <p15:clr>
            <a:srgbClr val="F26B43"/>
          </p15:clr>
        </p15:guide>
        <p15:guide id="2" pos="2880" userDrawn="1">
          <p15:clr>
            <a:srgbClr val="F26B43"/>
          </p15:clr>
        </p15:guide>
        <p15:guide id="3" orient="horz" pos="3138" userDrawn="1">
          <p15:clr>
            <a:srgbClr val="F26B43"/>
          </p15:clr>
        </p15:guide>
        <p15:guide id="4" pos="47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creativecommons.org/licenses/by/3.0/us/legalcode" TargetMode="External"/><Relationship Id="rId5" Type="http://schemas.openxmlformats.org/officeDocument/2006/relationships/hyperlink" Target="https://thenounproject.com/term/paper-plane/339245/" TargetMode="External"/><Relationship Id="rId4" Type="http://schemas.openxmlformats.org/officeDocument/2006/relationships/hyperlink" Target="https://thenounproject.com/iconis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henounproject.com/ibrandif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creativecommons.org/licenses/by/3.0/us/legalcode" TargetMode="External"/><Relationship Id="rId4" Type="http://schemas.openxmlformats.org/officeDocument/2006/relationships/hyperlink" Target="https://thenounproject.com/term/idea/282657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hyperlink" Target="https://www.flaticon.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digitalmobil@fh-bielefeld.de" TargetMode="External"/><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h-bielefeld.de/en/digitalmobil/microcredentials" TargetMode="External"/><Relationship Id="rId5" Type="http://schemas.openxmlformats.org/officeDocument/2006/relationships/hyperlink" Target="https://www.fh-bielefeld.de/en/digitalmobil" TargetMode="External"/><Relationship Id="rId4" Type="http://schemas.openxmlformats.org/officeDocument/2006/relationships/hyperlink" Target="mailto:microcredentials@fh-bielefeld.de"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flaticon.com/free-icon/back-in-time_1584808?term=time&amp;page=1&amp;position=1&amp;page=1&amp;position=1&amp;related_id=1584808&amp;origin=style" TargetMode="External"/><Relationship Id="rId3" Type="http://schemas.openxmlformats.org/officeDocument/2006/relationships/hyperlink" Target="https://www.flaticon.com/free-icon/passport_3416538?term=visa&amp;page=1&amp;position=13&amp;page=1&amp;position=13&amp;related_id=3416538&amp;origin=style" TargetMode="External"/><Relationship Id="rId7" Type="http://schemas.openxmlformats.org/officeDocument/2006/relationships/hyperlink" Target="https://www.flaticon.com/premium-icon/wheelchair_2021575?term=wheelchair&amp;page=1&amp;position=2&amp;page=1&amp;position=2&amp;related_id=2021575&amp;origin=style" TargetMode="External"/><Relationship Id="rId12"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hyperlink" Target="https://www.flaticon.com/" TargetMode="External"/><Relationship Id="rId11" Type="http://schemas.openxmlformats.org/officeDocument/2006/relationships/hyperlink" Target="https://www.flaticon.com/free-icon/money_631180?term=money&amp;page=1&amp;position=1&amp;page=1&amp;position=1&amp;related_id=631180&amp;origin=style" TargetMode="External"/><Relationship Id="rId5" Type="http://schemas.openxmlformats.org/officeDocument/2006/relationships/hyperlink" Target="https://www.freepik.com/" TargetMode="External"/><Relationship Id="rId15" Type="http://schemas.openxmlformats.org/officeDocument/2006/relationships/hyperlink" Target="https://www.flaticon.com/free-icon/coronavirus_2913465?term=corona&amp;page=1&amp;position=1&amp;page=1&amp;position=1&amp;related_id=2913465&amp;origin=style" TargetMode="External"/><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www.flaticon.com/free-icon/baby-boy_3282468?term=children&amp;page=1&amp;position=4&amp;page=1&amp;position=4&amp;related_id=3282468&amp;origin=style" TargetMode="Externa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pixabay.com/de/?utm_source=link-attribution&amp;utm_medium=referral&amp;utm_campaign=image&amp;utm_content=306338" TargetMode="External"/><Relationship Id="rId4" Type="http://schemas.openxmlformats.org/officeDocument/2006/relationships/hyperlink" Target="https://pixabay.com/de/users/clker-free-vector-images-3736/?utm_source=link-attribution&amp;utm_medium=referral&amp;utm_campaign=image&amp;utm_content=30633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commons.wikimedia.org/wiki/User:Eugenio_Hansen,_OFS" TargetMode="External"/><Relationship Id="rId7" Type="http://schemas.openxmlformats.org/officeDocument/2006/relationships/hyperlink" Target="https://freeicons.io/free-sparkly-icons/diploma-icon-icon-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freeicons.io/profile/3" TargetMode="External"/><Relationship Id="rId11" Type="http://schemas.openxmlformats.org/officeDocument/2006/relationships/hyperlink" Target="https://education.ec.europa.eu/sites/default/files/2022-01/micro-credentials%20brochure%20updated.pdf" TargetMode="External"/><Relationship Id="rId5" Type="http://schemas.openxmlformats.org/officeDocument/2006/relationships/hyperlink" Target="https://creativecommons.org/licenses/by-sa/4.0/deed.en" TargetMode="External"/><Relationship Id="rId10" Type="http://schemas.openxmlformats.org/officeDocument/2006/relationships/image" Target="../media/image18.png"/><Relationship Id="rId4" Type="http://schemas.openxmlformats.org/officeDocument/2006/relationships/hyperlink" Target="https://commons.wikimedia.org/wiki/File:Lupeo.svg"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groningendeclaration.org/wp-content/uploads/2021/07/GDN-Position-Paper-for-the-European-Commission-public-consultation-on-micro-credentials-July-12-2021-final-v2.pdf" TargetMode="Externa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70" t="36229" r="7453" b="24178"/>
          <a:stretch/>
        </p:blipFill>
        <p:spPr>
          <a:xfrm>
            <a:off x="0" y="-267570"/>
            <a:ext cx="9144000" cy="2467139"/>
          </a:xfrm>
        </p:spPr>
      </p:pic>
      <p:sp>
        <p:nvSpPr>
          <p:cNvPr id="3" name="Titel 2"/>
          <p:cNvSpPr>
            <a:spLocks noGrp="1"/>
          </p:cNvSpPr>
          <p:nvPr>
            <p:ph type="title"/>
          </p:nvPr>
        </p:nvSpPr>
        <p:spPr>
          <a:xfrm>
            <a:off x="272866" y="2468880"/>
            <a:ext cx="8598268" cy="2110390"/>
          </a:xfrm>
        </p:spPr>
        <p:txBody>
          <a:bodyPr/>
          <a:lstStyle/>
          <a:p>
            <a:pPr>
              <a:lnSpc>
                <a:spcPct val="100000"/>
              </a:lnSpc>
            </a:pPr>
            <a:r>
              <a:rPr lang="de-DE" sz="3200" b="0" dirty="0" smtClean="0">
                <a:solidFill>
                  <a:srgbClr val="009BBB"/>
                </a:solidFill>
              </a:rPr>
              <a:t>MICROCREDENTIALS</a:t>
            </a:r>
            <a:r>
              <a:rPr lang="de-DE" dirty="0">
                <a:solidFill>
                  <a:srgbClr val="009BBB"/>
                </a:solidFill>
              </a:rPr>
              <a:t/>
            </a:r>
            <a:br>
              <a:rPr lang="de-DE" dirty="0">
                <a:solidFill>
                  <a:srgbClr val="009BBB"/>
                </a:solidFill>
              </a:rPr>
            </a:br>
            <a:r>
              <a:rPr lang="de-DE" sz="2000" b="0" dirty="0" err="1" smtClean="0">
                <a:solidFill>
                  <a:srgbClr val="009BBB"/>
                </a:solidFill>
              </a:rPr>
              <a:t>as</a:t>
            </a:r>
            <a:r>
              <a:rPr lang="de-DE" sz="2000" b="0" dirty="0" smtClean="0">
                <a:solidFill>
                  <a:srgbClr val="009BBB"/>
                </a:solidFill>
              </a:rPr>
              <a:t> </a:t>
            </a:r>
            <a:r>
              <a:rPr lang="de-DE" sz="2000" b="0" dirty="0" smtClean="0">
                <a:solidFill>
                  <a:srgbClr val="009BBB"/>
                </a:solidFill>
              </a:rPr>
              <a:t>a </a:t>
            </a:r>
            <a:r>
              <a:rPr lang="de-DE" sz="2000" b="0" dirty="0" err="1" smtClean="0">
                <a:solidFill>
                  <a:srgbClr val="009BBB"/>
                </a:solidFill>
              </a:rPr>
              <a:t>means</a:t>
            </a:r>
            <a:r>
              <a:rPr lang="de-DE" sz="2000" b="0" dirty="0" smtClean="0">
                <a:solidFill>
                  <a:srgbClr val="009BBB"/>
                </a:solidFill>
              </a:rPr>
              <a:t> </a:t>
            </a:r>
            <a:r>
              <a:rPr lang="de-DE" sz="2000" b="0" dirty="0" err="1" smtClean="0">
                <a:solidFill>
                  <a:srgbClr val="009BBB"/>
                </a:solidFill>
              </a:rPr>
              <a:t>to</a:t>
            </a:r>
            <a:r>
              <a:rPr lang="de-DE" sz="2000" b="0" dirty="0" smtClean="0">
                <a:solidFill>
                  <a:srgbClr val="009BBB"/>
                </a:solidFill>
              </a:rPr>
              <a:t> promote </a:t>
            </a:r>
            <a:r>
              <a:rPr lang="de-DE" sz="2000" b="0" dirty="0" err="1" smtClean="0">
                <a:solidFill>
                  <a:srgbClr val="009BBB"/>
                </a:solidFill>
              </a:rPr>
              <a:t>Internationalization</a:t>
            </a:r>
            <a:r>
              <a:rPr lang="de-DE" sz="2000" b="0" dirty="0" smtClean="0">
                <a:solidFill>
                  <a:srgbClr val="009BBB"/>
                </a:solidFill>
              </a:rPr>
              <a:t> at Home</a:t>
            </a:r>
            <a:br>
              <a:rPr lang="de-DE" sz="2000" b="0" dirty="0" smtClean="0">
                <a:solidFill>
                  <a:srgbClr val="009BBB"/>
                </a:solidFill>
              </a:rPr>
            </a:br>
            <a:r>
              <a:rPr lang="de-DE" sz="2550" b="0" dirty="0" smtClean="0"/>
              <a:t/>
            </a:r>
            <a:br>
              <a:rPr lang="de-DE" sz="2550" b="0" dirty="0" smtClean="0"/>
            </a:br>
            <a:r>
              <a:rPr lang="de-DE" sz="1400" b="0" dirty="0" smtClean="0">
                <a:solidFill>
                  <a:srgbClr val="616365"/>
                </a:solidFill>
              </a:rPr>
              <a:t>Dr</a:t>
            </a:r>
            <a:r>
              <a:rPr lang="de-DE" sz="1400" b="0" dirty="0" smtClean="0">
                <a:solidFill>
                  <a:srgbClr val="616365"/>
                </a:solidFill>
              </a:rPr>
              <a:t>. Juana Salas &amp; </a:t>
            </a:r>
            <a:r>
              <a:rPr lang="de-DE" sz="1400" b="0" dirty="0">
                <a:solidFill>
                  <a:srgbClr val="616365"/>
                </a:solidFill>
              </a:rPr>
              <a:t>Maximilian </a:t>
            </a:r>
            <a:r>
              <a:rPr lang="de-DE" sz="1400" b="0" dirty="0" smtClean="0">
                <a:solidFill>
                  <a:srgbClr val="616365"/>
                </a:solidFill>
              </a:rPr>
              <a:t>Köster, Bielefeld UAS (Germany)</a:t>
            </a:r>
            <a:r>
              <a:rPr lang="de-DE" sz="1600" b="0" dirty="0">
                <a:solidFill>
                  <a:srgbClr val="616365"/>
                </a:solidFill>
              </a:rPr>
              <a:t/>
            </a:r>
            <a:br>
              <a:rPr lang="de-DE" sz="1600" b="0" dirty="0">
                <a:solidFill>
                  <a:srgbClr val="616365"/>
                </a:solidFill>
              </a:rPr>
            </a:br>
            <a:endParaRPr lang="de-DE" sz="1600" b="0" dirty="0">
              <a:solidFill>
                <a:srgbClr val="616365"/>
              </a:solidFill>
            </a:endParaRPr>
          </a:p>
        </p:txBody>
      </p:sp>
      <p:pic>
        <p:nvPicPr>
          <p:cNvPr id="6" name="Bildplatzhalter 3"/>
          <p:cNvPicPr>
            <a:picLocks noChangeAspect="1"/>
          </p:cNvPicPr>
          <p:nvPr/>
        </p:nvPicPr>
        <p:blipFill>
          <a:blip r:embed="rId4" cstate="print">
            <a:extLst>
              <a:ext uri="{28A0092B-C50C-407E-A947-70E740481C1C}">
                <a14:useLocalDpi xmlns:a14="http://schemas.microsoft.com/office/drawing/2010/main" val="0"/>
              </a:ext>
            </a:extLst>
          </a:blip>
          <a:srcRect t="29254" b="29254"/>
          <a:stretch>
            <a:fillRect/>
          </a:stretch>
        </p:blipFill>
        <p:spPr>
          <a:xfrm>
            <a:off x="2870936" y="4858278"/>
            <a:ext cx="2873829" cy="82022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68213"/>
            <a:ext cx="2870936" cy="1046787"/>
          </a:xfrm>
          <a:prstGeom prst="rect">
            <a:avLst/>
          </a:prstGeom>
        </p:spPr>
      </p:pic>
    </p:spTree>
    <p:extLst>
      <p:ext uri="{BB962C8B-B14F-4D97-AF65-F5344CB8AC3E}">
        <p14:creationId xmlns:p14="http://schemas.microsoft.com/office/powerpoint/2010/main" val="422981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Our</a:t>
            </a:r>
            <a:r>
              <a:rPr lang="de-DE" dirty="0" smtClean="0"/>
              <a:t> </a:t>
            </a:r>
            <a:r>
              <a:rPr lang="de-DE" dirty="0" err="1" smtClean="0"/>
              <a:t>simplified</a:t>
            </a:r>
            <a:r>
              <a:rPr lang="de-DE" dirty="0" smtClean="0"/>
              <a:t> </a:t>
            </a:r>
            <a:r>
              <a:rPr lang="de-DE" dirty="0" err="1" smtClean="0"/>
              <a:t>enrollment</a:t>
            </a:r>
            <a:r>
              <a:rPr lang="de-DE" dirty="0" smtClean="0"/>
              <a:t> </a:t>
            </a:r>
            <a:r>
              <a:rPr lang="de-DE" dirty="0" err="1" smtClean="0"/>
              <a:t>process</a:t>
            </a:r>
            <a:endParaRPr lang="de-DE" dirty="0"/>
          </a:p>
        </p:txBody>
      </p:sp>
      <p:sp>
        <p:nvSpPr>
          <p:cNvPr id="5" name="Textfeld 4"/>
          <p:cNvSpPr txBox="1"/>
          <p:nvPr/>
        </p:nvSpPr>
        <p:spPr>
          <a:xfrm>
            <a:off x="423814" y="2001297"/>
            <a:ext cx="2934528" cy="1477328"/>
          </a:xfrm>
          <a:prstGeom prst="rect">
            <a:avLst/>
          </a:prstGeom>
          <a:noFill/>
        </p:spPr>
        <p:txBody>
          <a:bodyPr wrap="square" lIns="0" tIns="0" rIns="0" bIns="0" rtlCol="0">
            <a:spAutoFit/>
          </a:bodyPr>
          <a:lstStyle/>
          <a:p>
            <a:r>
              <a:rPr lang="de-DE" sz="1600" dirty="0" err="1" smtClean="0">
                <a:solidFill>
                  <a:srgbClr val="009BBB"/>
                </a:solidFill>
                <a:latin typeface="Verdana" pitchFamily="34" charset="0"/>
                <a:ea typeface="Verdana" pitchFamily="34" charset="0"/>
                <a:cs typeface="Verdana" pitchFamily="34" charset="0"/>
              </a:rPr>
              <a:t>Students</a:t>
            </a:r>
            <a:r>
              <a:rPr lang="de-DE" sz="1600" dirty="0" smtClean="0">
                <a:solidFill>
                  <a:srgbClr val="009BBB"/>
                </a:solidFill>
                <a:latin typeface="Verdana" pitchFamily="34" charset="0"/>
                <a:ea typeface="Verdana" pitchFamily="34" charset="0"/>
                <a:cs typeface="Verdana" pitchFamily="34" charset="0"/>
              </a:rPr>
              <a:t> </a:t>
            </a:r>
            <a:r>
              <a:rPr lang="de-DE" sz="1600" dirty="0" err="1" smtClean="0">
                <a:solidFill>
                  <a:srgbClr val="009BBB"/>
                </a:solidFill>
                <a:latin typeface="Verdana" pitchFamily="34" charset="0"/>
                <a:ea typeface="Verdana" pitchFamily="34" charset="0"/>
                <a:cs typeface="Verdana" pitchFamily="34" charset="0"/>
              </a:rPr>
              <a:t>abroad</a:t>
            </a:r>
            <a:r>
              <a:rPr lang="de-DE" sz="1600" dirty="0" smtClean="0">
                <a:solidFill>
                  <a:srgbClr val="009BBB"/>
                </a:solidFill>
                <a:latin typeface="Verdana" pitchFamily="34" charset="0"/>
                <a:ea typeface="Verdana" pitchFamily="34" charset="0"/>
                <a:cs typeface="Verdana" pitchFamily="34" charset="0"/>
              </a:rPr>
              <a:t> send </a:t>
            </a:r>
            <a:r>
              <a:rPr lang="de-DE" sz="1600" dirty="0" err="1" smtClean="0">
                <a:solidFill>
                  <a:srgbClr val="009BBB"/>
                </a:solidFill>
                <a:latin typeface="Verdana" pitchFamily="34" charset="0"/>
                <a:ea typeface="Verdana" pitchFamily="34" charset="0"/>
                <a:cs typeface="Verdana" pitchFamily="34" charset="0"/>
              </a:rPr>
              <a:t>us</a:t>
            </a:r>
            <a:endParaRPr lang="de-DE" sz="1600" dirty="0" smtClean="0">
              <a:solidFill>
                <a:srgbClr val="616365"/>
              </a:solidFill>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de-DE" sz="1600" dirty="0" err="1" smtClean="0">
                <a:solidFill>
                  <a:srgbClr val="616365"/>
                </a:solidFill>
                <a:latin typeface="Verdana" pitchFamily="34" charset="0"/>
                <a:ea typeface="Verdana" pitchFamily="34" charset="0"/>
                <a:cs typeface="Verdana" pitchFamily="34" charset="0"/>
              </a:rPr>
              <a:t>Certificate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of</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enrollment</a:t>
            </a:r>
            <a:endParaRPr lang="de-DE" sz="1600" dirty="0" smtClean="0">
              <a:solidFill>
                <a:srgbClr val="616365"/>
              </a:solidFill>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de-DE" sz="1600" dirty="0" smtClean="0">
                <a:solidFill>
                  <a:srgbClr val="616365"/>
                </a:solidFill>
                <a:latin typeface="Verdana" pitchFamily="34" charset="0"/>
                <a:ea typeface="Verdana" pitchFamily="34" charset="0"/>
                <a:cs typeface="Verdana" pitchFamily="34" charset="0"/>
              </a:rPr>
              <a:t>Scan </a:t>
            </a:r>
            <a:r>
              <a:rPr lang="de-DE" sz="1600" dirty="0" err="1" smtClean="0">
                <a:solidFill>
                  <a:srgbClr val="616365"/>
                </a:solidFill>
                <a:latin typeface="Verdana" pitchFamily="34" charset="0"/>
                <a:ea typeface="Verdana" pitchFamily="34" charset="0"/>
                <a:cs typeface="Verdana" pitchFamily="34" charset="0"/>
              </a:rPr>
              <a:t>of</a:t>
            </a:r>
            <a:r>
              <a:rPr lang="de-DE" sz="1600" dirty="0" smtClean="0">
                <a:solidFill>
                  <a:srgbClr val="616365"/>
                </a:solidFill>
                <a:latin typeface="Verdana" pitchFamily="34" charset="0"/>
                <a:ea typeface="Verdana" pitchFamily="34" charset="0"/>
                <a:cs typeface="Verdana" pitchFamily="34" charset="0"/>
              </a:rPr>
              <a:t> ID </a:t>
            </a:r>
            <a:r>
              <a:rPr lang="de-DE" sz="1600" dirty="0" err="1" smtClean="0">
                <a:solidFill>
                  <a:srgbClr val="616365"/>
                </a:solidFill>
                <a:latin typeface="Verdana" pitchFamily="34" charset="0"/>
                <a:ea typeface="Verdana" pitchFamily="34" charset="0"/>
                <a:cs typeface="Verdana" pitchFamily="34" charset="0"/>
              </a:rPr>
              <a:t>card</a:t>
            </a:r>
            <a:endParaRPr lang="de-DE" sz="1600" dirty="0" smtClean="0">
              <a:solidFill>
                <a:srgbClr val="616365"/>
              </a:solidFill>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de-DE" sz="1600" strike="sngStrike" dirty="0" err="1">
                <a:solidFill>
                  <a:srgbClr val="616365"/>
                </a:solidFill>
                <a:latin typeface="Verdana" pitchFamily="34" charset="0"/>
                <a:ea typeface="Verdana" pitchFamily="34" charset="0"/>
                <a:cs typeface="Verdana" pitchFamily="34" charset="0"/>
              </a:rPr>
              <a:t>ToR</a:t>
            </a:r>
            <a:endParaRPr lang="de-DE" sz="1600" strike="sngStrike" dirty="0">
              <a:solidFill>
                <a:srgbClr val="616365"/>
              </a:solidFill>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de-DE" sz="1600" strike="sngStrike" dirty="0" err="1" smtClean="0">
                <a:solidFill>
                  <a:srgbClr val="616365"/>
                </a:solidFill>
                <a:latin typeface="Verdana" pitchFamily="34" charset="0"/>
                <a:ea typeface="Verdana" pitchFamily="34" charset="0"/>
                <a:cs typeface="Verdana" pitchFamily="34" charset="0"/>
              </a:rPr>
              <a:t>Fees</a:t>
            </a:r>
            <a:endParaRPr lang="de-DE" sz="1600" strike="sngStrike" dirty="0" smtClean="0">
              <a:solidFill>
                <a:srgbClr val="616365"/>
              </a:solidFill>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de-DE" sz="1600" strike="sngStrike" dirty="0" err="1" smtClean="0">
                <a:solidFill>
                  <a:srgbClr val="616365"/>
                </a:solidFill>
                <a:latin typeface="Verdana" pitchFamily="34" charset="0"/>
                <a:ea typeface="Verdana" pitchFamily="34" charset="0"/>
                <a:cs typeface="Verdana" pitchFamily="34" charset="0"/>
              </a:rPr>
              <a:t>Certificates</a:t>
            </a:r>
            <a:r>
              <a:rPr lang="de-DE" sz="1600" strike="sngStrike" dirty="0" smtClean="0">
                <a:solidFill>
                  <a:srgbClr val="616365"/>
                </a:solidFill>
                <a:latin typeface="Verdana" pitchFamily="34" charset="0"/>
                <a:ea typeface="Verdana" pitchFamily="34" charset="0"/>
                <a:cs typeface="Verdana" pitchFamily="34" charset="0"/>
              </a:rPr>
              <a:t> </a:t>
            </a:r>
            <a:r>
              <a:rPr lang="de-DE" sz="1600" strike="sngStrike" dirty="0" err="1" smtClean="0">
                <a:solidFill>
                  <a:srgbClr val="616365"/>
                </a:solidFill>
                <a:latin typeface="Verdana" pitchFamily="34" charset="0"/>
                <a:ea typeface="Verdana" pitchFamily="34" charset="0"/>
                <a:cs typeface="Verdana" pitchFamily="34" charset="0"/>
              </a:rPr>
              <a:t>of</a:t>
            </a:r>
            <a:r>
              <a:rPr lang="de-DE" sz="1600" strike="sngStrike" dirty="0" smtClean="0">
                <a:solidFill>
                  <a:srgbClr val="616365"/>
                </a:solidFill>
                <a:latin typeface="Verdana" pitchFamily="34" charset="0"/>
                <a:ea typeface="Verdana" pitchFamily="34" charset="0"/>
                <a:cs typeface="Verdana" pitchFamily="34" charset="0"/>
              </a:rPr>
              <a:t> </a:t>
            </a:r>
            <a:r>
              <a:rPr lang="de-DE" sz="1600" strike="sngStrike" dirty="0" err="1" smtClean="0">
                <a:solidFill>
                  <a:srgbClr val="616365"/>
                </a:solidFill>
                <a:latin typeface="Verdana" pitchFamily="34" charset="0"/>
                <a:ea typeface="Verdana" pitchFamily="34" charset="0"/>
                <a:cs typeface="Verdana" pitchFamily="34" charset="0"/>
              </a:rPr>
              <a:t>insurances</a:t>
            </a:r>
            <a:endParaRPr lang="de-DE" sz="1600" strike="sngStrike" dirty="0">
              <a:solidFill>
                <a:srgbClr val="616365"/>
              </a:solidFill>
              <a:latin typeface="Verdana" pitchFamily="34" charset="0"/>
              <a:ea typeface="Verdana" pitchFamily="34" charset="0"/>
              <a:cs typeface="Verdana" pitchFamily="34" charset="0"/>
            </a:endParaRPr>
          </a:p>
        </p:txBody>
      </p:sp>
      <p:sp>
        <p:nvSpPr>
          <p:cNvPr id="6" name="Textfeld 5"/>
          <p:cNvSpPr txBox="1"/>
          <p:nvPr/>
        </p:nvSpPr>
        <p:spPr>
          <a:xfrm>
            <a:off x="5507550" y="2001297"/>
            <a:ext cx="3884765" cy="1231106"/>
          </a:xfrm>
          <a:prstGeom prst="rect">
            <a:avLst/>
          </a:prstGeom>
          <a:noFill/>
        </p:spPr>
        <p:txBody>
          <a:bodyPr wrap="square" lIns="0" tIns="0" rIns="0" bIns="0" rtlCol="0">
            <a:spAutoFit/>
          </a:bodyPr>
          <a:lstStyle/>
          <a:p>
            <a:r>
              <a:rPr lang="en-AU" sz="1600" dirty="0" smtClean="0">
                <a:solidFill>
                  <a:srgbClr val="009BBB"/>
                </a:solidFill>
                <a:latin typeface="Verdana" pitchFamily="34" charset="0"/>
                <a:ea typeface="Verdana" pitchFamily="34" charset="0"/>
                <a:cs typeface="Verdana" pitchFamily="34" charset="0"/>
              </a:rPr>
              <a:t>We </a:t>
            </a:r>
            <a:r>
              <a:rPr lang="en-AU" sz="1600" dirty="0" err="1" smtClean="0">
                <a:solidFill>
                  <a:srgbClr val="009BBB"/>
                </a:solidFill>
                <a:latin typeface="Verdana" pitchFamily="34" charset="0"/>
                <a:ea typeface="Verdana" pitchFamily="34" charset="0"/>
                <a:cs typeface="Verdana" pitchFamily="34" charset="0"/>
              </a:rPr>
              <a:t>enroll</a:t>
            </a:r>
            <a:r>
              <a:rPr lang="en-AU" sz="1600" dirty="0" smtClean="0">
                <a:solidFill>
                  <a:srgbClr val="009BBB"/>
                </a:solidFill>
                <a:latin typeface="Verdana" pitchFamily="34" charset="0"/>
                <a:ea typeface="Verdana" pitchFamily="34" charset="0"/>
                <a:cs typeface="Verdana" pitchFamily="34" charset="0"/>
              </a:rPr>
              <a:t> students</a:t>
            </a:r>
          </a:p>
          <a:p>
            <a:pPr marL="285750" indent="-285750">
              <a:buFont typeface="Arial" panose="020B0604020202020204" pitchFamily="34" charset="0"/>
              <a:buChar char="•"/>
            </a:pPr>
            <a:r>
              <a:rPr lang="en-AU" sz="1600" dirty="0" smtClean="0">
                <a:solidFill>
                  <a:srgbClr val="616365"/>
                </a:solidFill>
                <a:latin typeface="Verdana" pitchFamily="34" charset="0"/>
                <a:ea typeface="Verdana" pitchFamily="34" charset="0"/>
                <a:cs typeface="Verdana" pitchFamily="34" charset="0"/>
              </a:rPr>
              <a:t>New status:</a:t>
            </a:r>
            <a:br>
              <a:rPr lang="en-AU" sz="1600" dirty="0" smtClean="0">
                <a:solidFill>
                  <a:srgbClr val="616365"/>
                </a:solidFill>
                <a:latin typeface="Verdana" pitchFamily="34" charset="0"/>
                <a:ea typeface="Verdana" pitchFamily="34" charset="0"/>
                <a:cs typeface="Verdana" pitchFamily="34" charset="0"/>
              </a:rPr>
            </a:br>
            <a:r>
              <a:rPr lang="en-AU" sz="1600" dirty="0" smtClean="0">
                <a:solidFill>
                  <a:srgbClr val="616365"/>
                </a:solidFill>
                <a:latin typeface="Verdana" pitchFamily="34" charset="0"/>
                <a:ea typeface="Verdana" pitchFamily="34" charset="0"/>
                <a:cs typeface="Verdana" pitchFamily="34" charset="0"/>
              </a:rPr>
              <a:t>“digital </a:t>
            </a:r>
            <a:r>
              <a:rPr lang="en-AU" sz="1600" dirty="0" smtClean="0">
                <a:solidFill>
                  <a:srgbClr val="616365"/>
                </a:solidFill>
                <a:latin typeface="Verdana" pitchFamily="34" charset="0"/>
                <a:ea typeface="Verdana" pitchFamily="34" charset="0"/>
                <a:cs typeface="Verdana" pitchFamily="34" charset="0"/>
              </a:rPr>
              <a:t>students abroad”</a:t>
            </a:r>
          </a:p>
          <a:p>
            <a:pPr marL="285750" indent="-285750">
              <a:buFont typeface="Arial" panose="020B0604020202020204" pitchFamily="34" charset="0"/>
              <a:buChar char="•"/>
            </a:pPr>
            <a:r>
              <a:rPr lang="de-DE" sz="1600" dirty="0" smtClean="0">
                <a:solidFill>
                  <a:srgbClr val="616365"/>
                </a:solidFill>
                <a:latin typeface="Verdana" pitchFamily="34" charset="0"/>
                <a:ea typeface="Verdana" pitchFamily="34" charset="0"/>
                <a:cs typeface="Verdana" pitchFamily="34" charset="0"/>
              </a:rPr>
              <a:t>same </a:t>
            </a:r>
            <a:r>
              <a:rPr lang="de-DE" sz="1600" dirty="0" err="1" smtClean="0">
                <a:solidFill>
                  <a:srgbClr val="616365"/>
                </a:solidFill>
                <a:latin typeface="Verdana" pitchFamily="34" charset="0"/>
                <a:ea typeface="Verdana" pitchFamily="34" charset="0"/>
                <a:cs typeface="Verdana" pitchFamily="34" charset="0"/>
              </a:rPr>
              <a:t>privileges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as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regular</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students</a:t>
            </a:r>
            <a:endParaRPr lang="de-DE" sz="1600" dirty="0" smtClean="0">
              <a:solidFill>
                <a:srgbClr val="616365"/>
              </a:solidFill>
              <a:latin typeface="Verdana" pitchFamily="34" charset="0"/>
              <a:ea typeface="Verdana" pitchFamily="34" charset="0"/>
              <a:cs typeface="Verdana" pitchFamily="34" charset="0"/>
            </a:endParaRPr>
          </a:p>
        </p:txBody>
      </p:sp>
      <p:pic>
        <p:nvPicPr>
          <p:cNvPr id="7" name="Grafik 6"/>
          <p:cNvPicPr>
            <a:picLocks noChangeAspect="1"/>
          </p:cNvPicPr>
          <p:nvPr/>
        </p:nvPicPr>
        <p:blipFill rotWithShape="1">
          <a:blip r:embed="rId3"/>
          <a:srcRect l="10955" t="8936" r="6204" b="9488"/>
          <a:stretch/>
        </p:blipFill>
        <p:spPr>
          <a:xfrm rot="576488">
            <a:off x="3384156" y="2235142"/>
            <a:ext cx="1740687" cy="1405581"/>
          </a:xfrm>
          <a:prstGeom prst="rect">
            <a:avLst/>
          </a:prstGeom>
        </p:spPr>
      </p:pic>
      <p:sp>
        <p:nvSpPr>
          <p:cNvPr id="8" name="Rechteck 7"/>
          <p:cNvSpPr/>
          <p:nvPr/>
        </p:nvSpPr>
        <p:spPr>
          <a:xfrm rot="5400000">
            <a:off x="6842285" y="2978835"/>
            <a:ext cx="4418764" cy="184666"/>
          </a:xfrm>
          <a:prstGeom prst="rect">
            <a:avLst/>
          </a:prstGeom>
        </p:spPr>
        <p:txBody>
          <a:bodyPr wrap="square">
            <a:spAutoFit/>
          </a:bodyPr>
          <a:lstStyle/>
          <a:p>
            <a:r>
              <a:rPr lang="en-US" sz="600" dirty="0"/>
              <a:t>p</a:t>
            </a:r>
            <a:r>
              <a:rPr lang="en-US" sz="600" dirty="0" smtClean="0"/>
              <a:t>aper plane icon: paper plane by </a:t>
            </a:r>
            <a:r>
              <a:rPr lang="en-US" sz="600" dirty="0" smtClean="0">
                <a:hlinkClick r:id="rId4"/>
              </a:rPr>
              <a:t>Icon Island</a:t>
            </a:r>
            <a:r>
              <a:rPr lang="en-US" sz="600" dirty="0" smtClean="0"/>
              <a:t> on </a:t>
            </a:r>
            <a:r>
              <a:rPr lang="en-US" sz="600" dirty="0" smtClean="0">
                <a:hlinkClick r:id="rId5"/>
              </a:rPr>
              <a:t>thenounproject.com</a:t>
            </a:r>
            <a:r>
              <a:rPr lang="en-US" sz="600" dirty="0" smtClean="0"/>
              <a:t> (</a:t>
            </a:r>
            <a:r>
              <a:rPr lang="en-US" sz="600" dirty="0" smtClean="0">
                <a:hlinkClick r:id="rId6"/>
              </a:rPr>
              <a:t>CC BY-SA 3.0</a:t>
            </a:r>
            <a:r>
              <a:rPr lang="en-US" sz="600" dirty="0" smtClean="0"/>
              <a:t>)</a:t>
            </a:r>
            <a:endParaRPr lang="de-DE" sz="600" dirty="0"/>
          </a:p>
        </p:txBody>
      </p:sp>
    </p:spTree>
    <p:extLst>
      <p:ext uri="{BB962C8B-B14F-4D97-AF65-F5344CB8AC3E}">
        <p14:creationId xmlns:p14="http://schemas.microsoft.com/office/powerpoint/2010/main" val="222565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38519" y="210049"/>
            <a:ext cx="7886700" cy="796560"/>
          </a:xfrm>
        </p:spPr>
        <p:txBody>
          <a:bodyPr/>
          <a:lstStyle/>
          <a:p>
            <a:r>
              <a:rPr lang="de-DE" dirty="0" err="1" smtClean="0"/>
              <a:t>Our</a:t>
            </a:r>
            <a:r>
              <a:rPr lang="de-DE" dirty="0" smtClean="0"/>
              <a:t> </a:t>
            </a:r>
            <a:r>
              <a:rPr lang="de-DE" dirty="0" err="1" smtClean="0"/>
              <a:t>experiences</a:t>
            </a:r>
            <a:endParaRPr lang="de-DE" dirty="0"/>
          </a:p>
        </p:txBody>
      </p:sp>
      <p:sp>
        <p:nvSpPr>
          <p:cNvPr id="4" name="Textfeld 3"/>
          <p:cNvSpPr txBox="1"/>
          <p:nvPr/>
        </p:nvSpPr>
        <p:spPr>
          <a:xfrm>
            <a:off x="5546095" y="2005308"/>
            <a:ext cx="2598733" cy="646331"/>
          </a:xfrm>
          <a:prstGeom prst="rect">
            <a:avLst/>
          </a:prstGeom>
          <a:noFill/>
        </p:spPr>
        <p:txBody>
          <a:bodyPr wrap="square" lIns="0" tIns="0" rIns="0" bIns="0" rtlCol="0">
            <a:spAutoFit/>
          </a:bodyPr>
          <a:lstStyle/>
          <a:p>
            <a:pPr algn="ctr"/>
            <a:r>
              <a:rPr lang="de-DE" sz="1400" b="1" dirty="0" smtClean="0">
                <a:solidFill>
                  <a:srgbClr val="009BBB"/>
                </a:solidFill>
                <a:latin typeface="Verdana" pitchFamily="34" charset="0"/>
                <a:ea typeface="Verdana" pitchFamily="34" charset="0"/>
                <a:cs typeface="Verdana" pitchFamily="34" charset="0"/>
              </a:rPr>
              <a:t>&gt;80 </a:t>
            </a:r>
            <a:r>
              <a:rPr lang="de-DE" sz="1400" b="1" dirty="0" err="1">
                <a:solidFill>
                  <a:srgbClr val="009BBB"/>
                </a:solidFill>
                <a:latin typeface="Verdana" pitchFamily="34" charset="0"/>
                <a:ea typeface="Verdana" pitchFamily="34" charset="0"/>
                <a:cs typeface="Verdana" pitchFamily="34" charset="0"/>
              </a:rPr>
              <a:t>o</a:t>
            </a:r>
            <a:r>
              <a:rPr lang="de-DE" sz="1400" b="1" dirty="0" err="1" smtClean="0">
                <a:solidFill>
                  <a:srgbClr val="009BBB"/>
                </a:solidFill>
                <a:latin typeface="Verdana" pitchFamily="34" charset="0"/>
                <a:ea typeface="Verdana" pitchFamily="34" charset="0"/>
                <a:cs typeface="Verdana" pitchFamily="34" charset="0"/>
              </a:rPr>
              <a:t>utgoing</a:t>
            </a:r>
            <a:r>
              <a:rPr lang="de-DE" sz="1400" b="1" dirty="0" smtClean="0">
                <a:solidFill>
                  <a:srgbClr val="009BBB"/>
                </a:solidFill>
                <a:latin typeface="Verdana" pitchFamily="34" charset="0"/>
                <a:ea typeface="Verdana" pitchFamily="34" charset="0"/>
                <a:cs typeface="Verdana" pitchFamily="34" charset="0"/>
              </a:rPr>
              <a:t> </a:t>
            </a:r>
            <a:r>
              <a:rPr lang="de-DE" sz="1400" b="1" dirty="0" err="1" smtClean="0">
                <a:solidFill>
                  <a:srgbClr val="009BBB"/>
                </a:solidFill>
                <a:latin typeface="Verdana" pitchFamily="34" charset="0"/>
                <a:ea typeface="Verdana" pitchFamily="34" charset="0"/>
                <a:cs typeface="Verdana" pitchFamily="34" charset="0"/>
              </a:rPr>
              <a:t>students</a:t>
            </a:r>
            <a:r>
              <a:rPr lang="de-DE" sz="1400"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from</a:t>
            </a:r>
            <a:r>
              <a:rPr lang="de-DE" sz="1400" dirty="0" smtClean="0">
                <a:solidFill>
                  <a:srgbClr val="009BBB"/>
                </a:solidFill>
                <a:latin typeface="Verdana" pitchFamily="34" charset="0"/>
                <a:ea typeface="Verdana" pitchFamily="34" charset="0"/>
                <a:cs typeface="Verdana" pitchFamily="34" charset="0"/>
              </a:rPr>
              <a:t> Bielefeld UAS </a:t>
            </a:r>
            <a:r>
              <a:rPr lang="de-DE" sz="1400" dirty="0" err="1" smtClean="0">
                <a:solidFill>
                  <a:srgbClr val="009BBB"/>
                </a:solidFill>
                <a:latin typeface="Verdana" pitchFamily="34" charset="0"/>
                <a:ea typeface="Verdana" pitchFamily="34" charset="0"/>
                <a:cs typeface="Verdana" pitchFamily="34" charset="0"/>
              </a:rPr>
              <a:t>since</a:t>
            </a:r>
            <a:r>
              <a:rPr lang="de-DE" sz="1400" dirty="0" smtClean="0">
                <a:solidFill>
                  <a:srgbClr val="009BBB"/>
                </a:solidFill>
                <a:latin typeface="Verdana" pitchFamily="34" charset="0"/>
                <a:ea typeface="Verdana" pitchFamily="34" charset="0"/>
                <a:cs typeface="Verdana" pitchFamily="34" charset="0"/>
              </a:rPr>
              <a:t> August 2020</a:t>
            </a:r>
            <a:endParaRPr lang="de-DE" sz="1400" dirty="0">
              <a:solidFill>
                <a:srgbClr val="009BBB"/>
              </a:solidFill>
              <a:latin typeface="Verdana" pitchFamily="34" charset="0"/>
              <a:ea typeface="Verdana" pitchFamily="34" charset="0"/>
              <a:cs typeface="Verdana" pitchFamily="34" charset="0"/>
            </a:endParaRPr>
          </a:p>
        </p:txBody>
      </p:sp>
      <p:sp>
        <p:nvSpPr>
          <p:cNvPr id="7" name="Textfeld 6"/>
          <p:cNvSpPr txBox="1"/>
          <p:nvPr/>
        </p:nvSpPr>
        <p:spPr>
          <a:xfrm>
            <a:off x="3427055" y="4304136"/>
            <a:ext cx="2309628" cy="646331"/>
          </a:xfrm>
          <a:prstGeom prst="rect">
            <a:avLst/>
          </a:prstGeom>
          <a:noFill/>
        </p:spPr>
        <p:txBody>
          <a:bodyPr wrap="square" lIns="0" tIns="0" rIns="0" bIns="0" rtlCol="0">
            <a:spAutoFit/>
          </a:bodyPr>
          <a:lstStyle/>
          <a:p>
            <a:pPr algn="ctr"/>
            <a:r>
              <a:rPr lang="de-DE" sz="1400" dirty="0" err="1" smtClean="0">
                <a:solidFill>
                  <a:srgbClr val="009BBB"/>
                </a:solidFill>
                <a:latin typeface="Verdana" pitchFamily="34" charset="0"/>
                <a:ea typeface="Verdana" pitchFamily="34" charset="0"/>
                <a:cs typeface="Verdana" pitchFamily="34" charset="0"/>
              </a:rPr>
              <a:t>Some</a:t>
            </a:r>
            <a:r>
              <a:rPr lang="de-DE" sz="1400"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partner</a:t>
            </a:r>
            <a:r>
              <a:rPr lang="de-DE" sz="1400"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universities</a:t>
            </a:r>
            <a:r>
              <a:rPr lang="de-DE" sz="1400"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were</a:t>
            </a:r>
            <a:r>
              <a:rPr lang="de-DE" sz="1400" dirty="0" smtClean="0">
                <a:solidFill>
                  <a:srgbClr val="009BBB"/>
                </a:solidFill>
                <a:latin typeface="Verdana" pitchFamily="34" charset="0"/>
                <a:ea typeface="Verdana" pitchFamily="34" charset="0"/>
                <a:cs typeface="Verdana" pitchFamily="34" charset="0"/>
              </a:rPr>
              <a:t> </a:t>
            </a:r>
            <a:br>
              <a:rPr lang="de-DE" sz="1400" dirty="0" smtClean="0">
                <a:solidFill>
                  <a:srgbClr val="009BBB"/>
                </a:solidFill>
                <a:latin typeface="Verdana" pitchFamily="34" charset="0"/>
                <a:ea typeface="Verdana" pitchFamily="34" charset="0"/>
                <a:cs typeface="Verdana" pitchFamily="34" charset="0"/>
              </a:rPr>
            </a:br>
            <a:r>
              <a:rPr lang="de-DE" sz="1400" b="1" dirty="0" smtClean="0">
                <a:solidFill>
                  <a:srgbClr val="009BBB"/>
                </a:solidFill>
                <a:latin typeface="Verdana" pitchFamily="34" charset="0"/>
                <a:ea typeface="Verdana" pitchFamily="34" charset="0"/>
                <a:cs typeface="Verdana" pitchFamily="34" charset="0"/>
              </a:rPr>
              <a:t>not </a:t>
            </a:r>
            <a:r>
              <a:rPr lang="de-DE" sz="1400" b="1" dirty="0" err="1" smtClean="0">
                <a:solidFill>
                  <a:srgbClr val="009BBB"/>
                </a:solidFill>
                <a:latin typeface="Verdana" pitchFamily="34" charset="0"/>
                <a:ea typeface="Verdana" pitchFamily="34" charset="0"/>
                <a:cs typeface="Verdana" pitchFamily="34" charset="0"/>
              </a:rPr>
              <a:t>able</a:t>
            </a:r>
            <a:r>
              <a:rPr lang="de-DE" sz="1400" b="1"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to</a:t>
            </a:r>
            <a:r>
              <a:rPr lang="de-DE" sz="1400"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offer</a:t>
            </a:r>
            <a:r>
              <a:rPr lang="de-DE" sz="1400" dirty="0" smtClean="0">
                <a:solidFill>
                  <a:srgbClr val="009BBB"/>
                </a:solidFill>
                <a:latin typeface="Verdana" pitchFamily="34" charset="0"/>
                <a:ea typeface="Verdana" pitchFamily="34" charset="0"/>
                <a:cs typeface="Verdana" pitchFamily="34" charset="0"/>
              </a:rPr>
              <a:t> </a:t>
            </a:r>
            <a:r>
              <a:rPr lang="de-DE" sz="1400" dirty="0" err="1" smtClean="0">
                <a:solidFill>
                  <a:srgbClr val="009BBB"/>
                </a:solidFill>
                <a:latin typeface="Verdana" pitchFamily="34" charset="0"/>
                <a:ea typeface="Verdana" pitchFamily="34" charset="0"/>
                <a:cs typeface="Verdana" pitchFamily="34" charset="0"/>
              </a:rPr>
              <a:t>courses</a:t>
            </a:r>
            <a:endParaRPr lang="de-DE" sz="1400" dirty="0">
              <a:solidFill>
                <a:srgbClr val="009BBB"/>
              </a:solidFill>
              <a:latin typeface="Verdana" pitchFamily="34" charset="0"/>
              <a:ea typeface="Verdana" pitchFamily="34" charset="0"/>
              <a:cs typeface="Verdana" pitchFamily="34" charset="0"/>
            </a:endParaRPr>
          </a:p>
        </p:txBody>
      </p:sp>
      <p:sp>
        <p:nvSpPr>
          <p:cNvPr id="8" name="Textfeld 7"/>
          <p:cNvSpPr txBox="1"/>
          <p:nvPr/>
        </p:nvSpPr>
        <p:spPr>
          <a:xfrm>
            <a:off x="397501" y="3153279"/>
            <a:ext cx="3220142" cy="861774"/>
          </a:xfrm>
          <a:prstGeom prst="rect">
            <a:avLst/>
          </a:prstGeom>
          <a:noFill/>
        </p:spPr>
        <p:txBody>
          <a:bodyPr wrap="square" lIns="0" tIns="0" rIns="0" bIns="0" rtlCol="0">
            <a:spAutoFit/>
          </a:bodyPr>
          <a:lstStyle/>
          <a:p>
            <a:pPr algn="ctr"/>
            <a:r>
              <a:rPr lang="de-DE" sz="1400" dirty="0" smtClean="0">
                <a:solidFill>
                  <a:srgbClr val="616365"/>
                </a:solidFill>
                <a:latin typeface="Verdana" pitchFamily="34" charset="0"/>
                <a:ea typeface="Verdana" pitchFamily="34" charset="0"/>
                <a:cs typeface="Verdana" pitchFamily="34" charset="0"/>
              </a:rPr>
              <a:t>Not all </a:t>
            </a:r>
            <a:r>
              <a:rPr lang="de-DE" sz="1400" dirty="0" err="1" smtClean="0">
                <a:solidFill>
                  <a:srgbClr val="616365"/>
                </a:solidFill>
                <a:latin typeface="Verdana" pitchFamily="34" charset="0"/>
                <a:ea typeface="Verdana" pitchFamily="34" charset="0"/>
                <a:cs typeface="Verdana" pitchFamily="34" charset="0"/>
              </a:rPr>
              <a:t>students</a:t>
            </a:r>
            <a:r>
              <a:rPr lang="de-DE" sz="1400" dirty="0" smtClean="0">
                <a:solidFill>
                  <a:srgbClr val="616365"/>
                </a:solidFill>
                <a:latin typeface="Verdana" pitchFamily="34" charset="0"/>
                <a:ea typeface="Verdana" pitchFamily="34" charset="0"/>
                <a:cs typeface="Verdana" pitchFamily="34" charset="0"/>
              </a:rPr>
              <a:t> </a:t>
            </a:r>
            <a:r>
              <a:rPr lang="de-DE" sz="1400" dirty="0" err="1" smtClean="0">
                <a:solidFill>
                  <a:srgbClr val="616365"/>
                </a:solidFill>
                <a:latin typeface="Verdana" pitchFamily="34" charset="0"/>
                <a:ea typeface="Verdana" pitchFamily="34" charset="0"/>
                <a:cs typeface="Verdana" pitchFamily="34" charset="0"/>
              </a:rPr>
              <a:t>ask</a:t>
            </a:r>
            <a:r>
              <a:rPr lang="de-DE" sz="1400" dirty="0" smtClean="0">
                <a:solidFill>
                  <a:srgbClr val="616365"/>
                </a:solidFill>
                <a:latin typeface="Verdana" pitchFamily="34" charset="0"/>
                <a:ea typeface="Verdana" pitchFamily="34" charset="0"/>
                <a:cs typeface="Verdana" pitchFamily="34" charset="0"/>
              </a:rPr>
              <a:t> </a:t>
            </a:r>
            <a:r>
              <a:rPr lang="de-DE" sz="1400" dirty="0" err="1" smtClean="0">
                <a:solidFill>
                  <a:srgbClr val="616365"/>
                </a:solidFill>
                <a:latin typeface="Verdana" pitchFamily="34" charset="0"/>
                <a:ea typeface="Verdana" pitchFamily="34" charset="0"/>
                <a:cs typeface="Verdana" pitchFamily="34" charset="0"/>
              </a:rPr>
              <a:t>for</a:t>
            </a:r>
            <a:r>
              <a:rPr lang="de-DE" sz="1400" dirty="0" smtClean="0">
                <a:solidFill>
                  <a:srgbClr val="616365"/>
                </a:solidFill>
                <a:latin typeface="Verdana" pitchFamily="34" charset="0"/>
                <a:ea typeface="Verdana" pitchFamily="34" charset="0"/>
                <a:cs typeface="Verdana" pitchFamily="34" charset="0"/>
              </a:rPr>
              <a:t> a </a:t>
            </a:r>
            <a:r>
              <a:rPr lang="en-US" sz="1400" b="1" dirty="0">
                <a:solidFill>
                  <a:srgbClr val="616365"/>
                </a:solidFill>
                <a:latin typeface="Verdana" pitchFamily="34" charset="0"/>
                <a:ea typeface="Verdana" pitchFamily="34" charset="0"/>
                <a:cs typeface="Verdana" pitchFamily="34" charset="0"/>
              </a:rPr>
              <a:t>recognition </a:t>
            </a:r>
            <a:r>
              <a:rPr lang="en-US" sz="1400" dirty="0">
                <a:solidFill>
                  <a:srgbClr val="616365"/>
                </a:solidFill>
                <a:latin typeface="Verdana" pitchFamily="34" charset="0"/>
                <a:ea typeface="Verdana" pitchFamily="34" charset="0"/>
                <a:cs typeface="Verdana" pitchFamily="34" charset="0"/>
              </a:rPr>
              <a:t>of </a:t>
            </a:r>
            <a:r>
              <a:rPr lang="en-US" sz="1400" dirty="0" smtClean="0">
                <a:solidFill>
                  <a:srgbClr val="616365"/>
                </a:solidFill>
                <a:latin typeface="Verdana" pitchFamily="34" charset="0"/>
                <a:ea typeface="Verdana" pitchFamily="34" charset="0"/>
                <a:cs typeface="Verdana" pitchFamily="34" charset="0"/>
              </a:rPr>
              <a:t>credit points, </a:t>
            </a:r>
            <a:br>
              <a:rPr lang="en-US" sz="1400" dirty="0" smtClean="0">
                <a:solidFill>
                  <a:srgbClr val="616365"/>
                </a:solidFill>
                <a:latin typeface="Verdana" pitchFamily="34" charset="0"/>
                <a:ea typeface="Verdana" pitchFamily="34" charset="0"/>
                <a:cs typeface="Verdana" pitchFamily="34" charset="0"/>
              </a:rPr>
            </a:br>
            <a:r>
              <a:rPr lang="en-US" sz="1400" dirty="0" smtClean="0">
                <a:solidFill>
                  <a:srgbClr val="616365"/>
                </a:solidFill>
                <a:latin typeface="Verdana" pitchFamily="34" charset="0"/>
                <a:ea typeface="Verdana" pitchFamily="34" charset="0"/>
                <a:cs typeface="Verdana" pitchFamily="34" charset="0"/>
              </a:rPr>
              <a:t>but all think that a </a:t>
            </a:r>
            <a:r>
              <a:rPr lang="en-US" sz="1400" b="1" dirty="0" smtClean="0">
                <a:solidFill>
                  <a:srgbClr val="616365"/>
                </a:solidFill>
                <a:latin typeface="Verdana" pitchFamily="34" charset="0"/>
                <a:ea typeface="Verdana" pitchFamily="34" charset="0"/>
                <a:cs typeface="Verdana" pitchFamily="34" charset="0"/>
              </a:rPr>
              <a:t>certificate (</a:t>
            </a:r>
            <a:r>
              <a:rPr lang="en-US" sz="1400" b="1" dirty="0" err="1" smtClean="0">
                <a:solidFill>
                  <a:srgbClr val="616365"/>
                </a:solidFill>
                <a:latin typeface="Verdana" pitchFamily="34" charset="0"/>
                <a:ea typeface="Verdana" pitchFamily="34" charset="0"/>
                <a:cs typeface="Verdana" pitchFamily="34" charset="0"/>
              </a:rPr>
              <a:t>ToR</a:t>
            </a:r>
            <a:r>
              <a:rPr lang="en-US" sz="1400" b="1" dirty="0" smtClean="0">
                <a:solidFill>
                  <a:srgbClr val="616365"/>
                </a:solidFill>
                <a:latin typeface="Verdana" pitchFamily="34" charset="0"/>
                <a:ea typeface="Verdana" pitchFamily="34" charset="0"/>
                <a:cs typeface="Verdana" pitchFamily="34" charset="0"/>
              </a:rPr>
              <a:t> or badge) </a:t>
            </a:r>
            <a:r>
              <a:rPr lang="en-US" sz="1400" dirty="0" smtClean="0">
                <a:solidFill>
                  <a:srgbClr val="616365"/>
                </a:solidFill>
                <a:latin typeface="Verdana" pitchFamily="34" charset="0"/>
                <a:ea typeface="Verdana" pitchFamily="34" charset="0"/>
                <a:cs typeface="Verdana" pitchFamily="34" charset="0"/>
              </a:rPr>
              <a:t>is important</a:t>
            </a:r>
            <a:endParaRPr lang="de-DE" sz="1400" dirty="0">
              <a:solidFill>
                <a:srgbClr val="616365"/>
              </a:solidFill>
              <a:latin typeface="Verdana" pitchFamily="34" charset="0"/>
              <a:ea typeface="Verdana" pitchFamily="34" charset="0"/>
              <a:cs typeface="Verdana" pitchFamily="34" charset="0"/>
            </a:endParaRPr>
          </a:p>
        </p:txBody>
      </p:sp>
      <p:sp>
        <p:nvSpPr>
          <p:cNvPr id="9" name="Textfeld 8"/>
          <p:cNvSpPr txBox="1"/>
          <p:nvPr/>
        </p:nvSpPr>
        <p:spPr>
          <a:xfrm>
            <a:off x="5676853" y="3240036"/>
            <a:ext cx="2214048" cy="861774"/>
          </a:xfrm>
          <a:prstGeom prst="rect">
            <a:avLst/>
          </a:prstGeom>
          <a:noFill/>
        </p:spPr>
        <p:txBody>
          <a:bodyPr wrap="square" lIns="0" tIns="0" rIns="0" bIns="0" rtlCol="0">
            <a:spAutoFit/>
          </a:bodyPr>
          <a:lstStyle/>
          <a:p>
            <a:pPr algn="ctr"/>
            <a:r>
              <a:rPr lang="de-DE" sz="1400" dirty="0" smtClean="0">
                <a:solidFill>
                  <a:srgbClr val="616365"/>
                </a:solidFill>
                <a:latin typeface="Verdana" pitchFamily="34" charset="0"/>
                <a:ea typeface="Verdana" pitchFamily="34" charset="0"/>
                <a:cs typeface="Verdana" pitchFamily="34" charset="0"/>
              </a:rPr>
              <a:t>High </a:t>
            </a:r>
            <a:r>
              <a:rPr lang="de-DE" sz="1400" dirty="0" err="1" smtClean="0">
                <a:solidFill>
                  <a:srgbClr val="616365"/>
                </a:solidFill>
                <a:latin typeface="Verdana" pitchFamily="34" charset="0"/>
                <a:ea typeface="Verdana" pitchFamily="34" charset="0"/>
                <a:cs typeface="Verdana" pitchFamily="34" charset="0"/>
              </a:rPr>
              <a:t>demand</a:t>
            </a:r>
            <a:r>
              <a:rPr lang="de-DE" sz="1400" dirty="0" smtClean="0">
                <a:solidFill>
                  <a:srgbClr val="616365"/>
                </a:solidFill>
                <a:latin typeface="Verdana" pitchFamily="34" charset="0"/>
                <a:ea typeface="Verdana" pitchFamily="34" charset="0"/>
                <a:cs typeface="Verdana" pitchFamily="34" charset="0"/>
              </a:rPr>
              <a:t> </a:t>
            </a:r>
            <a:r>
              <a:rPr lang="de-DE" sz="1400" dirty="0" err="1" smtClean="0">
                <a:solidFill>
                  <a:srgbClr val="616365"/>
                </a:solidFill>
                <a:latin typeface="Verdana" pitchFamily="34" charset="0"/>
                <a:ea typeface="Verdana" pitchFamily="34" charset="0"/>
                <a:cs typeface="Verdana" pitchFamily="34" charset="0"/>
              </a:rPr>
              <a:t>of</a:t>
            </a:r>
            <a:r>
              <a:rPr lang="de-DE" sz="1400" dirty="0" smtClean="0">
                <a:solidFill>
                  <a:srgbClr val="616365"/>
                </a:solidFill>
                <a:latin typeface="Verdana" pitchFamily="34" charset="0"/>
                <a:ea typeface="Verdana" pitchFamily="34" charset="0"/>
                <a:cs typeface="Verdana" pitchFamily="34" charset="0"/>
              </a:rPr>
              <a:t> </a:t>
            </a:r>
            <a:r>
              <a:rPr lang="de-DE" sz="1400" b="1" dirty="0" err="1" smtClean="0">
                <a:solidFill>
                  <a:srgbClr val="616365"/>
                </a:solidFill>
                <a:latin typeface="Verdana" pitchFamily="34" charset="0"/>
                <a:ea typeface="Verdana" pitchFamily="34" charset="0"/>
                <a:cs typeface="Verdana" pitchFamily="34" charset="0"/>
              </a:rPr>
              <a:t>business</a:t>
            </a:r>
            <a:r>
              <a:rPr lang="de-DE" sz="1400" b="1" dirty="0" smtClean="0">
                <a:solidFill>
                  <a:srgbClr val="616365"/>
                </a:solidFill>
                <a:latin typeface="Verdana" pitchFamily="34" charset="0"/>
                <a:ea typeface="Verdana" pitchFamily="34" charset="0"/>
                <a:cs typeface="Verdana" pitchFamily="34" charset="0"/>
              </a:rPr>
              <a:t> </a:t>
            </a:r>
            <a:r>
              <a:rPr lang="de-DE" sz="1400" b="1" dirty="0" err="1" smtClean="0">
                <a:solidFill>
                  <a:srgbClr val="616365"/>
                </a:solidFill>
                <a:latin typeface="Verdana" pitchFamily="34" charset="0"/>
                <a:ea typeface="Verdana" pitchFamily="34" charset="0"/>
                <a:cs typeface="Verdana" pitchFamily="34" charset="0"/>
              </a:rPr>
              <a:t>courses</a:t>
            </a:r>
            <a:r>
              <a:rPr lang="de-DE" sz="1400" dirty="0" smtClean="0">
                <a:solidFill>
                  <a:srgbClr val="616365"/>
                </a:solidFill>
                <a:latin typeface="Verdana" pitchFamily="34" charset="0"/>
                <a:ea typeface="Verdana" pitchFamily="34" charset="0"/>
                <a:cs typeface="Verdana" pitchFamily="34" charset="0"/>
              </a:rPr>
              <a:t>, but also personal </a:t>
            </a:r>
            <a:r>
              <a:rPr lang="de-DE" sz="1400" dirty="0" err="1" smtClean="0">
                <a:solidFill>
                  <a:srgbClr val="616365"/>
                </a:solidFill>
                <a:latin typeface="Verdana" pitchFamily="34" charset="0"/>
                <a:ea typeface="Verdana" pitchFamily="34" charset="0"/>
                <a:cs typeface="Verdana" pitchFamily="34" charset="0"/>
              </a:rPr>
              <a:t>interest</a:t>
            </a:r>
            <a:r>
              <a:rPr lang="de-DE" sz="1400" dirty="0" smtClean="0">
                <a:solidFill>
                  <a:srgbClr val="616365"/>
                </a:solidFill>
                <a:latin typeface="Verdana" pitchFamily="34" charset="0"/>
                <a:ea typeface="Verdana" pitchFamily="34" charset="0"/>
                <a:cs typeface="Verdana" pitchFamily="34" charset="0"/>
              </a:rPr>
              <a:t> </a:t>
            </a:r>
            <a:r>
              <a:rPr lang="de-DE" sz="1400" dirty="0" err="1" smtClean="0">
                <a:solidFill>
                  <a:srgbClr val="616365"/>
                </a:solidFill>
                <a:latin typeface="Verdana" pitchFamily="34" charset="0"/>
                <a:ea typeface="Verdana" pitchFamily="34" charset="0"/>
                <a:cs typeface="Verdana" pitchFamily="34" charset="0"/>
              </a:rPr>
              <a:t>courses</a:t>
            </a:r>
            <a:endParaRPr lang="de-DE" sz="1400" dirty="0">
              <a:solidFill>
                <a:srgbClr val="616365"/>
              </a:solidFill>
              <a:latin typeface="Verdana" pitchFamily="34" charset="0"/>
              <a:ea typeface="Verdana" pitchFamily="34" charset="0"/>
              <a:cs typeface="Verdana" pitchFamily="34" charset="0"/>
            </a:endParaRPr>
          </a:p>
        </p:txBody>
      </p:sp>
      <p:sp>
        <p:nvSpPr>
          <p:cNvPr id="10" name="Textfeld 9"/>
          <p:cNvSpPr txBox="1"/>
          <p:nvPr/>
        </p:nvSpPr>
        <p:spPr>
          <a:xfrm>
            <a:off x="375723" y="1922834"/>
            <a:ext cx="2904426" cy="430887"/>
          </a:xfrm>
          <a:prstGeom prst="rect">
            <a:avLst/>
          </a:prstGeom>
          <a:noFill/>
        </p:spPr>
        <p:txBody>
          <a:bodyPr wrap="square" lIns="0" tIns="0" rIns="0" bIns="0" rtlCol="0">
            <a:spAutoFit/>
          </a:bodyPr>
          <a:lstStyle/>
          <a:p>
            <a:pPr algn="ctr"/>
            <a:r>
              <a:rPr lang="de-DE" sz="1400" b="1" dirty="0" smtClean="0">
                <a:solidFill>
                  <a:srgbClr val="009BBB"/>
                </a:solidFill>
                <a:latin typeface="Verdana" pitchFamily="34" charset="0"/>
                <a:ea typeface="Verdana" pitchFamily="34" charset="0"/>
                <a:cs typeface="Verdana" pitchFamily="34" charset="0"/>
              </a:rPr>
              <a:t>28</a:t>
            </a:r>
            <a:r>
              <a:rPr lang="de-DE" sz="1400" b="1" dirty="0" smtClean="0">
                <a:solidFill>
                  <a:srgbClr val="009BBB"/>
                </a:solidFill>
                <a:latin typeface="Verdana" pitchFamily="34" charset="0"/>
                <a:ea typeface="Verdana" pitchFamily="34" charset="0"/>
                <a:cs typeface="Verdana" pitchFamily="34" charset="0"/>
              </a:rPr>
              <a:t> </a:t>
            </a:r>
            <a:r>
              <a:rPr lang="de-DE" sz="1400" b="1" dirty="0" err="1" smtClean="0">
                <a:solidFill>
                  <a:srgbClr val="009BBB"/>
                </a:solidFill>
                <a:latin typeface="Verdana" pitchFamily="34" charset="0"/>
                <a:ea typeface="Verdana" pitchFamily="34" charset="0"/>
                <a:cs typeface="Verdana" pitchFamily="34" charset="0"/>
              </a:rPr>
              <a:t>incoming</a:t>
            </a:r>
            <a:r>
              <a:rPr lang="de-DE" sz="1400" b="1" dirty="0" smtClean="0">
                <a:solidFill>
                  <a:srgbClr val="009BBB"/>
                </a:solidFill>
                <a:latin typeface="Verdana" pitchFamily="34" charset="0"/>
                <a:ea typeface="Verdana" pitchFamily="34" charset="0"/>
                <a:cs typeface="Verdana" pitchFamily="34" charset="0"/>
              </a:rPr>
              <a:t> </a:t>
            </a:r>
            <a:r>
              <a:rPr lang="de-DE" sz="1400" b="1" dirty="0" err="1" smtClean="0">
                <a:solidFill>
                  <a:srgbClr val="009BBB"/>
                </a:solidFill>
                <a:latin typeface="Verdana" pitchFamily="34" charset="0"/>
                <a:ea typeface="Verdana" pitchFamily="34" charset="0"/>
                <a:cs typeface="Verdana" pitchFamily="34" charset="0"/>
              </a:rPr>
              <a:t>students</a:t>
            </a:r>
            <a:r>
              <a:rPr lang="de-DE" sz="1400" b="1" dirty="0" smtClean="0">
                <a:solidFill>
                  <a:srgbClr val="009BBB"/>
                </a:solidFill>
                <a:latin typeface="Verdana" pitchFamily="34" charset="0"/>
                <a:ea typeface="Verdana" pitchFamily="34" charset="0"/>
                <a:cs typeface="Verdana" pitchFamily="34" charset="0"/>
              </a:rPr>
              <a:t> </a:t>
            </a:r>
            <a:br>
              <a:rPr lang="de-DE" sz="1400" b="1" dirty="0" smtClean="0">
                <a:solidFill>
                  <a:srgbClr val="009BBB"/>
                </a:solidFill>
                <a:latin typeface="Verdana" pitchFamily="34" charset="0"/>
                <a:ea typeface="Verdana" pitchFamily="34" charset="0"/>
                <a:cs typeface="Verdana" pitchFamily="34" charset="0"/>
              </a:rPr>
            </a:br>
            <a:r>
              <a:rPr lang="de-DE" sz="1400" dirty="0" err="1" smtClean="0">
                <a:solidFill>
                  <a:srgbClr val="009BBB"/>
                </a:solidFill>
                <a:latin typeface="Verdana" pitchFamily="34" charset="0"/>
                <a:ea typeface="Verdana" pitchFamily="34" charset="0"/>
                <a:cs typeface="Verdana" pitchFamily="34" charset="0"/>
              </a:rPr>
              <a:t>since</a:t>
            </a:r>
            <a:r>
              <a:rPr lang="de-DE" sz="1400" dirty="0" smtClean="0">
                <a:solidFill>
                  <a:srgbClr val="009BBB"/>
                </a:solidFill>
                <a:latin typeface="Verdana" pitchFamily="34" charset="0"/>
                <a:ea typeface="Verdana" pitchFamily="34" charset="0"/>
                <a:cs typeface="Verdana" pitchFamily="34" charset="0"/>
              </a:rPr>
              <a:t> August 2020</a:t>
            </a:r>
            <a:endParaRPr lang="de-DE" sz="1400" dirty="0">
              <a:solidFill>
                <a:srgbClr val="009BBB"/>
              </a:solidFill>
              <a:latin typeface="Verdana" pitchFamily="34" charset="0"/>
              <a:ea typeface="Verdana" pitchFamily="34" charset="0"/>
              <a:cs typeface="Verdana" pitchFamily="34" charset="0"/>
            </a:endParaRPr>
          </a:p>
        </p:txBody>
      </p:sp>
      <p:sp>
        <p:nvSpPr>
          <p:cNvPr id="11" name="Textfeld 10"/>
          <p:cNvSpPr txBox="1"/>
          <p:nvPr/>
        </p:nvSpPr>
        <p:spPr>
          <a:xfrm>
            <a:off x="2359708" y="958720"/>
            <a:ext cx="3990252" cy="430887"/>
          </a:xfrm>
          <a:prstGeom prst="rect">
            <a:avLst/>
          </a:prstGeom>
          <a:noFill/>
        </p:spPr>
        <p:txBody>
          <a:bodyPr wrap="square" lIns="0" tIns="0" rIns="0" bIns="0" rtlCol="0">
            <a:spAutoFit/>
          </a:bodyPr>
          <a:lstStyle/>
          <a:p>
            <a:pPr algn="ctr"/>
            <a:r>
              <a:rPr lang="de-DE" sz="1400" dirty="0" err="1" smtClean="0">
                <a:solidFill>
                  <a:srgbClr val="616365"/>
                </a:solidFill>
                <a:latin typeface="Verdana" pitchFamily="34" charset="0"/>
                <a:ea typeface="Verdana" pitchFamily="34" charset="0"/>
                <a:cs typeface="Verdana" pitchFamily="34" charset="0"/>
              </a:rPr>
              <a:t>Especially</a:t>
            </a:r>
            <a:r>
              <a:rPr lang="de-DE" sz="1400" dirty="0" smtClean="0">
                <a:solidFill>
                  <a:srgbClr val="616365"/>
                </a:solidFill>
                <a:latin typeface="Verdana" pitchFamily="34" charset="0"/>
                <a:ea typeface="Verdana" pitchFamily="34" charset="0"/>
                <a:cs typeface="Verdana" pitchFamily="34" charset="0"/>
              </a:rPr>
              <a:t> </a:t>
            </a:r>
            <a:r>
              <a:rPr lang="de-DE" sz="1400" dirty="0" err="1" smtClean="0">
                <a:solidFill>
                  <a:srgbClr val="616365"/>
                </a:solidFill>
                <a:latin typeface="Verdana" pitchFamily="34" charset="0"/>
                <a:ea typeface="Verdana" pitchFamily="34" charset="0"/>
                <a:cs typeface="Verdana" pitchFamily="34" charset="0"/>
              </a:rPr>
              <a:t>popular</a:t>
            </a:r>
            <a:r>
              <a:rPr lang="de-DE" sz="1400" dirty="0" smtClean="0">
                <a:solidFill>
                  <a:srgbClr val="616365"/>
                </a:solidFill>
                <a:latin typeface="Verdana" pitchFamily="34" charset="0"/>
                <a:ea typeface="Verdana" pitchFamily="34" charset="0"/>
                <a:cs typeface="Verdana" pitchFamily="34" charset="0"/>
              </a:rPr>
              <a:t> in </a:t>
            </a:r>
            <a:r>
              <a:rPr lang="de-DE" sz="1400" b="1" dirty="0" err="1" smtClean="0">
                <a:solidFill>
                  <a:srgbClr val="616365"/>
                </a:solidFill>
                <a:latin typeface="Verdana" pitchFamily="34" charset="0"/>
                <a:ea typeface="Verdana" pitchFamily="34" charset="0"/>
                <a:cs typeface="Verdana" pitchFamily="34" charset="0"/>
              </a:rPr>
              <a:t>work-integrated</a:t>
            </a:r>
            <a:r>
              <a:rPr lang="de-DE" sz="1400" b="1" dirty="0" smtClean="0">
                <a:solidFill>
                  <a:srgbClr val="616365"/>
                </a:solidFill>
                <a:latin typeface="Verdana" pitchFamily="34" charset="0"/>
                <a:ea typeface="Verdana" pitchFamily="34" charset="0"/>
                <a:cs typeface="Verdana" pitchFamily="34" charset="0"/>
              </a:rPr>
              <a:t> </a:t>
            </a:r>
            <a:r>
              <a:rPr lang="de-DE" sz="1400" b="1" dirty="0" err="1" smtClean="0">
                <a:solidFill>
                  <a:srgbClr val="616365"/>
                </a:solidFill>
                <a:latin typeface="Verdana" pitchFamily="34" charset="0"/>
                <a:ea typeface="Verdana" pitchFamily="34" charset="0"/>
                <a:cs typeface="Verdana" pitchFamily="34" charset="0"/>
              </a:rPr>
              <a:t>study</a:t>
            </a:r>
            <a:r>
              <a:rPr lang="de-DE" sz="1400" b="1" dirty="0" smtClean="0">
                <a:solidFill>
                  <a:srgbClr val="616365"/>
                </a:solidFill>
                <a:latin typeface="Verdana" pitchFamily="34" charset="0"/>
                <a:ea typeface="Verdana" pitchFamily="34" charset="0"/>
                <a:cs typeface="Verdana" pitchFamily="34" charset="0"/>
              </a:rPr>
              <a:t> </a:t>
            </a:r>
            <a:r>
              <a:rPr lang="de-DE" sz="1400" b="1" dirty="0" err="1" smtClean="0">
                <a:solidFill>
                  <a:srgbClr val="616365"/>
                </a:solidFill>
                <a:latin typeface="Verdana" pitchFamily="34" charset="0"/>
                <a:ea typeface="Verdana" pitchFamily="34" charset="0"/>
                <a:cs typeface="Verdana" pitchFamily="34" charset="0"/>
              </a:rPr>
              <a:t>programs</a:t>
            </a:r>
            <a:endParaRPr lang="de-DE" sz="1400" b="1" dirty="0">
              <a:solidFill>
                <a:srgbClr val="616365"/>
              </a:solidFill>
              <a:latin typeface="Verdana" pitchFamily="34" charset="0"/>
              <a:ea typeface="Verdana" pitchFamily="34" charset="0"/>
              <a:cs typeface="Verdana" pitchFamily="34" charset="0"/>
            </a:endParaRPr>
          </a:p>
        </p:txBody>
      </p:sp>
      <p:sp>
        <p:nvSpPr>
          <p:cNvPr id="14" name="Rechteck 13"/>
          <p:cNvSpPr/>
          <p:nvPr/>
        </p:nvSpPr>
        <p:spPr>
          <a:xfrm rot="5400000">
            <a:off x="6857213" y="3413285"/>
            <a:ext cx="4418764" cy="184666"/>
          </a:xfrm>
          <a:prstGeom prst="rect">
            <a:avLst/>
          </a:prstGeom>
        </p:spPr>
        <p:txBody>
          <a:bodyPr wrap="square">
            <a:spAutoFit/>
          </a:bodyPr>
          <a:lstStyle/>
          <a:p>
            <a:r>
              <a:rPr lang="en-US" sz="600" dirty="0"/>
              <a:t>l</a:t>
            </a:r>
            <a:r>
              <a:rPr lang="en-US" sz="600" dirty="0" smtClean="0"/>
              <a:t>ight bulb icon by </a:t>
            </a:r>
            <a:r>
              <a:rPr lang="en-US" sz="600" dirty="0" smtClean="0">
                <a:hlinkClick r:id="rId3"/>
              </a:rPr>
              <a:t>ibrandify</a:t>
            </a:r>
            <a:r>
              <a:rPr lang="en-US" sz="600" dirty="0" smtClean="0"/>
              <a:t> on </a:t>
            </a:r>
            <a:r>
              <a:rPr lang="en-US" sz="600" dirty="0" smtClean="0">
                <a:hlinkClick r:id="rId4"/>
              </a:rPr>
              <a:t>thenounproject.com</a:t>
            </a:r>
            <a:r>
              <a:rPr lang="en-US" sz="600" dirty="0" smtClean="0"/>
              <a:t> (</a:t>
            </a:r>
            <a:r>
              <a:rPr lang="en-US" sz="600" dirty="0" smtClean="0">
                <a:hlinkClick r:id="rId5"/>
              </a:rPr>
              <a:t>CC BY-SA 3.0</a:t>
            </a:r>
            <a:r>
              <a:rPr lang="en-US" sz="600" dirty="0" smtClean="0"/>
              <a:t>)</a:t>
            </a:r>
            <a:endParaRPr lang="de-DE" sz="600" dirty="0"/>
          </a:p>
        </p:txBody>
      </p:sp>
      <p:pic>
        <p:nvPicPr>
          <p:cNvPr id="3" name="Grafik 2"/>
          <p:cNvPicPr>
            <a:picLocks noChangeAspect="1"/>
          </p:cNvPicPr>
          <p:nvPr/>
        </p:nvPicPr>
        <p:blipFill rotWithShape="1">
          <a:blip r:embed="rId6"/>
          <a:srcRect l="7080" r="7260"/>
          <a:stretch/>
        </p:blipFill>
        <p:spPr>
          <a:xfrm>
            <a:off x="3725658" y="1578793"/>
            <a:ext cx="1712422" cy="2160039"/>
          </a:xfrm>
          <a:prstGeom prst="rect">
            <a:avLst/>
          </a:prstGeom>
        </p:spPr>
      </p:pic>
    </p:spTree>
    <p:extLst>
      <p:ext uri="{BB962C8B-B14F-4D97-AF65-F5344CB8AC3E}">
        <p14:creationId xmlns:p14="http://schemas.microsoft.com/office/powerpoint/2010/main" val="211468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05326" y="1063154"/>
            <a:ext cx="3990976" cy="2965921"/>
          </a:xfrm>
          <a:prstGeom prst="ellipse">
            <a:avLst/>
          </a:prstGeom>
          <a:solidFill>
            <a:schemeClr val="bg1"/>
          </a:solidFill>
          <a:ln w="38100">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Student </a:t>
            </a:r>
            <a:r>
              <a:rPr lang="de-DE" dirty="0" err="1" smtClean="0"/>
              <a:t>Voices</a:t>
            </a:r>
            <a:endParaRPr lang="de-DE" dirty="0"/>
          </a:p>
        </p:txBody>
      </p:sp>
      <p:sp>
        <p:nvSpPr>
          <p:cNvPr id="4" name="Plus 3"/>
          <p:cNvSpPr/>
          <p:nvPr/>
        </p:nvSpPr>
        <p:spPr>
          <a:xfrm>
            <a:off x="1011000" y="1381395"/>
            <a:ext cx="1036875" cy="952500"/>
          </a:xfrm>
          <a:prstGeom prst="mathPlus">
            <a:avLst/>
          </a:prstGeom>
          <a:solidFill>
            <a:srgbClr val="009BBB"/>
          </a:solidFill>
          <a:ln>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4933950" y="1061085"/>
            <a:ext cx="4003201" cy="2967990"/>
          </a:xfrm>
          <a:prstGeom prst="ellipse">
            <a:avLst/>
          </a:prstGeom>
          <a:solidFill>
            <a:schemeClr val="bg1"/>
          </a:solidFill>
          <a:ln w="38100">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Minus 6"/>
          <p:cNvSpPr/>
          <p:nvPr/>
        </p:nvSpPr>
        <p:spPr>
          <a:xfrm>
            <a:off x="7200900" y="1381395"/>
            <a:ext cx="1085850" cy="733425"/>
          </a:xfrm>
          <a:prstGeom prst="mathMinus">
            <a:avLst/>
          </a:prstGeom>
          <a:solidFill>
            <a:srgbClr val="009BBB"/>
          </a:solidFill>
          <a:ln>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5152978" y="2064448"/>
            <a:ext cx="2214048" cy="276999"/>
          </a:xfrm>
          <a:prstGeom prst="rect">
            <a:avLst/>
          </a:prstGeom>
          <a:noFill/>
        </p:spPr>
        <p:txBody>
          <a:bodyPr wrap="square" lIns="0" tIns="0" rIns="0" bIns="0" rtlCol="0">
            <a:spAutoFit/>
          </a:bodyPr>
          <a:lstStyle/>
          <a:p>
            <a:pPr algn="ctr"/>
            <a:r>
              <a:rPr lang="de-DE" dirty="0" err="1" smtClean="0">
                <a:solidFill>
                  <a:srgbClr val="616365"/>
                </a:solidFill>
                <a:latin typeface="Verdana" pitchFamily="34" charset="0"/>
                <a:ea typeface="Verdana" pitchFamily="34" charset="0"/>
                <a:cs typeface="Verdana" pitchFamily="34" charset="0"/>
              </a:rPr>
              <a:t>No</a:t>
            </a:r>
            <a:r>
              <a:rPr lang="de-DE" dirty="0" smtClean="0">
                <a:solidFill>
                  <a:srgbClr val="616365"/>
                </a:solidFill>
                <a:latin typeface="Verdana" pitchFamily="34" charset="0"/>
                <a:ea typeface="Verdana" pitchFamily="34" charset="0"/>
                <a:cs typeface="Verdana" pitchFamily="34" charset="0"/>
              </a:rPr>
              <a:t> Networking</a:t>
            </a:r>
            <a:endParaRPr lang="de-DE" dirty="0">
              <a:solidFill>
                <a:srgbClr val="616365"/>
              </a:solidFill>
              <a:latin typeface="Verdana" pitchFamily="34" charset="0"/>
              <a:ea typeface="Verdana" pitchFamily="34" charset="0"/>
              <a:cs typeface="Verdana" pitchFamily="34" charset="0"/>
            </a:endParaRPr>
          </a:p>
        </p:txBody>
      </p:sp>
      <p:sp>
        <p:nvSpPr>
          <p:cNvPr id="12" name="Textfeld 11"/>
          <p:cNvSpPr txBox="1"/>
          <p:nvPr/>
        </p:nvSpPr>
        <p:spPr>
          <a:xfrm>
            <a:off x="2266903" y="1915941"/>
            <a:ext cx="2214048" cy="276999"/>
          </a:xfrm>
          <a:prstGeom prst="rect">
            <a:avLst/>
          </a:prstGeom>
          <a:noFill/>
        </p:spPr>
        <p:txBody>
          <a:bodyPr wrap="square" lIns="0" tIns="0" rIns="0" bIns="0" rtlCol="0">
            <a:spAutoFit/>
          </a:bodyPr>
          <a:lstStyle/>
          <a:p>
            <a:pPr algn="ctr"/>
            <a:r>
              <a:rPr lang="de-DE" dirty="0" smtClean="0">
                <a:solidFill>
                  <a:srgbClr val="616365"/>
                </a:solidFill>
                <a:latin typeface="Verdana" pitchFamily="34" charset="0"/>
                <a:ea typeface="Verdana" pitchFamily="34" charset="0"/>
                <a:cs typeface="Verdana" pitchFamily="34" charset="0"/>
              </a:rPr>
              <a:t>Networking</a:t>
            </a:r>
            <a:endParaRPr lang="de-DE" dirty="0">
              <a:solidFill>
                <a:srgbClr val="616365"/>
              </a:solidFill>
              <a:latin typeface="Verdana" pitchFamily="34" charset="0"/>
              <a:ea typeface="Verdana" pitchFamily="34" charset="0"/>
              <a:cs typeface="Verdana" pitchFamily="34" charset="0"/>
            </a:endParaRPr>
          </a:p>
        </p:txBody>
      </p:sp>
      <p:sp>
        <p:nvSpPr>
          <p:cNvPr id="13" name="Textfeld 12"/>
          <p:cNvSpPr txBox="1"/>
          <p:nvPr/>
        </p:nvSpPr>
        <p:spPr>
          <a:xfrm>
            <a:off x="2095047" y="2386113"/>
            <a:ext cx="2214048" cy="276999"/>
          </a:xfrm>
          <a:prstGeom prst="rect">
            <a:avLst/>
          </a:prstGeom>
          <a:noFill/>
        </p:spPr>
        <p:txBody>
          <a:bodyPr wrap="square" lIns="0" tIns="0" rIns="0" bIns="0" rtlCol="0">
            <a:spAutoFit/>
          </a:bodyPr>
          <a:lstStyle/>
          <a:p>
            <a:pPr algn="ctr"/>
            <a:r>
              <a:rPr lang="de-DE" dirty="0" smtClean="0">
                <a:solidFill>
                  <a:srgbClr val="616365"/>
                </a:solidFill>
                <a:latin typeface="Verdana" pitchFamily="34" charset="0"/>
                <a:ea typeface="Verdana" pitchFamily="34" charset="0"/>
                <a:cs typeface="Verdana" pitchFamily="34" charset="0"/>
              </a:rPr>
              <a:t>New </a:t>
            </a:r>
            <a:r>
              <a:rPr lang="de-DE" dirty="0" err="1" smtClean="0">
                <a:solidFill>
                  <a:srgbClr val="616365"/>
                </a:solidFill>
                <a:latin typeface="Verdana" pitchFamily="34" charset="0"/>
                <a:ea typeface="Verdana" pitchFamily="34" charset="0"/>
                <a:cs typeface="Verdana" pitchFamily="34" charset="0"/>
              </a:rPr>
              <a:t>Perspectives</a:t>
            </a:r>
            <a:endParaRPr lang="de-DE" dirty="0">
              <a:solidFill>
                <a:srgbClr val="616365"/>
              </a:solidFill>
              <a:latin typeface="Verdana" pitchFamily="34" charset="0"/>
              <a:ea typeface="Verdana" pitchFamily="34" charset="0"/>
              <a:cs typeface="Verdana" pitchFamily="34" charset="0"/>
            </a:endParaRPr>
          </a:p>
        </p:txBody>
      </p:sp>
      <p:sp>
        <p:nvSpPr>
          <p:cNvPr id="14" name="Textfeld 13"/>
          <p:cNvSpPr txBox="1"/>
          <p:nvPr/>
        </p:nvSpPr>
        <p:spPr>
          <a:xfrm>
            <a:off x="5828526" y="2627979"/>
            <a:ext cx="2214048" cy="276999"/>
          </a:xfrm>
          <a:prstGeom prst="rect">
            <a:avLst/>
          </a:prstGeom>
          <a:noFill/>
        </p:spPr>
        <p:txBody>
          <a:bodyPr wrap="square" lIns="0" tIns="0" rIns="0" bIns="0" rtlCol="0">
            <a:spAutoFit/>
          </a:bodyPr>
          <a:lstStyle/>
          <a:p>
            <a:pPr algn="ctr"/>
            <a:r>
              <a:rPr lang="de-DE" dirty="0" smtClean="0">
                <a:solidFill>
                  <a:srgbClr val="616365"/>
                </a:solidFill>
                <a:latin typeface="Verdana" pitchFamily="34" charset="0"/>
                <a:ea typeface="Verdana" pitchFamily="34" charset="0"/>
                <a:cs typeface="Verdana" pitchFamily="34" charset="0"/>
              </a:rPr>
              <a:t>Technical </a:t>
            </a:r>
            <a:r>
              <a:rPr lang="de-DE" dirty="0" err="1" smtClean="0">
                <a:solidFill>
                  <a:srgbClr val="616365"/>
                </a:solidFill>
                <a:latin typeface="Verdana" pitchFamily="34" charset="0"/>
                <a:ea typeface="Verdana" pitchFamily="34" charset="0"/>
                <a:cs typeface="Verdana" pitchFamily="34" charset="0"/>
              </a:rPr>
              <a:t>problems</a:t>
            </a:r>
            <a:endParaRPr lang="de-DE" dirty="0">
              <a:solidFill>
                <a:srgbClr val="616365"/>
              </a:solidFill>
              <a:latin typeface="Verdana" pitchFamily="34" charset="0"/>
              <a:ea typeface="Verdana" pitchFamily="34" charset="0"/>
              <a:cs typeface="Verdana" pitchFamily="34" charset="0"/>
            </a:endParaRPr>
          </a:p>
        </p:txBody>
      </p:sp>
      <p:sp>
        <p:nvSpPr>
          <p:cNvPr id="15" name="Textfeld 14"/>
          <p:cNvSpPr txBox="1"/>
          <p:nvPr/>
        </p:nvSpPr>
        <p:spPr>
          <a:xfrm>
            <a:off x="1011000" y="3465750"/>
            <a:ext cx="2214048" cy="276999"/>
          </a:xfrm>
          <a:prstGeom prst="rect">
            <a:avLst/>
          </a:prstGeom>
          <a:noFill/>
        </p:spPr>
        <p:txBody>
          <a:bodyPr wrap="square" lIns="0" tIns="0" rIns="0" bIns="0" rtlCol="0">
            <a:spAutoFit/>
          </a:bodyPr>
          <a:lstStyle/>
          <a:p>
            <a:pPr algn="ctr"/>
            <a:r>
              <a:rPr lang="de-DE" dirty="0" smtClean="0">
                <a:solidFill>
                  <a:srgbClr val="616365"/>
                </a:solidFill>
                <a:latin typeface="Verdana" pitchFamily="34" charset="0"/>
                <a:ea typeface="Verdana" pitchFamily="34" charset="0"/>
                <a:cs typeface="Verdana" pitchFamily="34" charset="0"/>
              </a:rPr>
              <a:t>Course </a:t>
            </a:r>
            <a:r>
              <a:rPr lang="de-DE" dirty="0" err="1" smtClean="0">
                <a:solidFill>
                  <a:srgbClr val="616365"/>
                </a:solidFill>
                <a:latin typeface="Verdana" pitchFamily="34" charset="0"/>
                <a:ea typeface="Verdana" pitchFamily="34" charset="0"/>
                <a:cs typeface="Verdana" pitchFamily="34" charset="0"/>
              </a:rPr>
              <a:t>variety</a:t>
            </a:r>
            <a:endParaRPr lang="de-DE" dirty="0">
              <a:solidFill>
                <a:srgbClr val="616365"/>
              </a:solidFill>
              <a:latin typeface="Verdana" pitchFamily="34" charset="0"/>
              <a:ea typeface="Verdana" pitchFamily="34" charset="0"/>
              <a:cs typeface="Verdana" pitchFamily="34" charset="0"/>
            </a:endParaRPr>
          </a:p>
        </p:txBody>
      </p:sp>
      <p:sp>
        <p:nvSpPr>
          <p:cNvPr id="16" name="Textfeld 15"/>
          <p:cNvSpPr txBox="1"/>
          <p:nvPr/>
        </p:nvSpPr>
        <p:spPr>
          <a:xfrm>
            <a:off x="1141603" y="2930658"/>
            <a:ext cx="2782697" cy="276999"/>
          </a:xfrm>
          <a:prstGeom prst="rect">
            <a:avLst/>
          </a:prstGeom>
          <a:noFill/>
        </p:spPr>
        <p:txBody>
          <a:bodyPr wrap="square" lIns="0" tIns="0" rIns="0" bIns="0" rtlCol="0">
            <a:spAutoFit/>
          </a:bodyPr>
          <a:lstStyle/>
          <a:p>
            <a:pPr algn="ctr"/>
            <a:r>
              <a:rPr lang="de-DE" dirty="0" smtClean="0">
                <a:solidFill>
                  <a:srgbClr val="616365"/>
                </a:solidFill>
                <a:latin typeface="Verdana" pitchFamily="34" charset="0"/>
                <a:ea typeface="Verdana" pitchFamily="34" charset="0"/>
                <a:cs typeface="Verdana" pitchFamily="34" charset="0"/>
              </a:rPr>
              <a:t>English </a:t>
            </a:r>
            <a:r>
              <a:rPr lang="de-DE" dirty="0" err="1" smtClean="0">
                <a:solidFill>
                  <a:srgbClr val="616365"/>
                </a:solidFill>
                <a:latin typeface="Verdana" pitchFamily="34" charset="0"/>
                <a:ea typeface="Verdana" pitchFamily="34" charset="0"/>
                <a:cs typeface="Verdana" pitchFamily="34" charset="0"/>
              </a:rPr>
              <a:t>skills</a:t>
            </a:r>
            <a:endParaRPr lang="de-DE" dirty="0">
              <a:solidFill>
                <a:srgbClr val="616365"/>
              </a:solidFill>
              <a:latin typeface="Verdana" pitchFamily="34" charset="0"/>
              <a:ea typeface="Verdana" pitchFamily="34" charset="0"/>
              <a:cs typeface="Verdana" pitchFamily="34" charset="0"/>
            </a:endParaRPr>
          </a:p>
        </p:txBody>
      </p:sp>
      <p:sp>
        <p:nvSpPr>
          <p:cNvPr id="17" name="Textfeld 16"/>
          <p:cNvSpPr txBox="1"/>
          <p:nvPr/>
        </p:nvSpPr>
        <p:spPr>
          <a:xfrm>
            <a:off x="6014202" y="3211526"/>
            <a:ext cx="2214048" cy="276999"/>
          </a:xfrm>
          <a:prstGeom prst="rect">
            <a:avLst/>
          </a:prstGeom>
          <a:noFill/>
        </p:spPr>
        <p:txBody>
          <a:bodyPr wrap="square" lIns="0" tIns="0" rIns="0" bIns="0" rtlCol="0">
            <a:spAutoFit/>
          </a:bodyPr>
          <a:lstStyle/>
          <a:p>
            <a:pPr algn="ctr"/>
            <a:r>
              <a:rPr lang="de-DE" dirty="0" err="1" smtClean="0">
                <a:solidFill>
                  <a:srgbClr val="616365"/>
                </a:solidFill>
                <a:latin typeface="Verdana" pitchFamily="34" charset="0"/>
                <a:ea typeface="Verdana" pitchFamily="34" charset="0"/>
                <a:cs typeface="Verdana" pitchFamily="34" charset="0"/>
              </a:rPr>
              <a:t>Effort</a:t>
            </a:r>
            <a:endParaRPr lang="de-DE" dirty="0">
              <a:solidFill>
                <a:srgbClr val="616365"/>
              </a:solidFill>
              <a:latin typeface="Verdana" pitchFamily="34" charset="0"/>
              <a:ea typeface="Verdana" pitchFamily="34" charset="0"/>
              <a:cs typeface="Verdana" pitchFamily="34" charset="0"/>
            </a:endParaRPr>
          </a:p>
        </p:txBody>
      </p:sp>
      <p:sp>
        <p:nvSpPr>
          <p:cNvPr id="18" name="Textfeld 17"/>
          <p:cNvSpPr txBox="1"/>
          <p:nvPr/>
        </p:nvSpPr>
        <p:spPr>
          <a:xfrm>
            <a:off x="2465814" y="4531518"/>
            <a:ext cx="4215072" cy="276999"/>
          </a:xfrm>
          <a:prstGeom prst="rect">
            <a:avLst/>
          </a:prstGeom>
          <a:noFill/>
        </p:spPr>
        <p:txBody>
          <a:bodyPr wrap="square" lIns="0" tIns="0" rIns="0" bIns="0" rtlCol="0">
            <a:spAutoFit/>
          </a:bodyPr>
          <a:lstStyle/>
          <a:p>
            <a:pPr algn="ctr"/>
            <a:r>
              <a:rPr lang="de-DE" b="1" dirty="0" err="1" smtClean="0">
                <a:solidFill>
                  <a:srgbClr val="616365"/>
                </a:solidFill>
                <a:latin typeface="Verdana" pitchFamily="34" charset="0"/>
                <a:ea typeface="Verdana" pitchFamily="34" charset="0"/>
                <a:cs typeface="Verdana" pitchFamily="34" charset="0"/>
              </a:rPr>
              <a:t>Recommendation</a:t>
            </a:r>
            <a:r>
              <a:rPr lang="de-DE" b="1" dirty="0" smtClean="0">
                <a:solidFill>
                  <a:srgbClr val="616365"/>
                </a:solidFill>
                <a:latin typeface="Verdana" pitchFamily="34" charset="0"/>
                <a:ea typeface="Verdana" pitchFamily="34" charset="0"/>
                <a:cs typeface="Verdana" pitchFamily="34" charset="0"/>
              </a:rPr>
              <a:t> rate: 95%</a:t>
            </a:r>
            <a:endParaRPr lang="de-DE" b="1" dirty="0">
              <a:solidFill>
                <a:srgbClr val="616365"/>
              </a:solidFill>
              <a:latin typeface="Verdana" pitchFamily="34" charset="0"/>
              <a:ea typeface="Verdana" pitchFamily="34" charset="0"/>
              <a:cs typeface="Verdana" pitchFamily="34" charset="0"/>
            </a:endParaRPr>
          </a:p>
        </p:txBody>
      </p:sp>
      <p:pic>
        <p:nvPicPr>
          <p:cNvPr id="19" name="Grafik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341" y="3339921"/>
            <a:ext cx="1066018" cy="1066018"/>
          </a:xfrm>
          <a:prstGeom prst="rect">
            <a:avLst/>
          </a:prstGeom>
        </p:spPr>
      </p:pic>
      <p:sp>
        <p:nvSpPr>
          <p:cNvPr id="20" name="Rechteck 19"/>
          <p:cNvSpPr/>
          <p:nvPr/>
        </p:nvSpPr>
        <p:spPr>
          <a:xfrm rot="5400000">
            <a:off x="7279970" y="3575123"/>
            <a:ext cx="3632409" cy="184666"/>
          </a:xfrm>
          <a:prstGeom prst="rect">
            <a:avLst/>
          </a:prstGeom>
        </p:spPr>
        <p:txBody>
          <a:bodyPr wrap="square">
            <a:spAutoFit/>
          </a:bodyPr>
          <a:lstStyle/>
          <a:p>
            <a:r>
              <a:rPr lang="en-US" sz="600" dirty="0" smtClean="0"/>
              <a:t>icon </a:t>
            </a:r>
            <a:r>
              <a:rPr lang="en-US" sz="600" dirty="0" smtClean="0"/>
              <a:t>by </a:t>
            </a:r>
            <a:r>
              <a:rPr lang="en-US" sz="600" dirty="0" err="1">
                <a:solidFill>
                  <a:srgbClr val="616365"/>
                </a:solidFill>
                <a:hlinkClick r:id="rId3" tooltip="Freepik"/>
              </a:rPr>
              <a:t>Freepik</a:t>
            </a:r>
            <a:r>
              <a:rPr lang="en-US" sz="600" dirty="0">
                <a:solidFill>
                  <a:srgbClr val="616365"/>
                </a:solidFill>
              </a:rPr>
              <a:t> </a:t>
            </a:r>
            <a:r>
              <a:rPr lang="en-US" sz="600" dirty="0"/>
              <a:t>from</a:t>
            </a:r>
            <a:r>
              <a:rPr lang="en-US" sz="600" dirty="0">
                <a:solidFill>
                  <a:srgbClr val="616365"/>
                </a:solidFill>
              </a:rPr>
              <a:t> </a:t>
            </a:r>
            <a:r>
              <a:rPr lang="en-US" sz="600" dirty="0">
                <a:solidFill>
                  <a:srgbClr val="616365"/>
                </a:solidFill>
                <a:hlinkClick r:id="rId4" tooltip="Flaticon"/>
              </a:rPr>
              <a:t>www.flaticon.com</a:t>
            </a:r>
            <a:endParaRPr lang="de-DE" sz="600" dirty="0">
              <a:solidFill>
                <a:srgbClr val="616365"/>
              </a:solidFill>
            </a:endParaRPr>
          </a:p>
        </p:txBody>
      </p:sp>
    </p:spTree>
    <p:extLst>
      <p:ext uri="{BB962C8B-B14F-4D97-AF65-F5344CB8AC3E}">
        <p14:creationId xmlns:p14="http://schemas.microsoft.com/office/powerpoint/2010/main" val="3360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Student </a:t>
            </a:r>
            <a:r>
              <a:rPr lang="de-DE" dirty="0" err="1" smtClean="0"/>
              <a:t>Voices</a:t>
            </a:r>
            <a:endParaRPr lang="de-DE" dirty="0"/>
          </a:p>
        </p:txBody>
      </p:sp>
      <p:sp>
        <p:nvSpPr>
          <p:cNvPr id="4" name="Ovale Legende 3"/>
          <p:cNvSpPr/>
          <p:nvPr/>
        </p:nvSpPr>
        <p:spPr>
          <a:xfrm>
            <a:off x="1387237" y="1352550"/>
            <a:ext cx="6372225" cy="2809876"/>
          </a:xfrm>
          <a:prstGeom prst="wedgeEllipseCallout">
            <a:avLst>
              <a:gd name="adj1" fmla="val -51091"/>
              <a:gd name="adj2" fmla="val 48873"/>
            </a:avLst>
          </a:prstGeom>
          <a:solidFill>
            <a:schemeClr val="bg1"/>
          </a:solidFill>
          <a:ln w="57150">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616365"/>
                </a:solidFill>
              </a:rPr>
              <a:t>I have a physical disability, so these online modules are a great opportunity for me to get in touch with international universities in a very cost-effective and easy way. </a:t>
            </a:r>
            <a:r>
              <a:rPr lang="en-US" sz="1200" dirty="0" smtClean="0">
                <a:solidFill>
                  <a:srgbClr val="616365"/>
                </a:solidFill>
              </a:rPr>
              <a:t>[…] </a:t>
            </a:r>
            <a:r>
              <a:rPr lang="en-US" sz="1200" dirty="0">
                <a:solidFill>
                  <a:srgbClr val="616365"/>
                </a:solidFill>
              </a:rPr>
              <a:t>I am </a:t>
            </a:r>
            <a:r>
              <a:rPr lang="en-US" sz="1200" dirty="0" smtClean="0">
                <a:solidFill>
                  <a:srgbClr val="616365"/>
                </a:solidFill>
              </a:rPr>
              <a:t>extremely happy because I completed </a:t>
            </a:r>
            <a:r>
              <a:rPr lang="en-US" sz="1200" dirty="0">
                <a:solidFill>
                  <a:srgbClr val="616365"/>
                </a:solidFill>
              </a:rPr>
              <a:t>the module with 100% </a:t>
            </a:r>
            <a:r>
              <a:rPr lang="en-US" sz="1200" dirty="0" smtClean="0">
                <a:solidFill>
                  <a:srgbClr val="616365"/>
                </a:solidFill>
              </a:rPr>
              <a:t>(5 </a:t>
            </a:r>
            <a:r>
              <a:rPr lang="en-US" sz="1200" dirty="0">
                <a:solidFill>
                  <a:srgbClr val="616365"/>
                </a:solidFill>
              </a:rPr>
              <a:t>points out of </a:t>
            </a:r>
            <a:r>
              <a:rPr lang="en-US" sz="1200" dirty="0" smtClean="0">
                <a:solidFill>
                  <a:srgbClr val="616365"/>
                </a:solidFill>
              </a:rPr>
              <a:t>5). </a:t>
            </a:r>
            <a:r>
              <a:rPr lang="en-US" sz="1200" dirty="0">
                <a:solidFill>
                  <a:srgbClr val="616365"/>
                </a:solidFill>
              </a:rPr>
              <a:t>The lecturer was totally </a:t>
            </a:r>
            <a:r>
              <a:rPr lang="en-US" sz="1200" dirty="0" smtClean="0">
                <a:solidFill>
                  <a:srgbClr val="616365"/>
                </a:solidFill>
              </a:rPr>
              <a:t>nice </a:t>
            </a:r>
            <a:r>
              <a:rPr lang="en-US" sz="1200" dirty="0">
                <a:solidFill>
                  <a:srgbClr val="616365"/>
                </a:solidFill>
              </a:rPr>
              <a:t>and explained everything well. After a period of </a:t>
            </a:r>
            <a:r>
              <a:rPr lang="en-US" sz="1200" dirty="0" err="1">
                <a:solidFill>
                  <a:srgbClr val="616365"/>
                </a:solidFill>
              </a:rPr>
              <a:t>familiarisation</a:t>
            </a:r>
            <a:r>
              <a:rPr lang="en-US" sz="1200" dirty="0">
                <a:solidFill>
                  <a:srgbClr val="616365"/>
                </a:solidFill>
              </a:rPr>
              <a:t>, the technical side of things worked </a:t>
            </a:r>
            <a:r>
              <a:rPr lang="en-US" sz="1200" dirty="0" smtClean="0">
                <a:solidFill>
                  <a:srgbClr val="616365"/>
                </a:solidFill>
              </a:rPr>
              <a:t>well. </a:t>
            </a:r>
            <a:r>
              <a:rPr lang="en-US" sz="1200" dirty="0">
                <a:solidFill>
                  <a:srgbClr val="616365"/>
                </a:solidFill>
              </a:rPr>
              <a:t>T</a:t>
            </a:r>
            <a:r>
              <a:rPr lang="en-US" sz="1200" dirty="0" smtClean="0">
                <a:solidFill>
                  <a:srgbClr val="616365"/>
                </a:solidFill>
              </a:rPr>
              <a:t>he </a:t>
            </a:r>
            <a:r>
              <a:rPr lang="en-US" sz="1200" dirty="0">
                <a:solidFill>
                  <a:srgbClr val="616365"/>
                </a:solidFill>
              </a:rPr>
              <a:t>technical support team responded to problems </a:t>
            </a:r>
            <a:r>
              <a:rPr lang="en-US" sz="1200" dirty="0" smtClean="0">
                <a:solidFill>
                  <a:srgbClr val="616365"/>
                </a:solidFill>
              </a:rPr>
              <a:t>immediately and </a:t>
            </a:r>
            <a:r>
              <a:rPr lang="en-US" sz="1200" dirty="0">
                <a:solidFill>
                  <a:srgbClr val="616365"/>
                </a:solidFill>
              </a:rPr>
              <a:t>I felt well </a:t>
            </a:r>
            <a:r>
              <a:rPr lang="en-US" sz="1200" dirty="0" smtClean="0">
                <a:solidFill>
                  <a:srgbClr val="616365"/>
                </a:solidFill>
              </a:rPr>
              <a:t>supported. I really like the </a:t>
            </a:r>
            <a:r>
              <a:rPr lang="en-US" sz="1200" dirty="0">
                <a:solidFill>
                  <a:srgbClr val="616365"/>
                </a:solidFill>
              </a:rPr>
              <a:t>"</a:t>
            </a:r>
            <a:r>
              <a:rPr lang="en-US" sz="1200" dirty="0" smtClean="0">
                <a:solidFill>
                  <a:srgbClr val="616365"/>
                </a:solidFill>
              </a:rPr>
              <a:t>Microcredentials“ offer.</a:t>
            </a:r>
            <a:endParaRPr lang="en-US" sz="1200" dirty="0">
              <a:solidFill>
                <a:srgbClr val="616365"/>
              </a:solidFill>
            </a:endParaRPr>
          </a:p>
        </p:txBody>
      </p:sp>
    </p:spTree>
    <p:extLst>
      <p:ext uri="{BB962C8B-B14F-4D97-AF65-F5344CB8AC3E}">
        <p14:creationId xmlns:p14="http://schemas.microsoft.com/office/powerpoint/2010/main" val="2617955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658575" y="1112520"/>
            <a:ext cx="8030095" cy="2604559"/>
          </a:xfrm>
          <a:prstGeom prst="roundRect">
            <a:avLst/>
          </a:prstGeom>
          <a:solidFill>
            <a:schemeClr val="bg1">
              <a:lumMod val="95000"/>
              <a:alpha val="49000"/>
            </a:schemeClr>
          </a:solidFill>
          <a:ln w="38100">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807921" y="1254866"/>
            <a:ext cx="7697904" cy="2462213"/>
          </a:xfrm>
          <a:prstGeom prst="rect">
            <a:avLst/>
          </a:prstGeom>
          <a:noFill/>
        </p:spPr>
        <p:txBody>
          <a:bodyPr wrap="square" lIns="0" tIns="0" rIns="0" bIns="0" rtlCol="0">
            <a:spAutoFit/>
          </a:bodyPr>
          <a:lstStyle/>
          <a:p>
            <a:r>
              <a:rPr lang="de-DE" sz="1600" b="1" u="sng" dirty="0" err="1" smtClean="0">
                <a:solidFill>
                  <a:srgbClr val="616365"/>
                </a:solidFill>
                <a:latin typeface="Verdana" pitchFamily="34" charset="0"/>
                <a:ea typeface="Verdana" pitchFamily="34" charset="0"/>
                <a:cs typeface="Verdana" pitchFamily="34" charset="0"/>
              </a:rPr>
              <a:t>Questions</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to</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consider</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if</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you</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want</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to</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establish</a:t>
            </a:r>
            <a:r>
              <a:rPr lang="de-DE" sz="1600" b="1" u="sng" dirty="0" smtClean="0">
                <a:solidFill>
                  <a:srgbClr val="616365"/>
                </a:solidFill>
                <a:latin typeface="Verdana" pitchFamily="34" charset="0"/>
                <a:ea typeface="Verdana" pitchFamily="34" charset="0"/>
                <a:cs typeface="Verdana" pitchFamily="34" charset="0"/>
              </a:rPr>
              <a:t> a </a:t>
            </a:r>
            <a:r>
              <a:rPr lang="de-DE" sz="1600" b="1" u="sng" dirty="0" err="1" smtClean="0">
                <a:solidFill>
                  <a:srgbClr val="616365"/>
                </a:solidFill>
                <a:latin typeface="Verdana" pitchFamily="34" charset="0"/>
                <a:ea typeface="Verdana" pitchFamily="34" charset="0"/>
                <a:cs typeface="Verdana" pitchFamily="34" charset="0"/>
              </a:rPr>
              <a:t>similiar</a:t>
            </a:r>
            <a:r>
              <a:rPr lang="de-DE" sz="1600" b="1" u="sng" dirty="0" smtClean="0">
                <a:solidFill>
                  <a:srgbClr val="616365"/>
                </a:solidFill>
                <a:latin typeface="Verdana" pitchFamily="34" charset="0"/>
                <a:ea typeface="Verdana" pitchFamily="34" charset="0"/>
                <a:cs typeface="Verdana" pitchFamily="34" charset="0"/>
              </a:rPr>
              <a:t> </a:t>
            </a:r>
            <a:r>
              <a:rPr lang="de-DE" sz="1600" b="1" u="sng" dirty="0" err="1" smtClean="0">
                <a:solidFill>
                  <a:srgbClr val="616365"/>
                </a:solidFill>
                <a:latin typeface="Verdana" pitchFamily="34" charset="0"/>
                <a:ea typeface="Verdana" pitchFamily="34" charset="0"/>
                <a:cs typeface="Verdana" pitchFamily="34" charset="0"/>
              </a:rPr>
              <a:t>program</a:t>
            </a:r>
            <a:endParaRPr lang="de-DE" sz="1600" b="1" u="sng" dirty="0" smtClean="0">
              <a:solidFill>
                <a:srgbClr val="616365"/>
              </a:solidFill>
              <a:latin typeface="Verdana" pitchFamily="34" charset="0"/>
              <a:ea typeface="Verdana" pitchFamily="34" charset="0"/>
              <a:cs typeface="Verdana" pitchFamily="34" charset="0"/>
            </a:endParaRPr>
          </a:p>
          <a:p>
            <a:pPr marL="342900" indent="-342900">
              <a:buFont typeface="+mj-lt"/>
              <a:buAutoNum type="arabicPeriod"/>
            </a:pPr>
            <a:endParaRPr lang="de-DE" sz="1600" b="1" dirty="0">
              <a:solidFill>
                <a:srgbClr val="616365"/>
              </a:solidFill>
              <a:latin typeface="Verdana" pitchFamily="34" charset="0"/>
              <a:ea typeface="Verdana" pitchFamily="34" charset="0"/>
              <a:cs typeface="Verdana" pitchFamily="34" charset="0"/>
            </a:endParaRPr>
          </a:p>
          <a:p>
            <a:pPr marL="342900" indent="-342900">
              <a:buFont typeface="+mj-lt"/>
              <a:buAutoNum type="arabicPeriod"/>
            </a:pPr>
            <a:r>
              <a:rPr lang="de-DE" sz="1600" dirty="0" err="1" smtClean="0">
                <a:solidFill>
                  <a:srgbClr val="616365"/>
                </a:solidFill>
                <a:latin typeface="Verdana" pitchFamily="34" charset="0"/>
                <a:ea typeface="Verdana" pitchFamily="34" charset="0"/>
                <a:cs typeface="Verdana" pitchFamily="34" charset="0"/>
              </a:rPr>
              <a:t>Which</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accredited</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courses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can</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be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offered</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for</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virtual</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students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abroad</a:t>
            </a:r>
            <a:r>
              <a:rPr lang="de-DE" sz="1600" dirty="0" smtClean="0">
                <a:solidFill>
                  <a:srgbClr val="616365"/>
                </a:solidFill>
                <a:latin typeface="Verdana" pitchFamily="34" charset="0"/>
                <a:ea typeface="Verdana" pitchFamily="34" charset="0"/>
                <a:cs typeface="Verdana" pitchFamily="34" charset="0"/>
              </a:rPr>
              <a:t>?</a:t>
            </a:r>
            <a:br>
              <a:rPr lang="de-DE" sz="1600" dirty="0" smtClean="0">
                <a:solidFill>
                  <a:srgbClr val="616365"/>
                </a:solidFill>
                <a:latin typeface="Verdana" pitchFamily="34" charset="0"/>
                <a:ea typeface="Verdana" pitchFamily="34" charset="0"/>
                <a:cs typeface="Verdana" pitchFamily="34" charset="0"/>
              </a:rPr>
            </a:br>
            <a:endParaRPr lang="de-DE" sz="1600" dirty="0" smtClean="0">
              <a:solidFill>
                <a:srgbClr val="616365"/>
              </a:solidFill>
              <a:latin typeface="Verdana" pitchFamily="34" charset="0"/>
              <a:ea typeface="Verdana" pitchFamily="34" charset="0"/>
              <a:cs typeface="Verdana" pitchFamily="34" charset="0"/>
            </a:endParaRPr>
          </a:p>
          <a:p>
            <a:pPr marL="342900" indent="-342900">
              <a:buFont typeface="+mj-lt"/>
              <a:buAutoNum type="arabicPeriod"/>
            </a:pPr>
            <a:r>
              <a:rPr lang="de-DE" sz="1600" dirty="0" err="1" smtClean="0">
                <a:solidFill>
                  <a:srgbClr val="616365"/>
                </a:solidFill>
                <a:latin typeface="Verdana" pitchFamily="34" charset="0"/>
                <a:ea typeface="Verdana" pitchFamily="34" charset="0"/>
                <a:cs typeface="Verdana" pitchFamily="34" charset="0"/>
              </a:rPr>
              <a:t>How</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c</a:t>
            </a:r>
            <a:r>
              <a:rPr lang="de-DE" sz="1600" dirty="0" err="1" smtClean="0">
                <a:solidFill>
                  <a:srgbClr val="616365"/>
                </a:solidFill>
                <a:latin typeface="Verdana" pitchFamily="34" charset="0"/>
                <a:ea typeface="Verdana" pitchFamily="34" charset="0"/>
                <a:cs typeface="Verdana" pitchFamily="34" charset="0"/>
              </a:rPr>
              <a:t>an</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virtual</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students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abroad</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be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enrolled</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free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of</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charge</a:t>
            </a:r>
            <a:r>
              <a:rPr lang="de-DE" sz="1600" dirty="0" smtClean="0">
                <a:solidFill>
                  <a:srgbClr val="616365"/>
                </a:solidFill>
                <a:latin typeface="Verdana" pitchFamily="34" charset="0"/>
                <a:ea typeface="Verdana" pitchFamily="34" charset="0"/>
                <a:cs typeface="Verdana" pitchFamily="34" charset="0"/>
              </a:rPr>
              <a:t>)? </a:t>
            </a:r>
            <a:br>
              <a:rPr lang="de-DE" sz="1600" dirty="0" smtClean="0">
                <a:solidFill>
                  <a:srgbClr val="616365"/>
                </a:solidFill>
                <a:latin typeface="Verdana" pitchFamily="34" charset="0"/>
                <a:ea typeface="Verdana" pitchFamily="34" charset="0"/>
                <a:cs typeface="Verdana" pitchFamily="34" charset="0"/>
              </a:rPr>
            </a:br>
            <a:endParaRPr lang="de-DE" sz="1600" dirty="0" smtClean="0">
              <a:solidFill>
                <a:srgbClr val="616365"/>
              </a:solidFill>
              <a:latin typeface="Verdana" pitchFamily="34" charset="0"/>
              <a:ea typeface="Verdana" pitchFamily="34" charset="0"/>
              <a:cs typeface="Verdana" pitchFamily="34" charset="0"/>
            </a:endParaRPr>
          </a:p>
          <a:p>
            <a:pPr marL="342900" indent="-342900">
              <a:buFont typeface="+mj-lt"/>
              <a:buAutoNum type="arabicPeriod"/>
            </a:pPr>
            <a:r>
              <a:rPr lang="de-DE" sz="1600" dirty="0" smtClean="0">
                <a:solidFill>
                  <a:srgbClr val="616365"/>
                </a:solidFill>
                <a:latin typeface="Verdana" pitchFamily="34" charset="0"/>
                <a:ea typeface="Verdana" pitchFamily="34" charset="0"/>
                <a:cs typeface="Verdana" pitchFamily="34" charset="0"/>
              </a:rPr>
              <a:t>Who </a:t>
            </a:r>
            <a:r>
              <a:rPr lang="de-DE" sz="1600" dirty="0" err="1" smtClean="0">
                <a:solidFill>
                  <a:srgbClr val="616365"/>
                </a:solidFill>
                <a:latin typeface="Verdana" pitchFamily="34" charset="0"/>
                <a:ea typeface="Verdana" pitchFamily="34" charset="0"/>
                <a:cs typeface="Verdana" pitchFamily="34" charset="0"/>
              </a:rPr>
              <a:t>needs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to</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be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informed</a:t>
            </a:r>
            <a:r>
              <a:rPr lang="de-DE" sz="1600" dirty="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and</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who</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has</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to</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give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their</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permission</a:t>
            </a:r>
            <a:r>
              <a:rPr lang="de-DE" sz="1600" dirty="0" smtClean="0">
                <a:solidFill>
                  <a:srgbClr val="616365"/>
                </a:solidFill>
                <a:latin typeface="Verdana" pitchFamily="34" charset="0"/>
                <a:ea typeface="Verdana" pitchFamily="34" charset="0"/>
                <a:cs typeface="Verdana" pitchFamily="34" charset="0"/>
              </a:rPr>
              <a:t>?</a:t>
            </a:r>
            <a:br>
              <a:rPr lang="de-DE" sz="1600" dirty="0" smtClean="0">
                <a:solidFill>
                  <a:srgbClr val="616365"/>
                </a:solidFill>
                <a:latin typeface="Verdana" pitchFamily="34" charset="0"/>
                <a:ea typeface="Verdana" pitchFamily="34" charset="0"/>
                <a:cs typeface="Verdana" pitchFamily="34" charset="0"/>
              </a:rPr>
            </a:br>
            <a:endParaRPr lang="de-DE" sz="1600" dirty="0" smtClean="0">
              <a:solidFill>
                <a:srgbClr val="616365"/>
              </a:solidFill>
              <a:latin typeface="Verdana" pitchFamily="34" charset="0"/>
              <a:ea typeface="Verdana" pitchFamily="34" charset="0"/>
              <a:cs typeface="Verdana" pitchFamily="34" charset="0"/>
            </a:endParaRPr>
          </a:p>
          <a:p>
            <a:pPr marL="342900" indent="-342900">
              <a:buFont typeface="+mj-lt"/>
              <a:buAutoNum type="arabicPeriod"/>
            </a:pPr>
            <a:r>
              <a:rPr lang="de-DE" sz="1600" dirty="0">
                <a:solidFill>
                  <a:srgbClr val="616365"/>
                </a:solidFill>
                <a:latin typeface="Verdana" pitchFamily="34" charset="0"/>
                <a:ea typeface="Verdana" pitchFamily="34" charset="0"/>
                <a:cs typeface="Verdana" pitchFamily="34" charset="0"/>
              </a:rPr>
              <a:t>W</a:t>
            </a:r>
            <a:r>
              <a:rPr lang="de-DE" sz="1600" dirty="0" smtClean="0">
                <a:solidFill>
                  <a:srgbClr val="616365"/>
                </a:solidFill>
                <a:latin typeface="Verdana" pitchFamily="34" charset="0"/>
                <a:ea typeface="Verdana" pitchFamily="34" charset="0"/>
                <a:cs typeface="Verdana" pitchFamily="34" charset="0"/>
              </a:rPr>
              <a:t>ho </a:t>
            </a:r>
            <a:r>
              <a:rPr lang="de-DE" sz="1600" dirty="0" err="1" smtClean="0">
                <a:solidFill>
                  <a:srgbClr val="616365"/>
                </a:solidFill>
                <a:latin typeface="Verdana" pitchFamily="34" charset="0"/>
                <a:ea typeface="Verdana" pitchFamily="34" charset="0"/>
                <a:cs typeface="Verdana" pitchFamily="34" charset="0"/>
              </a:rPr>
              <a:t>can</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offer</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support</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for</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virtual</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incoming</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students</a:t>
            </a:r>
            <a:r>
              <a:rPr lang="de-DE" sz="1600" dirty="0" smtClean="0">
                <a:solidFill>
                  <a:srgbClr val="616365"/>
                </a:solidFill>
                <a:latin typeface="Verdana" pitchFamily="34" charset="0"/>
                <a:ea typeface="Verdana" pitchFamily="34" charset="0"/>
                <a:cs typeface="Verdana" pitchFamily="34" charset="0"/>
              </a:rPr>
              <a:t>?</a:t>
            </a:r>
          </a:p>
          <a:p>
            <a:pPr marL="342900" indent="-342900">
              <a:buFont typeface="+mj-lt"/>
              <a:buAutoNum type="arabicPeriod"/>
            </a:pPr>
            <a:endParaRPr lang="de-DE" sz="16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547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Discussion</a:t>
            </a:r>
            <a:r>
              <a:rPr lang="de-DE" dirty="0"/>
              <a:t/>
            </a:r>
            <a:br>
              <a:rPr lang="de-DE" dirty="0"/>
            </a:br>
            <a:endParaRPr lang="de-DE" dirty="0"/>
          </a:p>
        </p:txBody>
      </p:sp>
      <p:sp>
        <p:nvSpPr>
          <p:cNvPr id="5" name="Rechteck 4"/>
          <p:cNvSpPr/>
          <p:nvPr/>
        </p:nvSpPr>
        <p:spPr>
          <a:xfrm>
            <a:off x="2038350" y="1623536"/>
            <a:ext cx="4914900" cy="2308324"/>
          </a:xfrm>
          <a:prstGeom prst="rect">
            <a:avLst/>
          </a:prstGeom>
        </p:spPr>
        <p:txBody>
          <a:bodyPr wrap="square">
            <a:spAutoFit/>
          </a:bodyPr>
          <a:lstStyle/>
          <a:p>
            <a:pPr algn="ctr"/>
            <a:r>
              <a:rPr lang="de-DE" dirty="0">
                <a:solidFill>
                  <a:srgbClr val="616365"/>
                </a:solidFill>
              </a:rPr>
              <a:t>Do </a:t>
            </a:r>
            <a:r>
              <a:rPr lang="de-DE" dirty="0" err="1">
                <a:solidFill>
                  <a:srgbClr val="616365"/>
                </a:solidFill>
              </a:rPr>
              <a:t>you</a:t>
            </a:r>
            <a:r>
              <a:rPr lang="de-DE" dirty="0">
                <a:solidFill>
                  <a:srgbClr val="616365"/>
                </a:solidFill>
              </a:rPr>
              <a:t> </a:t>
            </a:r>
            <a:r>
              <a:rPr lang="de-DE" dirty="0" err="1">
                <a:solidFill>
                  <a:srgbClr val="616365"/>
                </a:solidFill>
              </a:rPr>
              <a:t>think</a:t>
            </a:r>
            <a:r>
              <a:rPr lang="de-DE" dirty="0">
                <a:solidFill>
                  <a:srgbClr val="616365"/>
                </a:solidFill>
              </a:rPr>
              <a:t> </a:t>
            </a:r>
            <a:r>
              <a:rPr lang="de-DE" dirty="0" err="1">
                <a:solidFill>
                  <a:srgbClr val="616365"/>
                </a:solidFill>
              </a:rPr>
              <a:t>similar</a:t>
            </a:r>
            <a:r>
              <a:rPr lang="de-DE" dirty="0">
                <a:solidFill>
                  <a:srgbClr val="616365"/>
                </a:solidFill>
              </a:rPr>
              <a:t> </a:t>
            </a:r>
            <a:r>
              <a:rPr lang="de-DE" dirty="0" err="1">
                <a:solidFill>
                  <a:srgbClr val="616365"/>
                </a:solidFill>
              </a:rPr>
              <a:t>programs</a:t>
            </a:r>
            <a:r>
              <a:rPr lang="de-DE" dirty="0">
                <a:solidFill>
                  <a:srgbClr val="616365"/>
                </a:solidFill>
              </a:rPr>
              <a:t> </a:t>
            </a:r>
            <a:r>
              <a:rPr lang="de-DE" dirty="0" err="1" smtClean="0">
                <a:solidFill>
                  <a:srgbClr val="616365"/>
                </a:solidFill>
              </a:rPr>
              <a:t>could</a:t>
            </a:r>
            <a:r>
              <a:rPr lang="de-DE" dirty="0" smtClean="0">
                <a:solidFill>
                  <a:srgbClr val="616365"/>
                </a:solidFill>
              </a:rPr>
              <a:t> </a:t>
            </a:r>
            <a:r>
              <a:rPr lang="de-DE" dirty="0" err="1" smtClean="0">
                <a:solidFill>
                  <a:srgbClr val="616365"/>
                </a:solidFill>
              </a:rPr>
              <a:t>be</a:t>
            </a:r>
            <a:r>
              <a:rPr lang="de-DE" dirty="0" smtClean="0">
                <a:solidFill>
                  <a:srgbClr val="616365"/>
                </a:solidFill>
              </a:rPr>
              <a:t> </a:t>
            </a:r>
            <a:r>
              <a:rPr lang="de-DE" dirty="0" err="1" smtClean="0">
                <a:solidFill>
                  <a:srgbClr val="616365"/>
                </a:solidFill>
              </a:rPr>
              <a:t>implemented</a:t>
            </a:r>
            <a:r>
              <a:rPr lang="de-DE" dirty="0" smtClean="0">
                <a:solidFill>
                  <a:srgbClr val="616365"/>
                </a:solidFill>
              </a:rPr>
              <a:t> </a:t>
            </a:r>
            <a:r>
              <a:rPr lang="de-DE" dirty="0">
                <a:solidFill>
                  <a:srgbClr val="616365"/>
                </a:solidFill>
              </a:rPr>
              <a:t>at </a:t>
            </a:r>
            <a:r>
              <a:rPr lang="de-DE" dirty="0" err="1">
                <a:solidFill>
                  <a:srgbClr val="616365"/>
                </a:solidFill>
              </a:rPr>
              <a:t>your</a:t>
            </a:r>
            <a:r>
              <a:rPr lang="de-DE" dirty="0">
                <a:solidFill>
                  <a:srgbClr val="616365"/>
                </a:solidFill>
              </a:rPr>
              <a:t> </a:t>
            </a:r>
            <a:r>
              <a:rPr lang="de-DE" dirty="0" err="1">
                <a:solidFill>
                  <a:srgbClr val="616365"/>
                </a:solidFill>
              </a:rPr>
              <a:t>university</a:t>
            </a:r>
            <a:r>
              <a:rPr lang="de-DE" dirty="0">
                <a:solidFill>
                  <a:srgbClr val="616365"/>
                </a:solidFill>
              </a:rPr>
              <a:t>?</a:t>
            </a:r>
            <a:br>
              <a:rPr lang="de-DE" dirty="0">
                <a:solidFill>
                  <a:srgbClr val="616365"/>
                </a:solidFill>
              </a:rPr>
            </a:br>
            <a:r>
              <a:rPr lang="de-DE" dirty="0">
                <a:solidFill>
                  <a:srgbClr val="616365"/>
                </a:solidFill>
              </a:rPr>
              <a:t> </a:t>
            </a:r>
            <a:endParaRPr lang="de-DE" dirty="0" smtClean="0">
              <a:solidFill>
                <a:srgbClr val="616365"/>
              </a:solidFill>
            </a:endParaRPr>
          </a:p>
          <a:p>
            <a:pPr algn="ctr"/>
            <a:endParaRPr lang="de-DE" dirty="0" smtClean="0">
              <a:solidFill>
                <a:srgbClr val="616365"/>
              </a:solidFill>
            </a:endParaRPr>
          </a:p>
          <a:p>
            <a:pPr algn="ctr"/>
            <a:r>
              <a:rPr lang="de-DE" dirty="0">
                <a:solidFill>
                  <a:srgbClr val="616365"/>
                </a:solidFill>
              </a:rPr>
              <a:t/>
            </a:r>
            <a:br>
              <a:rPr lang="de-DE" dirty="0">
                <a:solidFill>
                  <a:srgbClr val="616365"/>
                </a:solidFill>
              </a:rPr>
            </a:br>
            <a:r>
              <a:rPr lang="de-DE" dirty="0" err="1" smtClean="0">
                <a:solidFill>
                  <a:srgbClr val="616365"/>
                </a:solidFill>
              </a:rPr>
              <a:t>What</a:t>
            </a:r>
            <a:r>
              <a:rPr lang="de-DE" dirty="0" smtClean="0">
                <a:solidFill>
                  <a:srgbClr val="616365"/>
                </a:solidFill>
              </a:rPr>
              <a:t> </a:t>
            </a:r>
            <a:r>
              <a:rPr lang="de-DE" dirty="0" err="1">
                <a:solidFill>
                  <a:srgbClr val="616365"/>
                </a:solidFill>
              </a:rPr>
              <a:t>is</a:t>
            </a:r>
            <a:r>
              <a:rPr lang="de-DE" dirty="0">
                <a:solidFill>
                  <a:srgbClr val="616365"/>
                </a:solidFill>
              </a:rPr>
              <a:t> </a:t>
            </a:r>
            <a:r>
              <a:rPr lang="de-DE" dirty="0" err="1">
                <a:solidFill>
                  <a:srgbClr val="616365"/>
                </a:solidFill>
              </a:rPr>
              <a:t>needed</a:t>
            </a:r>
            <a:r>
              <a:rPr lang="de-DE" dirty="0">
                <a:solidFill>
                  <a:srgbClr val="616365"/>
                </a:solidFill>
              </a:rPr>
              <a:t> </a:t>
            </a:r>
            <a:r>
              <a:rPr lang="de-DE" dirty="0" err="1">
                <a:solidFill>
                  <a:srgbClr val="616365"/>
                </a:solidFill>
              </a:rPr>
              <a:t>to</a:t>
            </a:r>
            <a:r>
              <a:rPr lang="de-DE" dirty="0">
                <a:solidFill>
                  <a:srgbClr val="616365"/>
                </a:solidFill>
              </a:rPr>
              <a:t> </a:t>
            </a:r>
            <a:r>
              <a:rPr lang="de-DE" dirty="0" err="1">
                <a:solidFill>
                  <a:srgbClr val="616365"/>
                </a:solidFill>
              </a:rPr>
              <a:t>support</a:t>
            </a:r>
            <a:r>
              <a:rPr lang="de-DE" dirty="0">
                <a:solidFill>
                  <a:srgbClr val="616365"/>
                </a:solidFill>
              </a:rPr>
              <a:t> such </a:t>
            </a:r>
            <a:r>
              <a:rPr lang="de-DE" dirty="0" err="1" smtClean="0">
                <a:solidFill>
                  <a:srgbClr val="616365"/>
                </a:solidFill>
              </a:rPr>
              <a:t>programs</a:t>
            </a:r>
            <a:r>
              <a:rPr lang="de-DE" dirty="0" smtClean="0">
                <a:solidFill>
                  <a:srgbClr val="616365"/>
                </a:solidFill>
              </a:rPr>
              <a:t> (on an </a:t>
            </a:r>
            <a:r>
              <a:rPr lang="de-DE" dirty="0" err="1" smtClean="0">
                <a:solidFill>
                  <a:srgbClr val="616365"/>
                </a:solidFill>
              </a:rPr>
              <a:t>institutional</a:t>
            </a:r>
            <a:r>
              <a:rPr lang="de-DE" dirty="0" smtClean="0">
                <a:solidFill>
                  <a:srgbClr val="616365"/>
                </a:solidFill>
              </a:rPr>
              <a:t>, national, international </a:t>
            </a:r>
            <a:r>
              <a:rPr lang="de-DE" dirty="0" err="1" smtClean="0">
                <a:solidFill>
                  <a:srgbClr val="616365"/>
                </a:solidFill>
              </a:rPr>
              <a:t>level</a:t>
            </a:r>
            <a:r>
              <a:rPr lang="de-DE" dirty="0" smtClean="0">
                <a:solidFill>
                  <a:srgbClr val="616365"/>
                </a:solidFill>
              </a:rPr>
              <a:t>)?</a:t>
            </a:r>
            <a:endParaRPr lang="de-DE" dirty="0">
              <a:solidFill>
                <a:srgbClr val="616365"/>
              </a:solidFill>
            </a:endParaRPr>
          </a:p>
        </p:txBody>
      </p:sp>
    </p:spTree>
    <p:extLst>
      <p:ext uri="{BB962C8B-B14F-4D97-AF65-F5344CB8AC3E}">
        <p14:creationId xmlns:p14="http://schemas.microsoft.com/office/powerpoint/2010/main" val="150454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26080" y="2833936"/>
            <a:ext cx="7886700" cy="2513700"/>
          </a:xfrm>
        </p:spPr>
        <p:txBody>
          <a:bodyPr/>
          <a:lstStyle/>
          <a:p>
            <a:pPr>
              <a:lnSpc>
                <a:spcPts val="3200"/>
              </a:lnSpc>
            </a:pPr>
            <a:r>
              <a:rPr lang="de-DE" sz="1800" dirty="0" err="1" smtClean="0">
                <a:solidFill>
                  <a:srgbClr val="616365"/>
                </a:solidFill>
              </a:rPr>
              <a:t>Contact</a:t>
            </a:r>
            <a:r>
              <a:rPr lang="de-DE" sz="1800" b="0" dirty="0">
                <a:solidFill>
                  <a:srgbClr val="616365"/>
                </a:solidFill>
              </a:rPr>
              <a:t/>
            </a:r>
            <a:br>
              <a:rPr lang="de-DE" sz="1800" b="0" dirty="0">
                <a:solidFill>
                  <a:srgbClr val="616365"/>
                </a:solidFill>
              </a:rPr>
            </a:br>
            <a:r>
              <a:rPr lang="de-DE" sz="1800" b="0" dirty="0" smtClean="0">
                <a:solidFill>
                  <a:srgbClr val="616365"/>
                </a:solidFill>
                <a:hlinkClick r:id="rId3"/>
              </a:rPr>
              <a:t>digitalmobil@fh-bielefeld.de</a:t>
            </a:r>
            <a:r>
              <a:rPr lang="de-DE" sz="1800" b="0" dirty="0" smtClean="0">
                <a:solidFill>
                  <a:srgbClr val="616365"/>
                </a:solidFill>
              </a:rPr>
              <a:t> </a:t>
            </a:r>
            <a:br>
              <a:rPr lang="de-DE" sz="1800" b="0" dirty="0" smtClean="0">
                <a:solidFill>
                  <a:srgbClr val="616365"/>
                </a:solidFill>
              </a:rPr>
            </a:br>
            <a:r>
              <a:rPr lang="de-DE" sz="1800" b="0" dirty="0" smtClean="0">
                <a:solidFill>
                  <a:srgbClr val="616365"/>
                </a:solidFill>
                <a:hlinkClick r:id="rId4"/>
              </a:rPr>
              <a:t>microcredentials@fh-bielefeld.de</a:t>
            </a:r>
            <a:r>
              <a:rPr lang="de-DE" sz="1800" b="0" dirty="0" smtClean="0">
                <a:solidFill>
                  <a:srgbClr val="616365"/>
                </a:solidFill>
              </a:rPr>
              <a:t> </a:t>
            </a:r>
            <a:r>
              <a:rPr lang="de-DE" sz="1800" b="0" dirty="0" smtClean="0">
                <a:solidFill>
                  <a:srgbClr val="616365"/>
                </a:solidFill>
              </a:rPr>
              <a:t/>
            </a:r>
            <a:br>
              <a:rPr lang="de-DE" sz="1800" b="0" dirty="0" smtClean="0">
                <a:solidFill>
                  <a:srgbClr val="616365"/>
                </a:solidFill>
              </a:rPr>
            </a:br>
            <a:r>
              <a:rPr lang="de-DE" sz="1800" b="0" dirty="0" smtClean="0">
                <a:solidFill>
                  <a:srgbClr val="616365"/>
                </a:solidFill>
              </a:rPr>
              <a:t/>
            </a:r>
            <a:br>
              <a:rPr lang="de-DE" sz="1800" b="0" dirty="0" smtClean="0">
                <a:solidFill>
                  <a:srgbClr val="616365"/>
                </a:solidFill>
              </a:rPr>
            </a:br>
            <a:r>
              <a:rPr lang="de-DE" sz="1800" b="0" dirty="0" smtClean="0">
                <a:solidFill>
                  <a:srgbClr val="616365"/>
                </a:solidFill>
                <a:sym typeface="Wingdings" panose="05000000000000000000" pitchFamily="2" charset="2"/>
              </a:rPr>
              <a:t> </a:t>
            </a:r>
            <a:r>
              <a:rPr lang="de-DE" sz="1600" b="0" dirty="0">
                <a:solidFill>
                  <a:srgbClr val="616365"/>
                </a:solidFill>
                <a:sym typeface="Wingdings" panose="05000000000000000000" pitchFamily="2" charset="2"/>
              </a:rPr>
              <a:t>I</a:t>
            </a:r>
            <a:r>
              <a:rPr lang="de-DE" sz="1600" b="0" dirty="0" smtClean="0">
                <a:solidFill>
                  <a:srgbClr val="616365"/>
                </a:solidFill>
              </a:rPr>
              <a:t>nformation </a:t>
            </a:r>
            <a:r>
              <a:rPr lang="de-DE" sz="1600" b="0" dirty="0" err="1" smtClean="0">
                <a:solidFill>
                  <a:srgbClr val="616365"/>
                </a:solidFill>
              </a:rPr>
              <a:t>about</a:t>
            </a:r>
            <a:r>
              <a:rPr lang="de-DE" sz="1600" b="0" dirty="0" smtClean="0">
                <a:solidFill>
                  <a:srgbClr val="616365"/>
                </a:solidFill>
              </a:rPr>
              <a:t> </a:t>
            </a:r>
            <a:r>
              <a:rPr lang="de-DE" sz="1600" b="0" dirty="0" err="1" smtClean="0">
                <a:solidFill>
                  <a:srgbClr val="616365"/>
                </a:solidFill>
              </a:rPr>
              <a:t>the</a:t>
            </a:r>
            <a:r>
              <a:rPr lang="de-DE" sz="1600" b="0" dirty="0" smtClean="0">
                <a:solidFill>
                  <a:srgbClr val="616365"/>
                </a:solidFill>
              </a:rPr>
              <a:t> </a:t>
            </a:r>
            <a:r>
              <a:rPr lang="de-DE" sz="1600" b="0" dirty="0" smtClean="0">
                <a:solidFill>
                  <a:srgbClr val="616365"/>
                </a:solidFill>
                <a:hlinkClick r:id="rId5"/>
              </a:rPr>
              <a:t>Digital Mobil </a:t>
            </a:r>
            <a:r>
              <a:rPr lang="de-DE" sz="1600" b="0" dirty="0" err="1" smtClean="0">
                <a:solidFill>
                  <a:srgbClr val="616365"/>
                </a:solidFill>
                <a:hlinkClick r:id="rId5"/>
              </a:rPr>
              <a:t>project</a:t>
            </a:r>
            <a:r>
              <a:rPr lang="de-DE" sz="1600" b="0" dirty="0" smtClean="0">
                <a:solidFill>
                  <a:srgbClr val="616365"/>
                </a:solidFill>
              </a:rPr>
              <a:t> </a:t>
            </a:r>
            <a:br>
              <a:rPr lang="de-DE" sz="1600" b="0" dirty="0" smtClean="0">
                <a:solidFill>
                  <a:srgbClr val="616365"/>
                </a:solidFill>
              </a:rPr>
            </a:br>
            <a:r>
              <a:rPr lang="de-DE" sz="1800" b="0" dirty="0">
                <a:solidFill>
                  <a:srgbClr val="616365"/>
                </a:solidFill>
                <a:sym typeface="Wingdings" panose="05000000000000000000" pitchFamily="2" charset="2"/>
              </a:rPr>
              <a:t> </a:t>
            </a:r>
            <a:r>
              <a:rPr lang="de-DE" sz="1800" b="0" dirty="0" smtClean="0">
                <a:solidFill>
                  <a:srgbClr val="616365"/>
                </a:solidFill>
                <a:sym typeface="Wingdings" panose="05000000000000000000" pitchFamily="2" charset="2"/>
              </a:rPr>
              <a:t>I</a:t>
            </a:r>
            <a:r>
              <a:rPr lang="de-DE" sz="1600" b="0" dirty="0" smtClean="0">
                <a:solidFill>
                  <a:srgbClr val="616365"/>
                </a:solidFill>
              </a:rPr>
              <a:t>nformation </a:t>
            </a:r>
            <a:r>
              <a:rPr lang="de-DE" sz="1600" b="0" dirty="0" err="1">
                <a:solidFill>
                  <a:srgbClr val="616365"/>
                </a:solidFill>
              </a:rPr>
              <a:t>about</a:t>
            </a:r>
            <a:r>
              <a:rPr lang="de-DE" sz="1600" b="0" dirty="0">
                <a:solidFill>
                  <a:srgbClr val="616365"/>
                </a:solidFill>
              </a:rPr>
              <a:t> </a:t>
            </a:r>
            <a:r>
              <a:rPr lang="de-DE" sz="1600" b="0" dirty="0" err="1">
                <a:solidFill>
                  <a:srgbClr val="616365"/>
                </a:solidFill>
              </a:rPr>
              <a:t>the</a:t>
            </a:r>
            <a:r>
              <a:rPr lang="de-DE" sz="1600" b="0" dirty="0">
                <a:solidFill>
                  <a:srgbClr val="616365"/>
                </a:solidFill>
              </a:rPr>
              <a:t> </a:t>
            </a:r>
            <a:r>
              <a:rPr lang="de-DE" sz="1600" b="0" dirty="0" smtClean="0">
                <a:solidFill>
                  <a:srgbClr val="616365"/>
                </a:solidFill>
                <a:hlinkClick r:id="rId6"/>
              </a:rPr>
              <a:t>microcredentials initiative</a:t>
            </a:r>
            <a:r>
              <a:rPr lang="de-DE" sz="2000" b="0" dirty="0" smtClean="0"/>
              <a:t/>
            </a:r>
            <a:br>
              <a:rPr lang="de-DE" sz="2000" b="0" dirty="0" smtClean="0"/>
            </a:br>
            <a:r>
              <a:rPr lang="de-DE" sz="2000" b="0" dirty="0"/>
              <a:t/>
            </a:r>
            <a:br>
              <a:rPr lang="de-DE" sz="2000" b="0" dirty="0"/>
            </a:br>
            <a:endParaRPr lang="de-DE" sz="1200" b="0" dirty="0"/>
          </a:p>
        </p:txBody>
      </p:sp>
      <p:pic>
        <p:nvPicPr>
          <p:cNvPr id="4" name="Bildplatzhalter 3"/>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t="29254" b="29254"/>
          <a:stretch>
            <a:fillRect/>
          </a:stretch>
        </p:blipFill>
        <p:spPr>
          <a:xfrm>
            <a:off x="6270171" y="2572878"/>
            <a:ext cx="2873829" cy="820224"/>
          </a:xfrm>
        </p:spPr>
      </p:pic>
      <p:pic>
        <p:nvPicPr>
          <p:cNvPr id="6" name="Bildplatzhalter 4"/>
          <p:cNvPicPr>
            <a:picLocks noChangeAspect="1"/>
          </p:cNvPicPr>
          <p:nvPr/>
        </p:nvPicPr>
        <p:blipFill rotWithShape="1">
          <a:blip r:embed="rId8" cstate="print">
            <a:extLst>
              <a:ext uri="{28A0092B-C50C-407E-A947-70E740481C1C}">
                <a14:useLocalDpi xmlns:a14="http://schemas.microsoft.com/office/drawing/2010/main" val="0"/>
              </a:ext>
            </a:extLst>
          </a:blip>
          <a:srcRect l="70" t="36229" r="7453" b="24178"/>
          <a:stretch/>
        </p:blipFill>
        <p:spPr>
          <a:xfrm>
            <a:off x="0" y="-23640"/>
            <a:ext cx="9144000" cy="2422800"/>
          </a:xfrm>
          <a:prstGeom prst="rect">
            <a:avLst/>
          </a:prstGeom>
        </p:spPr>
      </p:pic>
      <p:pic>
        <p:nvPicPr>
          <p:cNvPr id="5" name="Grafik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3064" y="3441691"/>
            <a:ext cx="2870936" cy="1046787"/>
          </a:xfrm>
          <a:prstGeom prst="rect">
            <a:avLst/>
          </a:prstGeom>
        </p:spPr>
      </p:pic>
    </p:spTree>
    <p:extLst>
      <p:ext uri="{BB962C8B-B14F-4D97-AF65-F5344CB8AC3E}">
        <p14:creationId xmlns:p14="http://schemas.microsoft.com/office/powerpoint/2010/main" val="3676081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A1CFADA-7592-4340-8C0A-A48AEE0D01CA}"/>
              </a:ext>
            </a:extLst>
          </p:cNvPr>
          <p:cNvSpPr/>
          <p:nvPr/>
        </p:nvSpPr>
        <p:spPr>
          <a:xfrm>
            <a:off x="5526561" y="1609417"/>
            <a:ext cx="1436252" cy="1752772"/>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BA1CFADA-7592-4340-8C0A-A48AEE0D01CA}"/>
              </a:ext>
            </a:extLst>
          </p:cNvPr>
          <p:cNvSpPr/>
          <p:nvPr/>
        </p:nvSpPr>
        <p:spPr>
          <a:xfrm>
            <a:off x="2400786" y="1681316"/>
            <a:ext cx="1437006" cy="1680873"/>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4">
            <a:extLst>
              <a:ext uri="{FF2B5EF4-FFF2-40B4-BE49-F238E27FC236}">
                <a16:creationId xmlns:a16="http://schemas.microsoft.com/office/drawing/2014/main" id="{2B0813F5-5EFD-4C8D-8283-1F4CFDCA9520}"/>
              </a:ext>
            </a:extLst>
          </p:cNvPr>
          <p:cNvSpPr>
            <a:spLocks noGrp="1"/>
          </p:cNvSpPr>
          <p:nvPr>
            <p:ph type="body" idx="1"/>
          </p:nvPr>
        </p:nvSpPr>
        <p:spPr>
          <a:xfrm>
            <a:off x="1763486" y="3544259"/>
            <a:ext cx="2563585" cy="622162"/>
          </a:xfrm>
        </p:spPr>
        <p:txBody>
          <a:bodyPr/>
          <a:lstStyle/>
          <a:p>
            <a:pPr marL="0" indent="0" algn="ctr"/>
            <a:r>
              <a:rPr lang="de-DE" sz="1400" dirty="0" smtClean="0">
                <a:solidFill>
                  <a:srgbClr val="009BBB"/>
                </a:solidFill>
                <a:latin typeface="+mj-lt"/>
              </a:rPr>
              <a:t>Dr. Juana Salas</a:t>
            </a:r>
            <a:endParaRPr lang="de-DE" sz="1400" b="0" dirty="0">
              <a:solidFill>
                <a:srgbClr val="009BBB"/>
              </a:solidFill>
              <a:latin typeface="+mj-lt"/>
            </a:endParaRPr>
          </a:p>
          <a:p>
            <a:pPr marL="0" indent="0" algn="ctr">
              <a:lnSpc>
                <a:spcPct val="100000"/>
              </a:lnSpc>
            </a:pPr>
            <a:r>
              <a:rPr lang="de-DE" sz="1400" b="0" dirty="0" smtClean="0">
                <a:solidFill>
                  <a:srgbClr val="616365"/>
                </a:solidFill>
                <a:latin typeface="+mj-lt"/>
              </a:rPr>
              <a:t>Project </a:t>
            </a:r>
            <a:r>
              <a:rPr lang="de-DE" sz="1400" b="0" dirty="0" err="1">
                <a:solidFill>
                  <a:srgbClr val="616365"/>
                </a:solidFill>
                <a:latin typeface="+mj-lt"/>
              </a:rPr>
              <a:t>C</a:t>
            </a:r>
            <a:r>
              <a:rPr lang="de-DE" sz="1400" b="0" dirty="0" err="1" smtClean="0">
                <a:solidFill>
                  <a:srgbClr val="616365"/>
                </a:solidFill>
                <a:latin typeface="+mj-lt"/>
              </a:rPr>
              <a:t>oordinator</a:t>
            </a:r>
            <a:r>
              <a:rPr lang="de-DE" sz="1400" b="0" dirty="0" smtClean="0">
                <a:solidFill>
                  <a:srgbClr val="616365"/>
                </a:solidFill>
                <a:latin typeface="+mj-lt"/>
              </a:rPr>
              <a:t/>
            </a:r>
            <a:br>
              <a:rPr lang="de-DE" sz="1400" b="0" dirty="0" smtClean="0">
                <a:solidFill>
                  <a:srgbClr val="616365"/>
                </a:solidFill>
                <a:latin typeface="+mj-lt"/>
              </a:rPr>
            </a:br>
            <a:r>
              <a:rPr lang="de-DE" sz="1400" b="0" dirty="0" smtClean="0">
                <a:solidFill>
                  <a:srgbClr val="616365"/>
                </a:solidFill>
                <a:latin typeface="+mj-lt"/>
              </a:rPr>
              <a:t>juana.salas@fh-bielefeld.de</a:t>
            </a:r>
            <a:endParaRPr lang="de-DE" sz="1400" b="0" dirty="0">
              <a:solidFill>
                <a:srgbClr val="616365"/>
              </a:solidFill>
              <a:latin typeface="+mj-lt"/>
            </a:endParaRPr>
          </a:p>
        </p:txBody>
      </p:sp>
      <p:sp>
        <p:nvSpPr>
          <p:cNvPr id="9" name="Textplatzhalter 4">
            <a:extLst>
              <a:ext uri="{FF2B5EF4-FFF2-40B4-BE49-F238E27FC236}">
                <a16:creationId xmlns:a16="http://schemas.microsoft.com/office/drawing/2014/main" id="{2B0813F5-5EFD-4C8D-8283-1F4CFDCA9520}"/>
              </a:ext>
            </a:extLst>
          </p:cNvPr>
          <p:cNvSpPr txBox="1">
            <a:spLocks/>
          </p:cNvSpPr>
          <p:nvPr/>
        </p:nvSpPr>
        <p:spPr>
          <a:xfrm>
            <a:off x="4652940" y="3544259"/>
            <a:ext cx="3176610" cy="622162"/>
          </a:xfrm>
          <a:prstGeom prst="rect">
            <a:avLst/>
          </a:prstGeom>
        </p:spPr>
        <p:txBody>
          <a:bodyPr lIns="0" tIns="0" rIns="0" bIns="0"/>
          <a:lstStyle>
            <a:lvl1pPr marL="180000" indent="-180000" algn="l" defTabSz="914400" rtl="0" eaLnBrk="1" latinLnBrk="0" hangingPunct="1">
              <a:lnSpc>
                <a:spcPts val="1200"/>
              </a:lnSpc>
              <a:spcBef>
                <a:spcPts val="100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r>
              <a:rPr lang="de-DE" sz="1400" dirty="0" smtClean="0">
                <a:solidFill>
                  <a:srgbClr val="009BBB"/>
                </a:solidFill>
                <a:latin typeface="+mj-lt"/>
              </a:rPr>
              <a:t>Maximilian Köster</a:t>
            </a:r>
            <a:endParaRPr lang="de-DE" sz="1400" dirty="0">
              <a:solidFill>
                <a:srgbClr val="009BBB"/>
              </a:solidFill>
              <a:latin typeface="+mj-lt"/>
            </a:endParaRPr>
          </a:p>
          <a:p>
            <a:pPr marL="0" indent="0" algn="ctr">
              <a:lnSpc>
                <a:spcPct val="100000"/>
              </a:lnSpc>
            </a:pPr>
            <a:r>
              <a:rPr lang="de-DE" sz="1400" b="0" dirty="0" smtClean="0">
                <a:solidFill>
                  <a:srgbClr val="616365"/>
                </a:solidFill>
                <a:latin typeface="+mj-lt"/>
              </a:rPr>
              <a:t>Research </a:t>
            </a:r>
            <a:r>
              <a:rPr lang="de-DE" sz="1400" b="0" dirty="0" err="1">
                <a:solidFill>
                  <a:srgbClr val="616365"/>
                </a:solidFill>
                <a:latin typeface="+mj-lt"/>
              </a:rPr>
              <a:t>A</a:t>
            </a:r>
            <a:r>
              <a:rPr lang="de-DE" sz="1400" b="0" dirty="0" err="1" smtClean="0">
                <a:solidFill>
                  <a:srgbClr val="616365"/>
                </a:solidFill>
                <a:latin typeface="+mj-lt"/>
              </a:rPr>
              <a:t>ssistant</a:t>
            </a:r>
            <a:r>
              <a:rPr lang="de-DE" sz="1400" b="0" dirty="0" smtClean="0">
                <a:solidFill>
                  <a:srgbClr val="616365"/>
                </a:solidFill>
                <a:latin typeface="+mj-lt"/>
              </a:rPr>
              <a:t/>
            </a:r>
            <a:br>
              <a:rPr lang="de-DE" sz="1400" b="0" dirty="0" smtClean="0">
                <a:solidFill>
                  <a:srgbClr val="616365"/>
                </a:solidFill>
                <a:latin typeface="+mj-lt"/>
              </a:rPr>
            </a:br>
            <a:r>
              <a:rPr lang="de-DE" sz="1400" b="0" dirty="0" smtClean="0">
                <a:solidFill>
                  <a:srgbClr val="616365"/>
                </a:solidFill>
                <a:latin typeface="+mj-lt"/>
              </a:rPr>
              <a:t>maximilian.koester@fh-bielefeld.de</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182" y="1578155"/>
            <a:ext cx="1428750" cy="1714500"/>
          </a:xfrm>
          <a:prstGeom prst="rect">
            <a:avLst/>
          </a:prstGeom>
          <a:ln>
            <a:solidFill>
              <a:srgbClr val="616365"/>
            </a:solidFill>
          </a:ln>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905" y="1574883"/>
            <a:ext cx="1428750" cy="1717772"/>
          </a:xfrm>
          <a:prstGeom prst="rect">
            <a:avLst/>
          </a:prstGeom>
          <a:ln>
            <a:solidFill>
              <a:srgbClr val="616365"/>
            </a:solidFill>
          </a:ln>
        </p:spPr>
      </p:pic>
    </p:spTree>
    <p:extLst>
      <p:ext uri="{BB962C8B-B14F-4D97-AF65-F5344CB8AC3E}">
        <p14:creationId xmlns:p14="http://schemas.microsoft.com/office/powerpoint/2010/main" val="357059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Digital Mobil @ FH Bielefeld</a:t>
            </a:r>
          </a:p>
        </p:txBody>
      </p:sp>
      <p:sp>
        <p:nvSpPr>
          <p:cNvPr id="9" name="Rechteck 8"/>
          <p:cNvSpPr/>
          <p:nvPr/>
        </p:nvSpPr>
        <p:spPr>
          <a:xfrm>
            <a:off x="213544" y="2277020"/>
            <a:ext cx="2777801" cy="662655"/>
          </a:xfrm>
          <a:prstGeom prst="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smtClean="0">
              <a:solidFill>
                <a:srgbClr val="C50084"/>
              </a:solidFill>
            </a:endParaRPr>
          </a:p>
          <a:p>
            <a:pPr algn="ctr"/>
            <a:r>
              <a:rPr lang="de-DE" dirty="0" smtClean="0">
                <a:solidFill>
                  <a:srgbClr val="616365"/>
                </a:solidFill>
              </a:rPr>
              <a:t>Combine </a:t>
            </a:r>
            <a:br>
              <a:rPr lang="de-DE" dirty="0" smtClean="0">
                <a:solidFill>
                  <a:srgbClr val="616365"/>
                </a:solidFill>
              </a:rPr>
            </a:br>
            <a:r>
              <a:rPr lang="de-DE" dirty="0" err="1" smtClean="0">
                <a:solidFill>
                  <a:srgbClr val="616365"/>
                </a:solidFill>
              </a:rPr>
              <a:t>digitalization</a:t>
            </a:r>
            <a:r>
              <a:rPr lang="de-DE" dirty="0" smtClean="0">
                <a:solidFill>
                  <a:srgbClr val="616365"/>
                </a:solidFill>
              </a:rPr>
              <a:t> </a:t>
            </a:r>
            <a:r>
              <a:rPr lang="de-DE" dirty="0" err="1" smtClean="0">
                <a:solidFill>
                  <a:srgbClr val="616365"/>
                </a:solidFill>
              </a:rPr>
              <a:t>and</a:t>
            </a:r>
            <a:r>
              <a:rPr lang="de-DE" dirty="0" smtClean="0">
                <a:solidFill>
                  <a:srgbClr val="616365"/>
                </a:solidFill>
              </a:rPr>
              <a:t> </a:t>
            </a:r>
            <a:r>
              <a:rPr lang="de-DE" dirty="0" err="1" smtClean="0">
                <a:solidFill>
                  <a:srgbClr val="616365"/>
                </a:solidFill>
              </a:rPr>
              <a:t>internationalization</a:t>
            </a:r>
            <a:endParaRPr lang="de-DE" dirty="0">
              <a:solidFill>
                <a:srgbClr val="616365"/>
              </a:solidFill>
            </a:endParaRPr>
          </a:p>
        </p:txBody>
      </p:sp>
      <p:sp>
        <p:nvSpPr>
          <p:cNvPr id="10" name="Gleichschenkliges Dreieck 9"/>
          <p:cNvSpPr/>
          <p:nvPr/>
        </p:nvSpPr>
        <p:spPr>
          <a:xfrm rot="5400000">
            <a:off x="2390770" y="2314148"/>
            <a:ext cx="2598821" cy="782565"/>
          </a:xfrm>
          <a:prstGeom prst="triangle">
            <a:avLst>
              <a:gd name="adj" fmla="val 50735"/>
            </a:avLst>
          </a:prstGeom>
          <a:solidFill>
            <a:srgbClr val="009BBB"/>
          </a:solidFill>
          <a:ln>
            <a:solidFill>
              <a:srgbClr val="00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9BBB"/>
              </a:solidFill>
            </a:endParaRPr>
          </a:p>
        </p:txBody>
      </p:sp>
      <p:pic>
        <p:nvPicPr>
          <p:cNvPr id="11" name="Grafik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210" y="1333395"/>
            <a:ext cx="634061" cy="634061"/>
          </a:xfrm>
          <a:prstGeom prst="rect">
            <a:avLst/>
          </a:prstGeom>
        </p:spPr>
      </p:pic>
      <p:sp>
        <p:nvSpPr>
          <p:cNvPr id="12" name="Rechteck 11"/>
          <p:cNvSpPr/>
          <p:nvPr/>
        </p:nvSpPr>
        <p:spPr>
          <a:xfrm rot="5400000">
            <a:off x="7279970" y="3575123"/>
            <a:ext cx="3632409" cy="184666"/>
          </a:xfrm>
          <a:prstGeom prst="rect">
            <a:avLst/>
          </a:prstGeom>
        </p:spPr>
        <p:txBody>
          <a:bodyPr wrap="square">
            <a:spAutoFit/>
          </a:bodyPr>
          <a:lstStyle/>
          <a:p>
            <a:r>
              <a:rPr lang="en-US" sz="600" dirty="0" smtClean="0"/>
              <a:t>All icons</a:t>
            </a:r>
            <a:r>
              <a:rPr lang="en-US" sz="600" dirty="0"/>
              <a:t> </a:t>
            </a:r>
            <a:r>
              <a:rPr lang="en-US" sz="600" dirty="0" smtClean="0"/>
              <a:t>by </a:t>
            </a:r>
            <a:r>
              <a:rPr lang="en-US" sz="600" dirty="0" err="1">
                <a:solidFill>
                  <a:srgbClr val="616365"/>
                </a:solidFill>
                <a:hlinkClick r:id="rId5" tooltip="Freepik"/>
              </a:rPr>
              <a:t>Freepik</a:t>
            </a:r>
            <a:r>
              <a:rPr lang="en-US" sz="600" dirty="0">
                <a:solidFill>
                  <a:srgbClr val="616365"/>
                </a:solidFill>
              </a:rPr>
              <a:t> </a:t>
            </a:r>
            <a:r>
              <a:rPr lang="en-US" sz="600" dirty="0"/>
              <a:t>from</a:t>
            </a:r>
            <a:r>
              <a:rPr lang="en-US" sz="600" dirty="0">
                <a:solidFill>
                  <a:srgbClr val="616365"/>
                </a:solidFill>
              </a:rPr>
              <a:t> </a:t>
            </a:r>
            <a:r>
              <a:rPr lang="en-US" sz="600" dirty="0">
                <a:solidFill>
                  <a:srgbClr val="616365"/>
                </a:solidFill>
                <a:hlinkClick r:id="rId6" tooltip="Flaticon"/>
              </a:rPr>
              <a:t>www.flaticon.com</a:t>
            </a:r>
            <a:endParaRPr lang="de-DE" sz="600" dirty="0">
              <a:solidFill>
                <a:srgbClr val="616365"/>
              </a:solidFill>
            </a:endParaRPr>
          </a:p>
        </p:txBody>
      </p:sp>
      <p:pic>
        <p:nvPicPr>
          <p:cNvPr id="13" name="Grafik 1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7230" y="1406019"/>
            <a:ext cx="577501" cy="577501"/>
          </a:xfrm>
          <a:prstGeom prst="rect">
            <a:avLst/>
          </a:prstGeom>
        </p:spPr>
      </p:pic>
      <p:pic>
        <p:nvPicPr>
          <p:cNvPr id="14" name="Grafik 1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78371" y="1333395"/>
            <a:ext cx="701246" cy="701246"/>
          </a:xfrm>
          <a:prstGeom prst="rect">
            <a:avLst/>
          </a:prstGeom>
        </p:spPr>
      </p:pic>
      <p:pic>
        <p:nvPicPr>
          <p:cNvPr id="15" name="Grafik 14">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18955" y="3564925"/>
            <a:ext cx="613437" cy="613437"/>
          </a:xfrm>
          <a:prstGeom prst="rect">
            <a:avLst/>
          </a:prstGeom>
        </p:spPr>
      </p:pic>
      <p:pic>
        <p:nvPicPr>
          <p:cNvPr id="16" name="Grafik 15">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80810" y="3501732"/>
            <a:ext cx="711210" cy="711210"/>
          </a:xfrm>
          <a:prstGeom prst="rect">
            <a:avLst/>
          </a:prstGeom>
        </p:spPr>
      </p:pic>
      <p:pic>
        <p:nvPicPr>
          <p:cNvPr id="17" name="Grafik 16">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32647" y="3462448"/>
            <a:ext cx="771987" cy="771987"/>
          </a:xfrm>
          <a:prstGeom prst="rect">
            <a:avLst/>
          </a:prstGeom>
        </p:spPr>
      </p:pic>
      <p:sp>
        <p:nvSpPr>
          <p:cNvPr id="18" name="Textplatzhalter 6"/>
          <p:cNvSpPr>
            <a:spLocks noGrp="1"/>
          </p:cNvSpPr>
          <p:nvPr>
            <p:ph type="body" idx="1"/>
          </p:nvPr>
        </p:nvSpPr>
        <p:spPr>
          <a:xfrm>
            <a:off x="4545835" y="2437040"/>
            <a:ext cx="3820290" cy="713413"/>
          </a:xfrm>
        </p:spPr>
        <p:txBody>
          <a:bodyPr/>
          <a:lstStyle/>
          <a:p>
            <a:pPr indent="0" algn="ctr">
              <a:lnSpc>
                <a:spcPct val="100000"/>
              </a:lnSpc>
            </a:pPr>
            <a:r>
              <a:rPr lang="de-DE" sz="1800" b="0" i="1" dirty="0" smtClean="0">
                <a:solidFill>
                  <a:srgbClr val="616365"/>
                </a:solidFill>
              </a:rPr>
              <a:t>All</a:t>
            </a:r>
            <a:r>
              <a:rPr lang="de-DE" sz="1800" b="0" dirty="0" smtClean="0">
                <a:solidFill>
                  <a:srgbClr val="616365"/>
                </a:solidFill>
              </a:rPr>
              <a:t> </a:t>
            </a:r>
            <a:r>
              <a:rPr lang="de-DE" sz="1800" b="0" dirty="0" err="1" smtClean="0">
                <a:solidFill>
                  <a:srgbClr val="616365"/>
                </a:solidFill>
              </a:rPr>
              <a:t>students</a:t>
            </a:r>
            <a:r>
              <a:rPr lang="de-DE" sz="1800" b="0" dirty="0" smtClean="0">
                <a:solidFill>
                  <a:srgbClr val="616365"/>
                </a:solidFill>
              </a:rPr>
              <a:t> </a:t>
            </a:r>
            <a:r>
              <a:rPr lang="de-DE" sz="1800" b="0" dirty="0" err="1" smtClean="0">
                <a:solidFill>
                  <a:srgbClr val="616365"/>
                </a:solidFill>
              </a:rPr>
              <a:t>have</a:t>
            </a:r>
            <a:r>
              <a:rPr lang="de-DE" sz="1800" b="0" dirty="0" smtClean="0">
                <a:solidFill>
                  <a:srgbClr val="616365"/>
                </a:solidFill>
              </a:rPr>
              <a:t> </a:t>
            </a:r>
            <a:r>
              <a:rPr lang="de-DE" sz="1800" b="0" dirty="0" err="1" smtClean="0">
                <a:solidFill>
                  <a:srgbClr val="616365"/>
                </a:solidFill>
              </a:rPr>
              <a:t>the</a:t>
            </a:r>
            <a:r>
              <a:rPr lang="de-DE" sz="1800" b="0" dirty="0" smtClean="0">
                <a:solidFill>
                  <a:srgbClr val="616365"/>
                </a:solidFill>
              </a:rPr>
              <a:t> </a:t>
            </a:r>
            <a:r>
              <a:rPr lang="de-DE" sz="1800" b="0" dirty="0" err="1" smtClean="0">
                <a:solidFill>
                  <a:srgbClr val="616365"/>
                </a:solidFill>
              </a:rPr>
              <a:t>chance</a:t>
            </a:r>
            <a:r>
              <a:rPr lang="de-DE" sz="1800" b="0" dirty="0" smtClean="0">
                <a:solidFill>
                  <a:srgbClr val="616365"/>
                </a:solidFill>
              </a:rPr>
              <a:t> </a:t>
            </a:r>
            <a:r>
              <a:rPr lang="de-DE" sz="1800" b="0" dirty="0" err="1" smtClean="0">
                <a:solidFill>
                  <a:srgbClr val="616365"/>
                </a:solidFill>
              </a:rPr>
              <a:t>to</a:t>
            </a:r>
            <a:r>
              <a:rPr lang="de-DE" sz="1800" b="0" dirty="0" smtClean="0">
                <a:solidFill>
                  <a:srgbClr val="616365"/>
                </a:solidFill>
              </a:rPr>
              <a:t> </a:t>
            </a:r>
            <a:r>
              <a:rPr lang="de-DE" sz="1800" b="0" dirty="0" err="1" smtClean="0">
                <a:solidFill>
                  <a:srgbClr val="616365"/>
                </a:solidFill>
              </a:rPr>
              <a:t>gain</a:t>
            </a:r>
            <a:r>
              <a:rPr lang="de-DE" sz="1800" b="0" dirty="0" smtClean="0">
                <a:solidFill>
                  <a:srgbClr val="616365"/>
                </a:solidFill>
              </a:rPr>
              <a:t> international </a:t>
            </a:r>
            <a:r>
              <a:rPr lang="de-DE" sz="1800" b="0" dirty="0" err="1" smtClean="0">
                <a:solidFill>
                  <a:srgbClr val="616365"/>
                </a:solidFill>
              </a:rPr>
              <a:t>experience</a:t>
            </a:r>
            <a:endParaRPr lang="de-DE" sz="1800" b="0" dirty="0">
              <a:solidFill>
                <a:srgbClr val="616365"/>
              </a:solidFill>
            </a:endParaRPr>
          </a:p>
        </p:txBody>
      </p:sp>
    </p:spTree>
    <p:extLst>
      <p:ext uri="{BB962C8B-B14F-4D97-AF65-F5344CB8AC3E}">
        <p14:creationId xmlns:p14="http://schemas.microsoft.com/office/powerpoint/2010/main" val="1682598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6"/>
          <p:cNvPicPr>
            <a:picLocks noGrp="1"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3432" r="4447" b="7156"/>
          <a:stretch/>
        </p:blipFill>
        <p:spPr>
          <a:xfrm>
            <a:off x="374001" y="663375"/>
            <a:ext cx="8438990" cy="4251525"/>
          </a:xfrm>
          <a:prstGeom prst="rect">
            <a:avLst/>
          </a:prstGeom>
          <a:solidFill>
            <a:schemeClr val="bg1"/>
          </a:solidFill>
        </p:spPr>
      </p:pic>
      <p:sp>
        <p:nvSpPr>
          <p:cNvPr id="6" name="Chevron 5"/>
          <p:cNvSpPr/>
          <p:nvPr/>
        </p:nvSpPr>
        <p:spPr>
          <a:xfrm rot="5400000">
            <a:off x="992897" y="1605064"/>
            <a:ext cx="241520" cy="143552"/>
          </a:xfrm>
          <a:prstGeom prst="chevron">
            <a:avLst/>
          </a:prstGeom>
          <a:solidFill>
            <a:srgbClr val="009B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7" name="Chevron 6"/>
          <p:cNvSpPr/>
          <p:nvPr/>
        </p:nvSpPr>
        <p:spPr>
          <a:xfrm rot="5400000">
            <a:off x="4829928" y="1846584"/>
            <a:ext cx="241520" cy="143552"/>
          </a:xfrm>
          <a:prstGeom prst="chevron">
            <a:avLst/>
          </a:prstGeom>
          <a:solidFill>
            <a:srgbClr val="009B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8" name="Chevron 7"/>
          <p:cNvSpPr/>
          <p:nvPr/>
        </p:nvSpPr>
        <p:spPr>
          <a:xfrm rot="5400000">
            <a:off x="7662755" y="1922763"/>
            <a:ext cx="241520" cy="143552"/>
          </a:xfrm>
          <a:prstGeom prst="chevron">
            <a:avLst/>
          </a:prstGeom>
          <a:solidFill>
            <a:srgbClr val="009B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9" name="Chevron 8"/>
          <p:cNvSpPr/>
          <p:nvPr/>
        </p:nvSpPr>
        <p:spPr>
          <a:xfrm rot="5400000">
            <a:off x="4758152" y="1047272"/>
            <a:ext cx="241520" cy="143552"/>
          </a:xfrm>
          <a:prstGeom prst="chevron">
            <a:avLst/>
          </a:prstGeom>
          <a:solidFill>
            <a:srgbClr val="009B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0" name="Chevron 9"/>
          <p:cNvSpPr/>
          <p:nvPr/>
        </p:nvSpPr>
        <p:spPr>
          <a:xfrm rot="5400000">
            <a:off x="4400960" y="1168032"/>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1" name="Chevron 10"/>
          <p:cNvSpPr/>
          <p:nvPr/>
        </p:nvSpPr>
        <p:spPr>
          <a:xfrm rot="5400000">
            <a:off x="5235577" y="1750316"/>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2" name="Chevron 11"/>
          <p:cNvSpPr/>
          <p:nvPr/>
        </p:nvSpPr>
        <p:spPr>
          <a:xfrm rot="5400000">
            <a:off x="1064673" y="1281272"/>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3" name="Chevron 12"/>
          <p:cNvSpPr/>
          <p:nvPr/>
        </p:nvSpPr>
        <p:spPr>
          <a:xfrm rot="5400000">
            <a:off x="2596838" y="3400935"/>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4" name="Chevron 13"/>
          <p:cNvSpPr/>
          <p:nvPr/>
        </p:nvSpPr>
        <p:spPr>
          <a:xfrm rot="5400000">
            <a:off x="4567831" y="1605064"/>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5" name="Chevron 14"/>
          <p:cNvSpPr/>
          <p:nvPr/>
        </p:nvSpPr>
        <p:spPr>
          <a:xfrm rot="5400000">
            <a:off x="4020149" y="1342539"/>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6" name="Chevron 15"/>
          <p:cNvSpPr/>
          <p:nvPr/>
        </p:nvSpPr>
        <p:spPr>
          <a:xfrm rot="5400000">
            <a:off x="164107" y="3614929"/>
            <a:ext cx="241520" cy="14355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7" name="Chevron 16"/>
          <p:cNvSpPr/>
          <p:nvPr/>
        </p:nvSpPr>
        <p:spPr>
          <a:xfrm rot="5400000">
            <a:off x="164107" y="3950208"/>
            <a:ext cx="241520" cy="143552"/>
          </a:xfrm>
          <a:prstGeom prst="chevron">
            <a:avLst/>
          </a:prstGeom>
          <a:solidFill>
            <a:srgbClr val="009BB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18" name="Textfeld 37"/>
          <p:cNvSpPr txBox="1"/>
          <p:nvPr/>
        </p:nvSpPr>
        <p:spPr>
          <a:xfrm>
            <a:off x="400728" y="3619017"/>
            <a:ext cx="1473160" cy="769441"/>
          </a:xfrm>
          <a:prstGeom prst="rect">
            <a:avLst/>
          </a:prstGeom>
          <a:noFill/>
        </p:spPr>
        <p:txBody>
          <a:bodyPr wrap="non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smtClean="0">
                <a:solidFill>
                  <a:schemeClr val="tx1"/>
                </a:solidFill>
                <a:latin typeface="Verdana" pitchFamily="34" charset="0"/>
                <a:ea typeface="Verdana" pitchFamily="34" charset="0"/>
                <a:cs typeface="Verdana" pitchFamily="34" charset="0"/>
              </a:rPr>
              <a:t>Bielefeld UAS</a:t>
            </a:r>
          </a:p>
          <a:p>
            <a:endParaRPr lang="de-DE" sz="1000" dirty="0">
              <a:latin typeface="Verdana" pitchFamily="34" charset="0"/>
              <a:ea typeface="Verdana" pitchFamily="34" charset="0"/>
              <a:cs typeface="Verdana" pitchFamily="34" charset="0"/>
            </a:endParaRPr>
          </a:p>
          <a:p>
            <a:r>
              <a:rPr lang="de-DE" sz="1000" dirty="0" smtClean="0">
                <a:latin typeface="Verdana" pitchFamily="34" charset="0"/>
                <a:ea typeface="Verdana" pitchFamily="34" charset="0"/>
                <a:cs typeface="Verdana" pitchFamily="34" charset="0"/>
              </a:rPr>
              <a:t>Strategic Partners</a:t>
            </a:r>
            <a:endParaRPr lang="de-DE" sz="1000" dirty="0" smtClean="0">
              <a:solidFill>
                <a:schemeClr val="tx1"/>
              </a:solidFill>
              <a:latin typeface="Verdana" pitchFamily="34" charset="0"/>
              <a:ea typeface="Verdana" pitchFamily="34" charset="0"/>
              <a:cs typeface="Verdana" pitchFamily="34" charset="0"/>
            </a:endParaRPr>
          </a:p>
          <a:p>
            <a:endParaRPr lang="de-DE" sz="1000" dirty="0">
              <a:latin typeface="Verdana" pitchFamily="34" charset="0"/>
              <a:ea typeface="Verdana" pitchFamily="34" charset="0"/>
              <a:cs typeface="Verdana" pitchFamily="34" charset="0"/>
            </a:endParaRPr>
          </a:p>
          <a:p>
            <a:r>
              <a:rPr lang="de-DE" sz="1000" dirty="0" smtClean="0">
                <a:solidFill>
                  <a:schemeClr val="tx1"/>
                </a:solidFill>
                <a:latin typeface="Verdana" pitchFamily="34" charset="0"/>
                <a:ea typeface="Verdana" pitchFamily="34" charset="0"/>
                <a:cs typeface="Verdana" pitchFamily="34" charset="0"/>
              </a:rPr>
              <a:t>Teaching </a:t>
            </a:r>
            <a:r>
              <a:rPr lang="de-DE" sz="1000" dirty="0" err="1" smtClean="0">
                <a:solidFill>
                  <a:schemeClr val="tx1"/>
                </a:solidFill>
                <a:latin typeface="Verdana" pitchFamily="34" charset="0"/>
                <a:ea typeface="Verdana" pitchFamily="34" charset="0"/>
                <a:cs typeface="Verdana" pitchFamily="34" charset="0"/>
              </a:rPr>
              <a:t>Cooperations</a:t>
            </a:r>
            <a:endParaRPr lang="de-DE" sz="1000" dirty="0">
              <a:solidFill>
                <a:schemeClr val="tx1"/>
              </a:solidFill>
              <a:latin typeface="Verdana" pitchFamily="34" charset="0"/>
              <a:ea typeface="Verdana" pitchFamily="34" charset="0"/>
              <a:cs typeface="Verdana" pitchFamily="34" charset="0"/>
            </a:endParaRPr>
          </a:p>
        </p:txBody>
      </p:sp>
      <p:sp>
        <p:nvSpPr>
          <p:cNvPr id="19" name="Textplatzhalter 7"/>
          <p:cNvSpPr>
            <a:spLocks noGrp="1"/>
          </p:cNvSpPr>
          <p:nvPr/>
        </p:nvSpPr>
        <p:spPr>
          <a:xfrm rot="5400000">
            <a:off x="7567136" y="2848498"/>
            <a:ext cx="2563485" cy="360000"/>
          </a:xfrm>
          <a:prstGeom prst="rect">
            <a:avLst/>
          </a:prstGeom>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800" dirty="0" err="1" smtClean="0">
                <a:solidFill>
                  <a:schemeClr val="bg1">
                    <a:lumMod val="50000"/>
                  </a:schemeClr>
                </a:solidFill>
              </a:rPr>
              <a:t>Map</a:t>
            </a:r>
            <a:r>
              <a:rPr lang="de-DE" sz="800" dirty="0" smtClean="0">
                <a:solidFill>
                  <a:schemeClr val="bg1">
                    <a:lumMod val="50000"/>
                  </a:schemeClr>
                </a:solidFill>
              </a:rPr>
              <a:t> </a:t>
            </a:r>
            <a:r>
              <a:rPr lang="de-DE" sz="800" dirty="0" err="1" smtClean="0">
                <a:solidFill>
                  <a:schemeClr val="bg1">
                    <a:lumMod val="50000"/>
                  </a:schemeClr>
                </a:solidFill>
              </a:rPr>
              <a:t>by</a:t>
            </a:r>
            <a:r>
              <a:rPr lang="de-DE" sz="800" dirty="0" smtClean="0">
                <a:solidFill>
                  <a:schemeClr val="bg1">
                    <a:lumMod val="50000"/>
                  </a:schemeClr>
                </a:solidFill>
              </a:rPr>
              <a:t> </a:t>
            </a:r>
            <a:r>
              <a:rPr lang="de-DE" sz="800" dirty="0" err="1" smtClean="0">
                <a:solidFill>
                  <a:schemeClr val="bg1">
                    <a:lumMod val="50000"/>
                  </a:schemeClr>
                </a:solidFill>
                <a:hlinkClick r:id="rId4"/>
              </a:rPr>
              <a:t>Clker</a:t>
            </a:r>
            <a:r>
              <a:rPr lang="de-DE" sz="800" dirty="0" smtClean="0">
                <a:solidFill>
                  <a:schemeClr val="bg1">
                    <a:lumMod val="50000"/>
                  </a:schemeClr>
                </a:solidFill>
                <a:hlinkClick r:id="rId4"/>
              </a:rPr>
              <a:t>-Free-</a:t>
            </a:r>
            <a:r>
              <a:rPr lang="de-DE" sz="800" dirty="0" err="1" smtClean="0">
                <a:solidFill>
                  <a:schemeClr val="bg1">
                    <a:lumMod val="50000"/>
                  </a:schemeClr>
                </a:solidFill>
                <a:hlinkClick r:id="rId4"/>
              </a:rPr>
              <a:t>Vector</a:t>
            </a:r>
            <a:r>
              <a:rPr lang="de-DE" sz="800" dirty="0" smtClean="0">
                <a:solidFill>
                  <a:schemeClr val="bg1">
                    <a:lumMod val="50000"/>
                  </a:schemeClr>
                </a:solidFill>
                <a:hlinkClick r:id="rId4"/>
              </a:rPr>
              <a:t>-Images</a:t>
            </a:r>
            <a:r>
              <a:rPr lang="de-DE" sz="800" dirty="0" smtClean="0">
                <a:solidFill>
                  <a:schemeClr val="bg1">
                    <a:lumMod val="50000"/>
                  </a:schemeClr>
                </a:solidFill>
              </a:rPr>
              <a:t> on </a:t>
            </a:r>
            <a:r>
              <a:rPr lang="de-DE" sz="800" dirty="0" err="1">
                <a:solidFill>
                  <a:schemeClr val="bg1">
                    <a:lumMod val="50000"/>
                  </a:schemeClr>
                </a:solidFill>
                <a:hlinkClick r:id="rId5"/>
              </a:rPr>
              <a:t>Pixabay</a:t>
            </a:r>
            <a:endParaRPr lang="de-DE" sz="800" dirty="0">
              <a:solidFill>
                <a:schemeClr val="bg1">
                  <a:lumMod val="50000"/>
                </a:schemeClr>
              </a:solidFill>
            </a:endParaRPr>
          </a:p>
        </p:txBody>
      </p:sp>
      <p:sp>
        <p:nvSpPr>
          <p:cNvPr id="20" name="Chevron 19"/>
          <p:cNvSpPr/>
          <p:nvPr/>
        </p:nvSpPr>
        <p:spPr>
          <a:xfrm rot="5400000">
            <a:off x="4365153" y="1558191"/>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1" name="Chevron 20"/>
          <p:cNvSpPr/>
          <p:nvPr/>
        </p:nvSpPr>
        <p:spPr>
          <a:xfrm rot="5400000">
            <a:off x="5117268" y="3400935"/>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2" name="Chevron 21"/>
          <p:cNvSpPr/>
          <p:nvPr/>
        </p:nvSpPr>
        <p:spPr>
          <a:xfrm rot="5400000">
            <a:off x="7257106" y="2069887"/>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3" name="Chevron 22"/>
          <p:cNvSpPr/>
          <p:nvPr/>
        </p:nvSpPr>
        <p:spPr>
          <a:xfrm rot="5400000">
            <a:off x="4305734" y="1459174"/>
            <a:ext cx="241520" cy="14355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4" name="Chevron 23"/>
          <p:cNvSpPr/>
          <p:nvPr/>
        </p:nvSpPr>
        <p:spPr>
          <a:xfrm rot="5400000">
            <a:off x="4859017" y="1326168"/>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5" name="Chevron 24"/>
          <p:cNvSpPr/>
          <p:nvPr/>
        </p:nvSpPr>
        <p:spPr>
          <a:xfrm rot="5400000">
            <a:off x="2009751" y="1771083"/>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6" name="Chevron 25"/>
          <p:cNvSpPr/>
          <p:nvPr/>
        </p:nvSpPr>
        <p:spPr>
          <a:xfrm rot="5400000">
            <a:off x="4389077" y="1797887"/>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
        <p:nvSpPr>
          <p:cNvPr id="2" name="Titel 1"/>
          <p:cNvSpPr>
            <a:spLocks noGrp="1"/>
          </p:cNvSpPr>
          <p:nvPr>
            <p:ph type="title"/>
          </p:nvPr>
        </p:nvSpPr>
        <p:spPr/>
        <p:txBody>
          <a:bodyPr/>
          <a:lstStyle/>
          <a:p>
            <a:r>
              <a:rPr lang="de-DE" dirty="0" smtClean="0"/>
              <a:t>Digital Mobil in </a:t>
            </a:r>
            <a:r>
              <a:rPr lang="de-DE" dirty="0" err="1" smtClean="0"/>
              <a:t>the</a:t>
            </a:r>
            <a:r>
              <a:rPr lang="de-DE" dirty="0" smtClean="0"/>
              <a:t> World</a:t>
            </a:r>
            <a:endParaRPr lang="de-DE" dirty="0"/>
          </a:p>
        </p:txBody>
      </p:sp>
      <p:sp>
        <p:nvSpPr>
          <p:cNvPr id="28" name="Chevron 27"/>
          <p:cNvSpPr/>
          <p:nvPr/>
        </p:nvSpPr>
        <p:spPr>
          <a:xfrm rot="5400000">
            <a:off x="172786" y="4285487"/>
            <a:ext cx="241520" cy="143552"/>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solidFill>
                <a:schemeClr val="tx1"/>
              </a:solidFill>
            </a:endParaRPr>
          </a:p>
        </p:txBody>
      </p:sp>
    </p:spTree>
    <p:extLst>
      <p:ext uri="{BB962C8B-B14F-4D97-AF65-F5344CB8AC3E}">
        <p14:creationId xmlns:p14="http://schemas.microsoft.com/office/powerpoint/2010/main" val="423474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are</a:t>
            </a:r>
            <a:r>
              <a:rPr lang="de-DE" dirty="0" smtClean="0"/>
              <a:t> Microcredentials?</a:t>
            </a:r>
            <a:endParaRPr lang="de-DE" dirty="0"/>
          </a:p>
        </p:txBody>
      </p:sp>
      <p:sp>
        <p:nvSpPr>
          <p:cNvPr id="5" name="Rechteck 4"/>
          <p:cNvSpPr/>
          <p:nvPr/>
        </p:nvSpPr>
        <p:spPr>
          <a:xfrm rot="5400000">
            <a:off x="6842285" y="2035405"/>
            <a:ext cx="4418764" cy="184666"/>
          </a:xfrm>
          <a:prstGeom prst="rect">
            <a:avLst/>
          </a:prstGeom>
        </p:spPr>
        <p:txBody>
          <a:bodyPr wrap="square">
            <a:spAutoFit/>
          </a:bodyPr>
          <a:lstStyle/>
          <a:p>
            <a:r>
              <a:rPr lang="en-US" sz="600" dirty="0"/>
              <a:t>m</a:t>
            </a:r>
            <a:r>
              <a:rPr lang="en-US" sz="600" dirty="0" smtClean="0"/>
              <a:t>agnifier icon by </a:t>
            </a:r>
            <a:r>
              <a:rPr lang="en-US" sz="600" dirty="0">
                <a:hlinkClick r:id="rId3"/>
              </a:rPr>
              <a:t>Eugenio Hansen, </a:t>
            </a:r>
            <a:r>
              <a:rPr lang="en-US" sz="600" dirty="0" smtClean="0">
                <a:hlinkClick r:id="rId3"/>
              </a:rPr>
              <a:t>OFS </a:t>
            </a:r>
            <a:r>
              <a:rPr lang="en-US" sz="600" dirty="0" smtClean="0"/>
              <a:t>on </a:t>
            </a:r>
            <a:r>
              <a:rPr lang="en-US" sz="600" dirty="0" smtClean="0">
                <a:hlinkClick r:id="rId4"/>
              </a:rPr>
              <a:t>Wikimedia Commons</a:t>
            </a:r>
            <a:r>
              <a:rPr lang="en-US" sz="600" dirty="0" smtClean="0"/>
              <a:t> (</a:t>
            </a:r>
            <a:r>
              <a:rPr lang="en-US" sz="600" dirty="0" smtClean="0">
                <a:hlinkClick r:id="rId5"/>
              </a:rPr>
              <a:t>CC BY-SA 4.0</a:t>
            </a:r>
            <a:r>
              <a:rPr lang="en-US" sz="600" dirty="0" smtClean="0"/>
              <a:t>)</a:t>
            </a:r>
            <a:endParaRPr lang="de-DE" sz="600" dirty="0"/>
          </a:p>
        </p:txBody>
      </p:sp>
      <p:sp>
        <p:nvSpPr>
          <p:cNvPr id="6" name="Rechteck 5"/>
          <p:cNvSpPr/>
          <p:nvPr/>
        </p:nvSpPr>
        <p:spPr>
          <a:xfrm rot="5400000">
            <a:off x="6842285" y="5355549"/>
            <a:ext cx="4418764" cy="184666"/>
          </a:xfrm>
          <a:prstGeom prst="rect">
            <a:avLst/>
          </a:prstGeom>
        </p:spPr>
        <p:txBody>
          <a:bodyPr wrap="square">
            <a:spAutoFit/>
          </a:bodyPr>
          <a:lstStyle/>
          <a:p>
            <a:r>
              <a:rPr lang="en-US" sz="600" dirty="0"/>
              <a:t>d</a:t>
            </a:r>
            <a:r>
              <a:rPr lang="en-US" sz="600" dirty="0" smtClean="0"/>
              <a:t>iploma icon by </a:t>
            </a:r>
            <a:r>
              <a:rPr lang="en-US" sz="600" dirty="0" smtClean="0">
                <a:hlinkClick r:id="rId6"/>
              </a:rPr>
              <a:t>icon king 1</a:t>
            </a:r>
            <a:r>
              <a:rPr lang="en-US" sz="600" dirty="0" smtClean="0"/>
              <a:t> </a:t>
            </a:r>
            <a:r>
              <a:rPr lang="en-US" sz="600" dirty="0"/>
              <a:t>on </a:t>
            </a:r>
            <a:r>
              <a:rPr lang="en-US" sz="600" dirty="0" smtClean="0">
                <a:hlinkClick r:id="rId7"/>
              </a:rPr>
              <a:t>freeicons.io</a:t>
            </a:r>
            <a:r>
              <a:rPr lang="en-US" sz="600" dirty="0" smtClean="0"/>
              <a:t> (</a:t>
            </a:r>
            <a:r>
              <a:rPr lang="en-US" sz="600" dirty="0" smtClean="0">
                <a:hlinkClick r:id="rId8"/>
              </a:rPr>
              <a:t>CC BY 3.0</a:t>
            </a:r>
            <a:r>
              <a:rPr lang="en-US" sz="600" dirty="0" smtClean="0"/>
              <a:t>)</a:t>
            </a:r>
            <a:endParaRPr lang="de-DE" sz="600" dirty="0"/>
          </a:p>
        </p:txBody>
      </p:sp>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000" y="1127760"/>
            <a:ext cx="2413550" cy="3411607"/>
          </a:xfrm>
          <a:prstGeom prst="rect">
            <a:avLst/>
          </a:prstGeom>
        </p:spPr>
      </p:pic>
      <p:pic>
        <p:nvPicPr>
          <p:cNvPr id="8" name="Grafik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1580" y="2165248"/>
            <a:ext cx="730592" cy="730592"/>
          </a:xfrm>
          <a:prstGeom prst="rect">
            <a:avLst/>
          </a:prstGeom>
        </p:spPr>
      </p:pic>
      <p:sp>
        <p:nvSpPr>
          <p:cNvPr id="9" name="Textplatzhalter 6"/>
          <p:cNvSpPr>
            <a:spLocks noGrp="1"/>
          </p:cNvSpPr>
          <p:nvPr>
            <p:ph type="body" idx="1"/>
          </p:nvPr>
        </p:nvSpPr>
        <p:spPr>
          <a:xfrm>
            <a:off x="3132006" y="1597477"/>
            <a:ext cx="5153550" cy="1866133"/>
          </a:xfrm>
        </p:spPr>
        <p:txBody>
          <a:bodyPr/>
          <a:lstStyle/>
          <a:p>
            <a:pPr indent="0" algn="ctr">
              <a:lnSpc>
                <a:spcPct val="100000"/>
              </a:lnSpc>
            </a:pPr>
            <a:r>
              <a:rPr lang="de-DE" sz="1800" b="0" dirty="0" smtClean="0">
                <a:solidFill>
                  <a:srgbClr val="616365"/>
                </a:solidFill>
              </a:rPr>
              <a:t>„</a:t>
            </a:r>
            <a:r>
              <a:rPr lang="en-US" sz="1800" b="0" dirty="0">
                <a:solidFill>
                  <a:srgbClr val="616365"/>
                </a:solidFill>
              </a:rPr>
              <a:t>A micro-credential is the </a:t>
            </a:r>
            <a:r>
              <a:rPr lang="en-US" sz="1800" b="0" dirty="0" smtClean="0">
                <a:solidFill>
                  <a:srgbClr val="616365"/>
                </a:solidFill>
              </a:rPr>
              <a:t/>
            </a:r>
            <a:br>
              <a:rPr lang="en-US" sz="1800" b="0" dirty="0" smtClean="0">
                <a:solidFill>
                  <a:srgbClr val="616365"/>
                </a:solidFill>
              </a:rPr>
            </a:br>
            <a:r>
              <a:rPr lang="en-US" sz="1800" b="0" dirty="0" smtClean="0">
                <a:solidFill>
                  <a:srgbClr val="009BBB"/>
                </a:solidFill>
              </a:rPr>
              <a:t>record </a:t>
            </a:r>
            <a:r>
              <a:rPr lang="en-US" sz="1800" b="0" dirty="0">
                <a:solidFill>
                  <a:srgbClr val="009BBB"/>
                </a:solidFill>
              </a:rPr>
              <a:t>of the learning outcomes</a:t>
            </a:r>
            <a:r>
              <a:rPr lang="en-US" sz="1800" b="0" dirty="0">
                <a:solidFill>
                  <a:srgbClr val="616365"/>
                </a:solidFill>
              </a:rPr>
              <a:t> </a:t>
            </a:r>
            <a:r>
              <a:rPr lang="en-US" sz="1800" b="0" dirty="0" smtClean="0">
                <a:solidFill>
                  <a:srgbClr val="616365"/>
                </a:solidFill>
              </a:rPr>
              <a:t/>
            </a:r>
            <a:br>
              <a:rPr lang="en-US" sz="1800" b="0" dirty="0" smtClean="0">
                <a:solidFill>
                  <a:srgbClr val="616365"/>
                </a:solidFill>
              </a:rPr>
            </a:br>
            <a:r>
              <a:rPr lang="en-US" sz="1800" b="0" dirty="0" smtClean="0">
                <a:solidFill>
                  <a:srgbClr val="616365"/>
                </a:solidFill>
              </a:rPr>
              <a:t>that </a:t>
            </a:r>
            <a:r>
              <a:rPr lang="en-US" sz="1800" b="0" dirty="0">
                <a:solidFill>
                  <a:srgbClr val="616365"/>
                </a:solidFill>
              </a:rPr>
              <a:t>a learner has acquired following a </a:t>
            </a:r>
            <a:r>
              <a:rPr lang="en-US" sz="1800" b="0" dirty="0">
                <a:solidFill>
                  <a:srgbClr val="009BBB"/>
                </a:solidFill>
              </a:rPr>
              <a:t>small volume of learning</a:t>
            </a:r>
            <a:r>
              <a:rPr lang="en-US" sz="1800" b="0" dirty="0">
                <a:solidFill>
                  <a:srgbClr val="616365"/>
                </a:solidFill>
              </a:rPr>
              <a:t>. </a:t>
            </a:r>
            <a:r>
              <a:rPr lang="en-US" sz="1800" b="0" dirty="0" smtClean="0">
                <a:solidFill>
                  <a:srgbClr val="616365"/>
                </a:solidFill>
              </a:rPr>
              <a:t/>
            </a:r>
            <a:br>
              <a:rPr lang="en-US" sz="1800" b="0" dirty="0" smtClean="0">
                <a:solidFill>
                  <a:srgbClr val="616365"/>
                </a:solidFill>
              </a:rPr>
            </a:br>
            <a:r>
              <a:rPr lang="en-US" sz="1800" b="0" dirty="0" smtClean="0">
                <a:solidFill>
                  <a:srgbClr val="616365"/>
                </a:solidFill>
              </a:rPr>
              <a:t>These </a:t>
            </a:r>
            <a:r>
              <a:rPr lang="en-US" sz="1800" b="0" dirty="0">
                <a:solidFill>
                  <a:srgbClr val="616365"/>
                </a:solidFill>
              </a:rPr>
              <a:t>learning outcomes have been assessed against transparent and clearly defined </a:t>
            </a:r>
            <a:r>
              <a:rPr lang="en-US" sz="1800" b="0" dirty="0" smtClean="0">
                <a:solidFill>
                  <a:srgbClr val="616365"/>
                </a:solidFill>
              </a:rPr>
              <a:t>standards</a:t>
            </a:r>
            <a:r>
              <a:rPr lang="de-DE" sz="1800" b="0" dirty="0" smtClean="0">
                <a:solidFill>
                  <a:srgbClr val="616365"/>
                </a:solidFill>
              </a:rPr>
              <a:t>.“</a:t>
            </a:r>
            <a:br>
              <a:rPr lang="de-DE" sz="1800" b="0" dirty="0" smtClean="0">
                <a:solidFill>
                  <a:srgbClr val="616365"/>
                </a:solidFill>
              </a:rPr>
            </a:br>
            <a:r>
              <a:rPr lang="de-DE" sz="1800" b="0" dirty="0" smtClean="0">
                <a:solidFill>
                  <a:srgbClr val="616365"/>
                </a:solidFill>
              </a:rPr>
              <a:t> </a:t>
            </a:r>
          </a:p>
          <a:p>
            <a:pPr indent="0" algn="r">
              <a:lnSpc>
                <a:spcPct val="100000"/>
              </a:lnSpc>
            </a:pPr>
            <a:r>
              <a:rPr lang="de-DE" sz="1400" b="0" dirty="0" smtClean="0">
                <a:solidFill>
                  <a:srgbClr val="616365"/>
                </a:solidFill>
              </a:rPr>
              <a:t>European </a:t>
            </a:r>
            <a:r>
              <a:rPr lang="de-DE" sz="1400" b="0" dirty="0" err="1" smtClean="0">
                <a:solidFill>
                  <a:srgbClr val="616365"/>
                </a:solidFill>
              </a:rPr>
              <a:t>Commission</a:t>
            </a:r>
            <a:r>
              <a:rPr lang="de-DE" sz="1400" b="0" dirty="0" smtClean="0">
                <a:solidFill>
                  <a:srgbClr val="616365"/>
                </a:solidFill>
              </a:rPr>
              <a:t> (2021): </a:t>
            </a:r>
            <a:br>
              <a:rPr lang="de-DE" sz="1400" b="0" dirty="0" smtClean="0">
                <a:solidFill>
                  <a:srgbClr val="616365"/>
                </a:solidFill>
              </a:rPr>
            </a:br>
            <a:r>
              <a:rPr lang="de-DE" sz="1400" b="0" dirty="0" smtClean="0">
                <a:solidFill>
                  <a:srgbClr val="009BBB"/>
                </a:solidFill>
                <a:hlinkClick r:id="rId11"/>
              </a:rPr>
              <a:t>A European Approach </a:t>
            </a:r>
            <a:r>
              <a:rPr lang="de-DE" sz="1400" b="0" dirty="0" err="1" smtClean="0">
                <a:solidFill>
                  <a:srgbClr val="009BBB"/>
                </a:solidFill>
                <a:hlinkClick r:id="rId11"/>
              </a:rPr>
              <a:t>to</a:t>
            </a:r>
            <a:r>
              <a:rPr lang="de-DE" sz="1400" b="0" dirty="0" smtClean="0">
                <a:solidFill>
                  <a:srgbClr val="009BBB"/>
                </a:solidFill>
                <a:hlinkClick r:id="rId11"/>
              </a:rPr>
              <a:t> Micro-</a:t>
            </a:r>
            <a:r>
              <a:rPr lang="de-DE" sz="1400" b="0" dirty="0" err="1">
                <a:solidFill>
                  <a:srgbClr val="009BBB"/>
                </a:solidFill>
                <a:hlinkClick r:id="rId11"/>
              </a:rPr>
              <a:t>C</a:t>
            </a:r>
            <a:r>
              <a:rPr lang="de-DE" sz="1400" b="0" dirty="0" err="1" smtClean="0">
                <a:solidFill>
                  <a:srgbClr val="009BBB"/>
                </a:solidFill>
                <a:hlinkClick r:id="rId11"/>
              </a:rPr>
              <a:t>redentials</a:t>
            </a:r>
            <a:endParaRPr lang="de-DE" sz="1400" b="0" dirty="0">
              <a:solidFill>
                <a:srgbClr val="009BBB"/>
              </a:solidFill>
            </a:endParaRPr>
          </a:p>
        </p:txBody>
      </p:sp>
    </p:spTree>
    <p:extLst>
      <p:ext uri="{BB962C8B-B14F-4D97-AF65-F5344CB8AC3E}">
        <p14:creationId xmlns:p14="http://schemas.microsoft.com/office/powerpoint/2010/main" val="120701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potentials</a:t>
            </a:r>
            <a:r>
              <a:rPr lang="de-DE" dirty="0" smtClean="0"/>
              <a:t>?</a:t>
            </a:r>
            <a:endParaRPr lang="de-DE" dirty="0"/>
          </a:p>
        </p:txBody>
      </p:sp>
      <p:sp>
        <p:nvSpPr>
          <p:cNvPr id="3" name="Textplatzhalter 2"/>
          <p:cNvSpPr>
            <a:spLocks noGrp="1"/>
          </p:cNvSpPr>
          <p:nvPr>
            <p:ph type="body" idx="1"/>
          </p:nvPr>
        </p:nvSpPr>
        <p:spPr>
          <a:xfrm>
            <a:off x="265251" y="1320023"/>
            <a:ext cx="7886700" cy="313265"/>
          </a:xfrm>
        </p:spPr>
        <p:txBody>
          <a:bodyPr/>
          <a:lstStyle/>
          <a:p>
            <a:pPr indent="0" algn="ctr">
              <a:lnSpc>
                <a:spcPct val="100000"/>
              </a:lnSpc>
            </a:pPr>
            <a:r>
              <a:rPr lang="de-DE" sz="1800" b="0" dirty="0" err="1" smtClean="0">
                <a:solidFill>
                  <a:srgbClr val="616365"/>
                </a:solidFill>
              </a:rPr>
              <a:t>According</a:t>
            </a:r>
            <a:r>
              <a:rPr lang="de-DE" sz="1800" b="0" dirty="0" smtClean="0">
                <a:solidFill>
                  <a:srgbClr val="616365"/>
                </a:solidFill>
              </a:rPr>
              <a:t> </a:t>
            </a:r>
            <a:r>
              <a:rPr lang="de-DE" sz="1800" b="0" dirty="0" err="1" smtClean="0">
                <a:solidFill>
                  <a:srgbClr val="616365"/>
                </a:solidFill>
              </a:rPr>
              <a:t>to</a:t>
            </a:r>
            <a:r>
              <a:rPr lang="de-DE" sz="1800" b="0" dirty="0" smtClean="0">
                <a:solidFill>
                  <a:srgbClr val="616365"/>
                </a:solidFill>
              </a:rPr>
              <a:t> </a:t>
            </a:r>
            <a:r>
              <a:rPr lang="de-DE" sz="1800" b="0" dirty="0" err="1" smtClean="0">
                <a:solidFill>
                  <a:srgbClr val="616365"/>
                </a:solidFill>
              </a:rPr>
              <a:t>the</a:t>
            </a:r>
            <a:r>
              <a:rPr lang="de-DE" sz="1800" b="0" dirty="0" smtClean="0">
                <a:solidFill>
                  <a:srgbClr val="616365"/>
                </a:solidFill>
              </a:rPr>
              <a:t> </a:t>
            </a:r>
            <a:r>
              <a:rPr lang="de-DE" sz="1800" b="0" dirty="0" smtClean="0">
                <a:solidFill>
                  <a:srgbClr val="616365"/>
                </a:solidFill>
                <a:hlinkClick r:id="rId3"/>
              </a:rPr>
              <a:t>GDN‘s </a:t>
            </a:r>
            <a:r>
              <a:rPr lang="de-DE" sz="1800" b="0" dirty="0" err="1" smtClean="0">
                <a:solidFill>
                  <a:srgbClr val="616365"/>
                </a:solidFill>
                <a:hlinkClick r:id="rId3"/>
              </a:rPr>
              <a:t>position</a:t>
            </a:r>
            <a:r>
              <a:rPr lang="de-DE" sz="1800" b="0" dirty="0" smtClean="0">
                <a:solidFill>
                  <a:srgbClr val="616365"/>
                </a:solidFill>
                <a:hlinkClick r:id="rId3"/>
              </a:rPr>
              <a:t> </a:t>
            </a:r>
            <a:r>
              <a:rPr lang="de-DE" sz="1800" b="0" dirty="0" err="1" smtClean="0">
                <a:solidFill>
                  <a:srgbClr val="616365"/>
                </a:solidFill>
                <a:hlinkClick r:id="rId3"/>
              </a:rPr>
              <a:t>statement</a:t>
            </a:r>
            <a:r>
              <a:rPr lang="de-DE" sz="1800" b="0" dirty="0" smtClean="0">
                <a:solidFill>
                  <a:srgbClr val="616365"/>
                </a:solidFill>
              </a:rPr>
              <a:t>, </a:t>
            </a:r>
            <a:br>
              <a:rPr lang="de-DE" sz="1800" b="0" dirty="0" smtClean="0">
                <a:solidFill>
                  <a:srgbClr val="616365"/>
                </a:solidFill>
              </a:rPr>
            </a:br>
            <a:r>
              <a:rPr lang="de-DE" sz="1800" b="0" dirty="0" smtClean="0">
                <a:solidFill>
                  <a:srgbClr val="616365"/>
                </a:solidFill>
              </a:rPr>
              <a:t>Micro-</a:t>
            </a:r>
            <a:r>
              <a:rPr lang="de-DE" sz="1800" b="0" dirty="0" err="1" smtClean="0">
                <a:solidFill>
                  <a:srgbClr val="616365"/>
                </a:solidFill>
              </a:rPr>
              <a:t>credentials</a:t>
            </a:r>
            <a:r>
              <a:rPr lang="de-DE" sz="1800" b="0" dirty="0" smtClean="0">
                <a:solidFill>
                  <a:srgbClr val="616365"/>
                </a:solidFill>
              </a:rPr>
              <a:t> </a:t>
            </a:r>
            <a:r>
              <a:rPr lang="de-DE" sz="1800" b="0" dirty="0" err="1" smtClean="0">
                <a:solidFill>
                  <a:srgbClr val="616365"/>
                </a:solidFill>
              </a:rPr>
              <a:t>can</a:t>
            </a:r>
            <a:r>
              <a:rPr lang="de-DE" sz="1800" b="0" dirty="0" smtClean="0">
                <a:solidFill>
                  <a:srgbClr val="616365"/>
                </a:solidFill>
              </a:rPr>
              <a:t> </a:t>
            </a:r>
            <a:r>
              <a:rPr lang="de-DE" sz="1800" b="0" dirty="0" err="1" smtClean="0">
                <a:solidFill>
                  <a:srgbClr val="616365"/>
                </a:solidFill>
              </a:rPr>
              <a:t>have</a:t>
            </a:r>
            <a:r>
              <a:rPr lang="de-DE" sz="1800" b="0" dirty="0" smtClean="0">
                <a:solidFill>
                  <a:srgbClr val="616365"/>
                </a:solidFill>
              </a:rPr>
              <a:t> positive </a:t>
            </a:r>
            <a:r>
              <a:rPr lang="de-DE" sz="1800" b="0" dirty="0" err="1" smtClean="0">
                <a:solidFill>
                  <a:srgbClr val="616365"/>
                </a:solidFill>
              </a:rPr>
              <a:t>impacts</a:t>
            </a:r>
            <a:r>
              <a:rPr lang="de-DE" sz="1800" b="0" dirty="0" smtClean="0">
                <a:solidFill>
                  <a:srgbClr val="616365"/>
                </a:solidFill>
              </a:rPr>
              <a:t> on</a:t>
            </a:r>
          </a:p>
        </p:txBody>
      </p:sp>
      <p:sp>
        <p:nvSpPr>
          <p:cNvPr id="4" name="Rechteck 3"/>
          <p:cNvSpPr/>
          <p:nvPr/>
        </p:nvSpPr>
        <p:spPr>
          <a:xfrm rot="5400000">
            <a:off x="7279970" y="3575123"/>
            <a:ext cx="3632409" cy="184666"/>
          </a:xfrm>
          <a:prstGeom prst="rect">
            <a:avLst/>
          </a:prstGeom>
        </p:spPr>
        <p:txBody>
          <a:bodyPr wrap="square">
            <a:spAutoFit/>
          </a:bodyPr>
          <a:lstStyle/>
          <a:p>
            <a:r>
              <a:rPr lang="en-US" sz="600" dirty="0" smtClean="0"/>
              <a:t>All icons</a:t>
            </a:r>
            <a:r>
              <a:rPr lang="en-US" sz="600" dirty="0"/>
              <a:t> </a:t>
            </a:r>
            <a:r>
              <a:rPr lang="en-US" sz="600" dirty="0" smtClean="0"/>
              <a:t>by </a:t>
            </a:r>
            <a:r>
              <a:rPr lang="en-US" sz="600" dirty="0" err="1">
                <a:solidFill>
                  <a:srgbClr val="616365"/>
                </a:solidFill>
                <a:hlinkClick r:id="rId4" tooltip="Freepik"/>
              </a:rPr>
              <a:t>Freepik</a:t>
            </a:r>
            <a:r>
              <a:rPr lang="en-US" sz="600" dirty="0">
                <a:solidFill>
                  <a:srgbClr val="616365"/>
                </a:solidFill>
              </a:rPr>
              <a:t> </a:t>
            </a:r>
            <a:r>
              <a:rPr lang="en-US" sz="600" dirty="0"/>
              <a:t>from</a:t>
            </a:r>
            <a:r>
              <a:rPr lang="en-US" sz="600" dirty="0">
                <a:solidFill>
                  <a:srgbClr val="616365"/>
                </a:solidFill>
              </a:rPr>
              <a:t> </a:t>
            </a:r>
            <a:r>
              <a:rPr lang="en-US" sz="600" dirty="0">
                <a:solidFill>
                  <a:srgbClr val="616365"/>
                </a:solidFill>
                <a:hlinkClick r:id="rId5" tooltip="Flaticon"/>
              </a:rPr>
              <a:t>www.flaticon.com</a:t>
            </a:r>
            <a:endParaRPr lang="de-DE" sz="600" dirty="0">
              <a:solidFill>
                <a:srgbClr val="616365"/>
              </a:solidFill>
            </a:endParaRP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7696" y="2291441"/>
            <a:ext cx="943580" cy="943580"/>
          </a:xfrm>
          <a:prstGeom prst="rect">
            <a:avLst/>
          </a:prstGeom>
        </p:spPr>
      </p:pic>
      <p:pic>
        <p:nvPicPr>
          <p:cNvPr id="7" name="Grafi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9893" y="2415986"/>
            <a:ext cx="806146" cy="806146"/>
          </a:xfrm>
          <a:prstGeom prst="rect">
            <a:avLst/>
          </a:prstGeom>
        </p:spPr>
      </p:pic>
      <p:sp>
        <p:nvSpPr>
          <p:cNvPr id="8" name="Textplatzhalter 2"/>
          <p:cNvSpPr txBox="1">
            <a:spLocks/>
          </p:cNvSpPr>
          <p:nvPr/>
        </p:nvSpPr>
        <p:spPr>
          <a:xfrm>
            <a:off x="3294048" y="3432738"/>
            <a:ext cx="2710592" cy="375783"/>
          </a:xfrm>
          <a:prstGeom prst="rect">
            <a:avLst/>
          </a:prstGeom>
        </p:spPr>
        <p:txBody>
          <a:bodyPr lIns="0" tIns="0" rIns="0" bIns="0"/>
          <a:lstStyle>
            <a:lvl1pPr marL="180000" indent="-180000" algn="l" defTabSz="914400" rtl="0" eaLnBrk="1" latinLnBrk="0" hangingPunct="1">
              <a:lnSpc>
                <a:spcPts val="1200"/>
              </a:lnSpc>
              <a:spcBef>
                <a:spcPts val="100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indent="0">
              <a:lnSpc>
                <a:spcPct val="100000"/>
              </a:lnSpc>
            </a:pPr>
            <a:r>
              <a:rPr lang="de-DE" sz="1800" b="0" dirty="0" err="1" smtClean="0">
                <a:solidFill>
                  <a:srgbClr val="009BBB"/>
                </a:solidFill>
              </a:rPr>
              <a:t>Learner</a:t>
            </a:r>
            <a:r>
              <a:rPr lang="de-DE" sz="1800" b="0" dirty="0" smtClean="0">
                <a:solidFill>
                  <a:srgbClr val="009BBB"/>
                </a:solidFill>
              </a:rPr>
              <a:t> </a:t>
            </a:r>
            <a:r>
              <a:rPr lang="de-DE" sz="1800" b="0" dirty="0" err="1" smtClean="0">
                <a:solidFill>
                  <a:srgbClr val="009BBB"/>
                </a:solidFill>
              </a:rPr>
              <a:t>autonomy</a:t>
            </a:r>
            <a:endParaRPr lang="de-DE" sz="1800" dirty="0">
              <a:solidFill>
                <a:srgbClr val="009BBB"/>
              </a:solidFill>
            </a:endParaRPr>
          </a:p>
        </p:txBody>
      </p:sp>
      <p:sp>
        <p:nvSpPr>
          <p:cNvPr id="9" name="Textplatzhalter 2"/>
          <p:cNvSpPr txBox="1">
            <a:spLocks/>
          </p:cNvSpPr>
          <p:nvPr/>
        </p:nvSpPr>
        <p:spPr>
          <a:xfrm>
            <a:off x="6266180" y="3426951"/>
            <a:ext cx="2001162" cy="299746"/>
          </a:xfrm>
          <a:prstGeom prst="rect">
            <a:avLst/>
          </a:prstGeom>
        </p:spPr>
        <p:txBody>
          <a:bodyPr lIns="0" tIns="0" rIns="0" bIns="0"/>
          <a:lstStyle>
            <a:lvl1pPr marL="180000" indent="-180000" algn="l" defTabSz="914400" rtl="0" eaLnBrk="1" latinLnBrk="0" hangingPunct="1">
              <a:lnSpc>
                <a:spcPts val="1200"/>
              </a:lnSpc>
              <a:spcBef>
                <a:spcPts val="100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indent="0" algn="ctr">
              <a:lnSpc>
                <a:spcPct val="100000"/>
              </a:lnSpc>
            </a:pPr>
            <a:r>
              <a:rPr lang="de-DE" sz="1800" b="0" dirty="0" smtClean="0">
                <a:solidFill>
                  <a:srgbClr val="009BBB"/>
                </a:solidFill>
              </a:rPr>
              <a:t>Access </a:t>
            </a:r>
            <a:r>
              <a:rPr lang="de-DE" sz="1800" b="0" dirty="0" err="1" smtClean="0">
                <a:solidFill>
                  <a:srgbClr val="009BBB"/>
                </a:solidFill>
              </a:rPr>
              <a:t>to</a:t>
            </a:r>
            <a:r>
              <a:rPr lang="de-DE" sz="1800" b="0" dirty="0" smtClean="0">
                <a:solidFill>
                  <a:srgbClr val="009BBB"/>
                </a:solidFill>
              </a:rPr>
              <a:t> global </a:t>
            </a:r>
            <a:r>
              <a:rPr lang="de-DE" sz="1800" b="0" dirty="0" err="1" smtClean="0">
                <a:solidFill>
                  <a:srgbClr val="009BBB"/>
                </a:solidFill>
              </a:rPr>
              <a:t>mobility</a:t>
            </a:r>
            <a:endParaRPr lang="de-DE" sz="1800" dirty="0">
              <a:solidFill>
                <a:srgbClr val="009BBB"/>
              </a:solidFill>
            </a:endParaRPr>
          </a:p>
        </p:txBody>
      </p:sp>
      <p:sp>
        <p:nvSpPr>
          <p:cNvPr id="10" name="Textplatzhalter 2"/>
          <p:cNvSpPr txBox="1">
            <a:spLocks/>
          </p:cNvSpPr>
          <p:nvPr/>
        </p:nvSpPr>
        <p:spPr>
          <a:xfrm>
            <a:off x="265251" y="3432738"/>
            <a:ext cx="2583180" cy="299746"/>
          </a:xfrm>
          <a:prstGeom prst="rect">
            <a:avLst/>
          </a:prstGeom>
        </p:spPr>
        <p:txBody>
          <a:bodyPr lIns="0" tIns="0" rIns="0" bIns="0"/>
          <a:lstStyle>
            <a:lvl1pPr marL="180000" indent="-180000" algn="l" defTabSz="914400" rtl="0" eaLnBrk="1" latinLnBrk="0" hangingPunct="1">
              <a:lnSpc>
                <a:spcPts val="1200"/>
              </a:lnSpc>
              <a:spcBef>
                <a:spcPts val="1000"/>
              </a:spcBef>
              <a:buFont typeface="Arial" panose="020B0604020202020204" pitchFamily="34" charset="0"/>
              <a:buNone/>
              <a:defRPr sz="16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indent="0" algn="ctr">
              <a:lnSpc>
                <a:spcPct val="100000"/>
              </a:lnSpc>
            </a:pPr>
            <a:r>
              <a:rPr lang="de-DE" sz="1800" b="0" dirty="0" err="1" smtClean="0">
                <a:solidFill>
                  <a:srgbClr val="009BBB"/>
                </a:solidFill>
              </a:rPr>
              <a:t>Credential</a:t>
            </a:r>
            <a:r>
              <a:rPr lang="de-DE" sz="1800" b="0" dirty="0" smtClean="0">
                <a:solidFill>
                  <a:srgbClr val="009BBB"/>
                </a:solidFill>
              </a:rPr>
              <a:t> </a:t>
            </a:r>
            <a:r>
              <a:rPr lang="de-DE" sz="1800" b="0" dirty="0" err="1" smtClean="0">
                <a:solidFill>
                  <a:srgbClr val="009BBB"/>
                </a:solidFill>
              </a:rPr>
              <a:t>certainty</a:t>
            </a:r>
            <a:r>
              <a:rPr lang="de-DE" sz="1800" b="0" dirty="0" smtClean="0">
                <a:solidFill>
                  <a:srgbClr val="009BBB"/>
                </a:solidFill>
              </a:rPr>
              <a:t>, </a:t>
            </a:r>
            <a:r>
              <a:rPr lang="de-DE" sz="1800" b="0" dirty="0" err="1" smtClean="0">
                <a:solidFill>
                  <a:srgbClr val="009BBB"/>
                </a:solidFill>
              </a:rPr>
              <a:t>transparency</a:t>
            </a:r>
            <a:r>
              <a:rPr lang="de-DE" sz="1800" b="0" dirty="0" smtClean="0">
                <a:solidFill>
                  <a:srgbClr val="009BBB"/>
                </a:solidFill>
              </a:rPr>
              <a:t> </a:t>
            </a:r>
            <a:r>
              <a:rPr lang="de-DE" sz="1800" b="0" dirty="0" err="1" smtClean="0">
                <a:solidFill>
                  <a:srgbClr val="009BBB"/>
                </a:solidFill>
              </a:rPr>
              <a:t>and</a:t>
            </a:r>
            <a:r>
              <a:rPr lang="de-DE" sz="1800" b="0" dirty="0" smtClean="0">
                <a:solidFill>
                  <a:srgbClr val="009BBB"/>
                </a:solidFill>
              </a:rPr>
              <a:t> </a:t>
            </a:r>
            <a:r>
              <a:rPr lang="de-DE" sz="1800" b="0" dirty="0" err="1" smtClean="0">
                <a:solidFill>
                  <a:srgbClr val="009BBB"/>
                </a:solidFill>
              </a:rPr>
              <a:t>authenticity</a:t>
            </a:r>
            <a:endParaRPr lang="de-DE" sz="1800" dirty="0">
              <a:solidFill>
                <a:srgbClr val="009BBB"/>
              </a:solidFill>
            </a:endParaRPr>
          </a:p>
        </p:txBody>
      </p:sp>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6742" y="2415986"/>
            <a:ext cx="806146" cy="806146"/>
          </a:xfrm>
          <a:prstGeom prst="rect">
            <a:avLst/>
          </a:prstGeom>
        </p:spPr>
      </p:pic>
    </p:spTree>
    <p:extLst>
      <p:ext uri="{BB962C8B-B14F-4D97-AF65-F5344CB8AC3E}">
        <p14:creationId xmlns:p14="http://schemas.microsoft.com/office/powerpoint/2010/main" val="3096919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Microcredentials at Bielefeld UAS</a:t>
            </a:r>
            <a:endParaRPr lang="de-DE" dirty="0"/>
          </a:p>
        </p:txBody>
      </p:sp>
      <p:sp>
        <p:nvSpPr>
          <p:cNvPr id="4" name="Textplatzhalter 3"/>
          <p:cNvSpPr>
            <a:spLocks noGrp="1"/>
          </p:cNvSpPr>
          <p:nvPr>
            <p:ph type="body" idx="1"/>
          </p:nvPr>
        </p:nvSpPr>
        <p:spPr>
          <a:xfrm>
            <a:off x="1485622" y="3893070"/>
            <a:ext cx="5686425" cy="3643860"/>
          </a:xfrm>
        </p:spPr>
        <p:txBody>
          <a:bodyPr/>
          <a:lstStyle/>
          <a:p>
            <a:pPr algn="ctr">
              <a:lnSpc>
                <a:spcPct val="100000"/>
              </a:lnSpc>
            </a:pPr>
            <a:r>
              <a:rPr lang="de-DE" b="0" dirty="0" smtClean="0">
                <a:solidFill>
                  <a:srgbClr val="616365"/>
                </a:solidFill>
              </a:rPr>
              <a:t>Microcredentials </a:t>
            </a:r>
            <a:r>
              <a:rPr lang="de-DE" b="0" dirty="0" err="1" smtClean="0">
                <a:solidFill>
                  <a:srgbClr val="616365"/>
                </a:solidFill>
              </a:rPr>
              <a:t>as</a:t>
            </a:r>
            <a:r>
              <a:rPr lang="de-DE" b="0" dirty="0">
                <a:solidFill>
                  <a:srgbClr val="616365"/>
                </a:solidFill>
              </a:rPr>
              <a:t> </a:t>
            </a:r>
            <a:r>
              <a:rPr lang="de-DE" b="0" dirty="0" smtClean="0">
                <a:solidFill>
                  <a:srgbClr val="616365"/>
                </a:solidFill>
              </a:rPr>
              <a:t>initiative </a:t>
            </a:r>
            <a:r>
              <a:rPr lang="de-DE" b="0" dirty="0" err="1" smtClean="0">
                <a:solidFill>
                  <a:srgbClr val="616365"/>
                </a:solidFill>
              </a:rPr>
              <a:t>for</a:t>
            </a:r>
            <a:r>
              <a:rPr lang="de-DE" b="0" dirty="0" smtClean="0">
                <a:solidFill>
                  <a:srgbClr val="616365"/>
                </a:solidFill>
              </a:rPr>
              <a:t> </a:t>
            </a:r>
            <a:br>
              <a:rPr lang="de-DE" b="0" dirty="0" smtClean="0">
                <a:solidFill>
                  <a:srgbClr val="616365"/>
                </a:solidFill>
              </a:rPr>
            </a:br>
            <a:r>
              <a:rPr lang="de-DE" b="0" dirty="0" err="1" smtClean="0">
                <a:solidFill>
                  <a:srgbClr val="616365"/>
                </a:solidFill>
              </a:rPr>
              <a:t>Internationalisation</a:t>
            </a:r>
            <a:r>
              <a:rPr lang="de-DE" b="0" dirty="0" smtClean="0">
                <a:solidFill>
                  <a:srgbClr val="616365"/>
                </a:solidFill>
              </a:rPr>
              <a:t> at Home </a:t>
            </a:r>
            <a:r>
              <a:rPr lang="de-DE" b="0" dirty="0" err="1" smtClean="0">
                <a:solidFill>
                  <a:srgbClr val="616365"/>
                </a:solidFill>
              </a:rPr>
              <a:t>during</a:t>
            </a:r>
            <a:r>
              <a:rPr lang="de-DE" b="0" dirty="0" smtClean="0">
                <a:solidFill>
                  <a:srgbClr val="616365"/>
                </a:solidFill>
              </a:rPr>
              <a:t> </a:t>
            </a:r>
            <a:r>
              <a:rPr lang="de-DE" b="0" dirty="0" err="1" smtClean="0">
                <a:solidFill>
                  <a:srgbClr val="616365"/>
                </a:solidFill>
              </a:rPr>
              <a:t>the</a:t>
            </a:r>
            <a:r>
              <a:rPr lang="de-DE" b="0" dirty="0" smtClean="0">
                <a:solidFill>
                  <a:srgbClr val="616365"/>
                </a:solidFill>
              </a:rPr>
              <a:t> </a:t>
            </a:r>
            <a:r>
              <a:rPr lang="de-DE" b="0" dirty="0" err="1" smtClean="0">
                <a:solidFill>
                  <a:srgbClr val="616365"/>
                </a:solidFill>
              </a:rPr>
              <a:t>pandemic</a:t>
            </a:r>
            <a:endParaRPr lang="de-DE" b="0" dirty="0">
              <a:solidFill>
                <a:srgbClr val="616365"/>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125" y="1212244"/>
            <a:ext cx="4635420" cy="2596342"/>
          </a:xfrm>
          <a:prstGeom prst="rect">
            <a:avLst/>
          </a:prstGeom>
        </p:spPr>
      </p:pic>
    </p:spTree>
    <p:extLst>
      <p:ext uri="{BB962C8B-B14F-4D97-AF65-F5344CB8AC3E}">
        <p14:creationId xmlns:p14="http://schemas.microsoft.com/office/powerpoint/2010/main" val="121471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577840" y="1575304"/>
            <a:ext cx="3383280" cy="2215991"/>
          </a:xfrm>
          <a:prstGeom prst="rect">
            <a:avLst/>
          </a:prstGeom>
          <a:noFill/>
        </p:spPr>
        <p:txBody>
          <a:bodyPr wrap="square" lIns="0" tIns="0" rIns="0" bIns="0" rtlCol="0">
            <a:spAutoFit/>
          </a:bodyPr>
          <a:lstStyle/>
          <a:p>
            <a:pPr>
              <a:lnSpc>
                <a:spcPct val="150000"/>
              </a:lnSpc>
            </a:pPr>
            <a:r>
              <a:rPr lang="de-DE" sz="1600" dirty="0" err="1" smtClean="0">
                <a:solidFill>
                  <a:srgbClr val="009BBB"/>
                </a:solidFill>
                <a:latin typeface="Verdana" pitchFamily="34" charset="0"/>
                <a:ea typeface="Verdana" pitchFamily="34" charset="0"/>
                <a:cs typeface="Verdana" pitchFamily="34" charset="0"/>
              </a:rPr>
              <a:t>Since</a:t>
            </a:r>
            <a:r>
              <a:rPr lang="de-DE" sz="1600" dirty="0" smtClean="0">
                <a:solidFill>
                  <a:srgbClr val="009BBB"/>
                </a:solidFill>
                <a:latin typeface="Verdana" pitchFamily="34" charset="0"/>
                <a:ea typeface="Verdana" pitchFamily="34" charset="0"/>
                <a:cs typeface="Verdana" pitchFamily="34" charset="0"/>
              </a:rPr>
              <a:t> 2020</a:t>
            </a:r>
          </a:p>
          <a:p>
            <a:pPr marL="171450" indent="-171450">
              <a:lnSpc>
                <a:spcPct val="150000"/>
              </a:lnSpc>
              <a:buFont typeface="Arial" panose="020B0604020202020204" pitchFamily="34" charset="0"/>
              <a:buChar char="•"/>
            </a:pPr>
            <a:r>
              <a:rPr lang="de-DE" sz="1600" dirty="0" smtClean="0">
                <a:solidFill>
                  <a:srgbClr val="616365"/>
                </a:solidFill>
                <a:latin typeface="Verdana" pitchFamily="34" charset="0"/>
                <a:ea typeface="Verdana" pitchFamily="34" charset="0"/>
                <a:cs typeface="Verdana" pitchFamily="34" charset="0"/>
              </a:rPr>
              <a:t>More </a:t>
            </a:r>
            <a:r>
              <a:rPr lang="de-DE" sz="1600" dirty="0" err="1" smtClean="0">
                <a:solidFill>
                  <a:srgbClr val="616365"/>
                </a:solidFill>
                <a:latin typeface="Verdana" pitchFamily="34" charset="0"/>
                <a:ea typeface="Verdana" pitchFamily="34" charset="0"/>
                <a:cs typeface="Verdana" pitchFamily="34" charset="0"/>
              </a:rPr>
              <a:t>than</a:t>
            </a:r>
            <a:r>
              <a:rPr lang="de-DE" sz="1600" dirty="0" smtClean="0">
                <a:solidFill>
                  <a:srgbClr val="616365"/>
                </a:solidFill>
                <a:latin typeface="Verdana" pitchFamily="34" charset="0"/>
                <a:ea typeface="Verdana" pitchFamily="34" charset="0"/>
                <a:cs typeface="Verdana" pitchFamily="34" charset="0"/>
              </a:rPr>
              <a:t> 100 </a:t>
            </a:r>
            <a:r>
              <a:rPr lang="de-DE" sz="1600" dirty="0" err="1" smtClean="0">
                <a:solidFill>
                  <a:srgbClr val="616365"/>
                </a:solidFill>
                <a:latin typeface="Verdana" pitchFamily="34" charset="0"/>
                <a:ea typeface="Verdana" pitchFamily="34" charset="0"/>
                <a:cs typeface="Verdana" pitchFamily="34" charset="0"/>
              </a:rPr>
              <a:t>eligible</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courses</a:t>
            </a:r>
            <a:r>
              <a:rPr lang="de-DE" sz="1600" dirty="0" smtClean="0">
                <a:solidFill>
                  <a:srgbClr val="616365"/>
                </a:solidFill>
                <a:latin typeface="Verdana" pitchFamily="34" charset="0"/>
                <a:ea typeface="Verdana" pitchFamily="34" charset="0"/>
                <a:cs typeface="Verdana" pitchFamily="34" charset="0"/>
              </a:rPr>
              <a:t> at </a:t>
            </a:r>
            <a:r>
              <a:rPr lang="de-DE" sz="1600" dirty="0" err="1" smtClean="0">
                <a:solidFill>
                  <a:srgbClr val="616365"/>
                </a:solidFill>
                <a:latin typeface="Verdana" pitchFamily="34" charset="0"/>
                <a:ea typeface="Verdana" pitchFamily="34" charset="0"/>
                <a:cs typeface="Verdana" pitchFamily="34" charset="0"/>
              </a:rPr>
              <a:t>partner</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universities</a:t>
            </a:r>
            <a:endParaRPr lang="de-DE" sz="1600" dirty="0" smtClean="0">
              <a:solidFill>
                <a:srgbClr val="616365"/>
              </a:solidFill>
              <a:latin typeface="Verdana" pitchFamily="34" charset="0"/>
              <a:ea typeface="Verdana" pitchFamily="34" charset="0"/>
              <a:cs typeface="Verdana" pitchFamily="34" charset="0"/>
            </a:endParaRPr>
          </a:p>
          <a:p>
            <a:pPr marL="171450" indent="-171450">
              <a:lnSpc>
                <a:spcPct val="150000"/>
              </a:lnSpc>
              <a:buFont typeface="Arial" panose="020B0604020202020204" pitchFamily="34" charset="0"/>
              <a:buChar char="•"/>
            </a:pPr>
            <a:r>
              <a:rPr lang="de-DE" sz="1600" dirty="0" err="1" smtClean="0">
                <a:solidFill>
                  <a:srgbClr val="616365"/>
                </a:solidFill>
                <a:latin typeface="Verdana" pitchFamily="34" charset="0"/>
                <a:ea typeface="Verdana" pitchFamily="34" charset="0"/>
                <a:cs typeface="Verdana" pitchFamily="34" charset="0"/>
              </a:rPr>
              <a:t>Refund</a:t>
            </a:r>
            <a:r>
              <a:rPr lang="de-DE" sz="1600" dirty="0" smtClean="0">
                <a:solidFill>
                  <a:srgbClr val="616365"/>
                </a:solidFill>
                <a:latin typeface="Verdana" pitchFamily="34" charset="0"/>
                <a:ea typeface="Verdana" pitchFamily="34" charset="0"/>
                <a:cs typeface="Verdana" pitchFamily="34" charset="0"/>
              </a:rPr>
              <a:t> </a:t>
            </a:r>
            <a:r>
              <a:rPr lang="de-DE" sz="1600" dirty="0" err="1">
                <a:solidFill>
                  <a:srgbClr val="616365"/>
                </a:solidFill>
                <a:latin typeface="Verdana" pitchFamily="34" charset="0"/>
                <a:ea typeface="Verdana" pitchFamily="34" charset="0"/>
                <a:cs typeface="Verdana" pitchFamily="34" charset="0"/>
              </a:rPr>
              <a:t>of</a:t>
            </a:r>
            <a:r>
              <a:rPr lang="de-DE" sz="1600" dirty="0">
                <a:solidFill>
                  <a:srgbClr val="616365"/>
                </a:solidFill>
                <a:latin typeface="Verdana" pitchFamily="34" charset="0"/>
                <a:ea typeface="Verdana" pitchFamily="34" charset="0"/>
                <a:cs typeface="Verdana" pitchFamily="34" charset="0"/>
              </a:rPr>
              <a:t> </a:t>
            </a:r>
            <a:r>
              <a:rPr lang="de-DE" sz="1600" dirty="0" err="1">
                <a:solidFill>
                  <a:srgbClr val="616365"/>
                </a:solidFill>
                <a:latin typeface="Verdana" pitchFamily="34" charset="0"/>
                <a:ea typeface="Verdana" pitchFamily="34" charset="0"/>
                <a:cs typeface="Verdana" pitchFamily="34" charset="0"/>
              </a:rPr>
              <a:t>fees</a:t>
            </a:r>
            <a:r>
              <a:rPr lang="de-DE" sz="1600" dirty="0">
                <a:solidFill>
                  <a:srgbClr val="616365"/>
                </a:solidFill>
                <a:latin typeface="Verdana" pitchFamily="34" charset="0"/>
                <a:ea typeface="Verdana" pitchFamily="34" charset="0"/>
                <a:cs typeface="Verdana" pitchFamily="34" charset="0"/>
              </a:rPr>
              <a:t> (USA) </a:t>
            </a:r>
            <a:endParaRPr lang="de-DE" sz="1600" dirty="0" smtClean="0">
              <a:solidFill>
                <a:srgbClr val="616365"/>
              </a:solidFill>
              <a:latin typeface="Verdana" pitchFamily="34" charset="0"/>
              <a:ea typeface="Verdana" pitchFamily="34" charset="0"/>
              <a:cs typeface="Verdana" pitchFamily="34" charset="0"/>
            </a:endParaRPr>
          </a:p>
          <a:p>
            <a:pPr marL="171450" indent="-171450">
              <a:lnSpc>
                <a:spcPct val="150000"/>
              </a:lnSpc>
              <a:buFont typeface="Arial" panose="020B0604020202020204" pitchFamily="34" charset="0"/>
              <a:buChar char="•"/>
            </a:pPr>
            <a:r>
              <a:rPr lang="de-DE" sz="1600" dirty="0" err="1">
                <a:solidFill>
                  <a:srgbClr val="616365"/>
                </a:solidFill>
                <a:latin typeface="Verdana" pitchFamily="34" charset="0"/>
                <a:ea typeface="Verdana" pitchFamily="34" charset="0"/>
                <a:cs typeface="Verdana" pitchFamily="34" charset="0"/>
              </a:rPr>
              <a:t>Transcript</a:t>
            </a:r>
            <a:r>
              <a:rPr lang="de-DE" sz="1600" dirty="0">
                <a:solidFill>
                  <a:srgbClr val="616365"/>
                </a:solidFill>
                <a:latin typeface="Verdana" pitchFamily="34" charset="0"/>
                <a:ea typeface="Verdana" pitchFamily="34" charset="0"/>
                <a:cs typeface="Verdana" pitchFamily="34" charset="0"/>
              </a:rPr>
              <a:t> </a:t>
            </a:r>
            <a:r>
              <a:rPr lang="de-DE" sz="1600" dirty="0" err="1">
                <a:solidFill>
                  <a:srgbClr val="616365"/>
                </a:solidFill>
                <a:latin typeface="Verdana" pitchFamily="34" charset="0"/>
                <a:ea typeface="Verdana" pitchFamily="34" charset="0"/>
                <a:cs typeface="Verdana" pitchFamily="34" charset="0"/>
              </a:rPr>
              <a:t>of</a:t>
            </a:r>
            <a:r>
              <a:rPr lang="de-DE" sz="1600" dirty="0">
                <a:solidFill>
                  <a:srgbClr val="616365"/>
                </a:solidFill>
                <a:latin typeface="Verdana" pitchFamily="34" charset="0"/>
                <a:ea typeface="Verdana" pitchFamily="34" charset="0"/>
                <a:cs typeface="Verdana" pitchFamily="34" charset="0"/>
              </a:rPr>
              <a:t> Records </a:t>
            </a:r>
          </a:p>
          <a:p>
            <a:pPr marL="171450" indent="-171450">
              <a:lnSpc>
                <a:spcPct val="150000"/>
              </a:lnSpc>
              <a:buFont typeface="Arial" panose="020B0604020202020204" pitchFamily="34" charset="0"/>
              <a:buChar char="•"/>
            </a:pPr>
            <a:r>
              <a:rPr lang="de-DE" sz="1600" dirty="0">
                <a:solidFill>
                  <a:srgbClr val="616365"/>
                </a:solidFill>
                <a:latin typeface="Verdana" pitchFamily="34" charset="0"/>
                <a:ea typeface="Verdana" pitchFamily="34" charset="0"/>
                <a:cs typeface="Verdana" pitchFamily="34" charset="0"/>
              </a:rPr>
              <a:t>Recognition </a:t>
            </a:r>
            <a:r>
              <a:rPr lang="de-DE" sz="1600" dirty="0" err="1">
                <a:solidFill>
                  <a:srgbClr val="616365"/>
                </a:solidFill>
                <a:latin typeface="Verdana" pitchFamily="34" charset="0"/>
                <a:ea typeface="Verdana" pitchFamily="34" charset="0"/>
                <a:cs typeface="Verdana" pitchFamily="34" charset="0"/>
              </a:rPr>
              <a:t>of</a:t>
            </a:r>
            <a:r>
              <a:rPr lang="de-DE" sz="1600" dirty="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credits</a:t>
            </a:r>
            <a:endParaRPr lang="de-DE" sz="1600" dirty="0">
              <a:solidFill>
                <a:srgbClr val="616365"/>
              </a:solidFill>
              <a:latin typeface="Verdana" pitchFamily="34" charset="0"/>
              <a:ea typeface="Verdana" pitchFamily="34" charset="0"/>
              <a:cs typeface="Verdana" pitchFamily="34" charset="0"/>
            </a:endParaRPr>
          </a:p>
        </p:txBody>
      </p:sp>
      <p:sp>
        <p:nvSpPr>
          <p:cNvPr id="2" name="Titel 1"/>
          <p:cNvSpPr>
            <a:spLocks noGrp="1"/>
          </p:cNvSpPr>
          <p:nvPr>
            <p:ph type="title"/>
          </p:nvPr>
        </p:nvSpPr>
        <p:spPr/>
        <p:txBody>
          <a:bodyPr/>
          <a:lstStyle/>
          <a:p>
            <a:r>
              <a:rPr lang="de-DE" dirty="0" err="1" smtClean="0"/>
              <a:t>Our</a:t>
            </a:r>
            <a:r>
              <a:rPr lang="de-DE" dirty="0" smtClean="0"/>
              <a:t> </a:t>
            </a:r>
            <a:r>
              <a:rPr lang="de-DE" dirty="0" err="1" smtClean="0"/>
              <a:t>offer</a:t>
            </a:r>
            <a:r>
              <a:rPr lang="de-DE" dirty="0" smtClean="0"/>
              <a:t> </a:t>
            </a:r>
            <a:r>
              <a:rPr lang="de-DE" dirty="0" err="1" smtClean="0"/>
              <a:t>for</a:t>
            </a:r>
            <a:r>
              <a:rPr lang="de-DE" dirty="0"/>
              <a:t> </a:t>
            </a:r>
            <a:r>
              <a:rPr lang="de-DE" dirty="0" err="1" smtClean="0"/>
              <a:t>outgoing</a:t>
            </a:r>
            <a:r>
              <a:rPr lang="de-DE" dirty="0" smtClean="0"/>
              <a:t> </a:t>
            </a:r>
            <a:r>
              <a:rPr lang="de-DE" dirty="0" err="1" smtClean="0"/>
              <a:t>students</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0" y="1400369"/>
            <a:ext cx="4635420" cy="2596342"/>
          </a:xfrm>
          <a:prstGeom prst="rect">
            <a:avLst/>
          </a:prstGeom>
        </p:spPr>
      </p:pic>
    </p:spTree>
    <p:extLst>
      <p:ext uri="{BB962C8B-B14F-4D97-AF65-F5344CB8AC3E}">
        <p14:creationId xmlns:p14="http://schemas.microsoft.com/office/powerpoint/2010/main" val="251959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Our</a:t>
            </a:r>
            <a:r>
              <a:rPr lang="de-DE" dirty="0" smtClean="0"/>
              <a:t> </a:t>
            </a:r>
            <a:r>
              <a:rPr lang="de-DE" dirty="0" err="1" smtClean="0"/>
              <a:t>offer</a:t>
            </a:r>
            <a:r>
              <a:rPr lang="de-DE" dirty="0" smtClean="0"/>
              <a:t> </a:t>
            </a:r>
            <a:r>
              <a:rPr lang="de-DE" dirty="0" err="1" smtClean="0"/>
              <a:t>for</a:t>
            </a:r>
            <a:r>
              <a:rPr lang="de-DE" dirty="0" smtClean="0"/>
              <a:t> </a:t>
            </a:r>
            <a:r>
              <a:rPr lang="de-DE" dirty="0" err="1" smtClean="0"/>
              <a:t>incoming</a:t>
            </a:r>
            <a:r>
              <a:rPr lang="de-DE" dirty="0" smtClean="0"/>
              <a:t> </a:t>
            </a:r>
            <a:r>
              <a:rPr lang="de-DE" dirty="0" err="1" smtClean="0"/>
              <a:t>students</a:t>
            </a:r>
            <a:endParaRPr lang="de-DE" dirty="0"/>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904" t="1300" r="1059" b="3077"/>
          <a:stretch/>
        </p:blipFill>
        <p:spPr>
          <a:xfrm>
            <a:off x="630000" y="1393766"/>
            <a:ext cx="4643040" cy="2614353"/>
          </a:xfrm>
          <a:prstGeom prst="rect">
            <a:avLst/>
          </a:prstGeom>
        </p:spPr>
      </p:pic>
      <p:sp>
        <p:nvSpPr>
          <p:cNvPr id="4" name="Textfeld 3"/>
          <p:cNvSpPr txBox="1"/>
          <p:nvPr/>
        </p:nvSpPr>
        <p:spPr>
          <a:xfrm>
            <a:off x="5581650" y="1575630"/>
            <a:ext cx="3562350" cy="2215991"/>
          </a:xfrm>
          <a:prstGeom prst="rect">
            <a:avLst/>
          </a:prstGeom>
          <a:noFill/>
        </p:spPr>
        <p:txBody>
          <a:bodyPr wrap="square" lIns="0" tIns="0" rIns="0" bIns="0" rtlCol="0">
            <a:spAutoFit/>
          </a:bodyPr>
          <a:lstStyle/>
          <a:p>
            <a:pPr>
              <a:lnSpc>
                <a:spcPct val="150000"/>
              </a:lnSpc>
            </a:pPr>
            <a:r>
              <a:rPr lang="de-DE" sz="1600" dirty="0" err="1" smtClean="0">
                <a:solidFill>
                  <a:srgbClr val="009BBB"/>
                </a:solidFill>
                <a:latin typeface="Verdana" pitchFamily="34" charset="0"/>
                <a:ea typeface="Verdana" pitchFamily="34" charset="0"/>
                <a:cs typeface="Verdana" pitchFamily="34" charset="0"/>
              </a:rPr>
              <a:t>Since</a:t>
            </a:r>
            <a:r>
              <a:rPr lang="de-DE" sz="1600" dirty="0" smtClean="0">
                <a:solidFill>
                  <a:srgbClr val="009BBB"/>
                </a:solidFill>
                <a:latin typeface="Verdana" pitchFamily="34" charset="0"/>
                <a:ea typeface="Verdana" pitchFamily="34" charset="0"/>
                <a:cs typeface="Verdana" pitchFamily="34" charset="0"/>
              </a:rPr>
              <a:t> 2020</a:t>
            </a:r>
          </a:p>
          <a:p>
            <a:pPr marL="171450" indent="-171450">
              <a:lnSpc>
                <a:spcPct val="150000"/>
              </a:lnSpc>
              <a:buFont typeface="Arial" panose="020B0604020202020204" pitchFamily="34" charset="0"/>
              <a:buChar char="•"/>
            </a:pPr>
            <a:r>
              <a:rPr lang="de-DE" sz="1600" dirty="0" err="1" smtClean="0">
                <a:solidFill>
                  <a:srgbClr val="616365"/>
                </a:solidFill>
                <a:latin typeface="Verdana" pitchFamily="34" charset="0"/>
                <a:ea typeface="Verdana" pitchFamily="34" charset="0"/>
                <a:cs typeface="Verdana" pitchFamily="34" charset="0"/>
              </a:rPr>
              <a:t>About</a:t>
            </a:r>
            <a:r>
              <a:rPr lang="de-DE" sz="1600" dirty="0" smtClean="0">
                <a:solidFill>
                  <a:srgbClr val="616365"/>
                </a:solidFill>
                <a:latin typeface="Verdana" pitchFamily="34" charset="0"/>
                <a:ea typeface="Verdana" pitchFamily="34" charset="0"/>
                <a:cs typeface="Verdana" pitchFamily="34" charset="0"/>
              </a:rPr>
              <a:t> 10 </a:t>
            </a:r>
            <a:r>
              <a:rPr lang="de-DE" sz="1600" dirty="0" err="1" smtClean="0">
                <a:solidFill>
                  <a:srgbClr val="616365"/>
                </a:solidFill>
                <a:latin typeface="Verdana" pitchFamily="34" charset="0"/>
                <a:ea typeface="Verdana" pitchFamily="34" charset="0"/>
                <a:cs typeface="Verdana" pitchFamily="34" charset="0"/>
              </a:rPr>
              <a:t>courses</a:t>
            </a:r>
            <a:r>
              <a:rPr lang="de-DE" sz="1600" dirty="0" smtClean="0">
                <a:solidFill>
                  <a:srgbClr val="616365"/>
                </a:solidFill>
                <a:latin typeface="Verdana" pitchFamily="34" charset="0"/>
                <a:ea typeface="Verdana" pitchFamily="34" charset="0"/>
                <a:cs typeface="Verdana" pitchFamily="34" charset="0"/>
              </a:rPr>
              <a:t> per </a:t>
            </a:r>
            <a:r>
              <a:rPr lang="de-DE" sz="1600" dirty="0" err="1" smtClean="0">
                <a:solidFill>
                  <a:srgbClr val="616365"/>
                </a:solidFill>
                <a:latin typeface="Verdana" pitchFamily="34" charset="0"/>
                <a:ea typeface="Verdana" pitchFamily="34" charset="0"/>
                <a:cs typeface="Verdana" pitchFamily="34" charset="0"/>
              </a:rPr>
              <a:t>semester</a:t>
            </a:r>
            <a:endParaRPr lang="de-DE" sz="1600" dirty="0" smtClean="0">
              <a:solidFill>
                <a:srgbClr val="616365"/>
              </a:solidFill>
              <a:latin typeface="Verdana" pitchFamily="34" charset="0"/>
              <a:ea typeface="Verdana" pitchFamily="34" charset="0"/>
              <a:cs typeface="Verdana" pitchFamily="34" charset="0"/>
            </a:endParaRPr>
          </a:p>
          <a:p>
            <a:pPr marL="171450" indent="-171450">
              <a:lnSpc>
                <a:spcPct val="150000"/>
              </a:lnSpc>
              <a:buFont typeface="Arial" panose="020B0604020202020204" pitchFamily="34" charset="0"/>
              <a:buChar char="•"/>
            </a:pPr>
            <a:r>
              <a:rPr lang="de-DE" sz="1600" dirty="0" err="1" smtClean="0">
                <a:solidFill>
                  <a:srgbClr val="616365"/>
                </a:solidFill>
                <a:latin typeface="Verdana" pitchFamily="34" charset="0"/>
                <a:ea typeface="Verdana" pitchFamily="34" charset="0"/>
                <a:cs typeface="Verdana" pitchFamily="34" charset="0"/>
              </a:rPr>
              <a:t>No</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fees</a:t>
            </a:r>
            <a:endParaRPr lang="de-DE" sz="1600" dirty="0" smtClean="0">
              <a:solidFill>
                <a:srgbClr val="616365"/>
              </a:solidFill>
              <a:latin typeface="Verdana" pitchFamily="34" charset="0"/>
              <a:ea typeface="Verdana" pitchFamily="34" charset="0"/>
              <a:cs typeface="Verdana" pitchFamily="34" charset="0"/>
            </a:endParaRPr>
          </a:p>
          <a:p>
            <a:pPr marL="171450" indent="-171450">
              <a:lnSpc>
                <a:spcPct val="150000"/>
              </a:lnSpc>
              <a:buFont typeface="Arial" panose="020B0604020202020204" pitchFamily="34" charset="0"/>
              <a:buChar char="•"/>
            </a:pPr>
            <a:r>
              <a:rPr lang="de-DE" sz="1600" dirty="0" smtClean="0">
                <a:solidFill>
                  <a:srgbClr val="616365"/>
                </a:solidFill>
                <a:latin typeface="Verdana" pitchFamily="34" charset="0"/>
                <a:ea typeface="Verdana" pitchFamily="34" charset="0"/>
                <a:cs typeface="Verdana" pitchFamily="34" charset="0"/>
              </a:rPr>
              <a:t>Tutorials </a:t>
            </a:r>
            <a:r>
              <a:rPr lang="de-DE" sz="1600" dirty="0" err="1" smtClean="0">
                <a:solidFill>
                  <a:srgbClr val="616365"/>
                </a:solidFill>
                <a:latin typeface="Verdana" pitchFamily="34" charset="0"/>
                <a:ea typeface="Verdana" pitchFamily="34" charset="0"/>
                <a:cs typeface="Verdana" pitchFamily="34" charset="0"/>
              </a:rPr>
              <a:t>and</a:t>
            </a:r>
            <a:r>
              <a:rPr lang="de-DE" sz="1600" dirty="0" smtClean="0">
                <a:solidFill>
                  <a:srgbClr val="616365"/>
                </a:solidFill>
                <a:latin typeface="Verdana" pitchFamily="34" charset="0"/>
                <a:ea typeface="Verdana" pitchFamily="34" charset="0"/>
                <a:cs typeface="Verdana" pitchFamily="34" charset="0"/>
              </a:rPr>
              <a:t> personal </a:t>
            </a:r>
            <a:r>
              <a:rPr lang="de-DE" sz="1600" dirty="0" err="1">
                <a:solidFill>
                  <a:srgbClr val="616365"/>
                </a:solidFill>
                <a:latin typeface="Verdana" pitchFamily="34" charset="0"/>
                <a:ea typeface="Verdana" pitchFamily="34" charset="0"/>
                <a:cs typeface="Verdana" pitchFamily="34" charset="0"/>
              </a:rPr>
              <a:t>o</a:t>
            </a:r>
            <a:r>
              <a:rPr lang="de-DE" sz="1600" dirty="0" err="1" smtClean="0">
                <a:solidFill>
                  <a:srgbClr val="616365"/>
                </a:solidFill>
                <a:latin typeface="Verdana" pitchFamily="34" charset="0"/>
                <a:ea typeface="Verdana" pitchFamily="34" charset="0"/>
                <a:cs typeface="Verdana" pitchFamily="34" charset="0"/>
              </a:rPr>
              <a:t>nboarding</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support</a:t>
            </a:r>
            <a:r>
              <a:rPr lang="de-DE" sz="1600" dirty="0" smtClean="0">
                <a:solidFill>
                  <a:srgbClr val="616365"/>
                </a:solidFill>
                <a:latin typeface="Verdana" pitchFamily="34" charset="0"/>
                <a:ea typeface="Verdana" pitchFamily="34" charset="0"/>
                <a:cs typeface="Verdana" pitchFamily="34" charset="0"/>
              </a:rPr>
              <a:t> </a:t>
            </a:r>
          </a:p>
          <a:p>
            <a:pPr marL="171450" indent="-171450">
              <a:lnSpc>
                <a:spcPct val="150000"/>
              </a:lnSpc>
              <a:buFont typeface="Arial" panose="020B0604020202020204" pitchFamily="34" charset="0"/>
              <a:buChar char="•"/>
            </a:pPr>
            <a:r>
              <a:rPr lang="de-DE" sz="1600" dirty="0" err="1" smtClean="0">
                <a:solidFill>
                  <a:srgbClr val="616365"/>
                </a:solidFill>
                <a:latin typeface="Verdana" pitchFamily="34" charset="0"/>
                <a:ea typeface="Verdana" pitchFamily="34" charset="0"/>
                <a:cs typeface="Verdana" pitchFamily="34" charset="0"/>
              </a:rPr>
              <a:t>Transcript</a:t>
            </a:r>
            <a:r>
              <a:rPr lang="de-DE" sz="1600" dirty="0" smtClean="0">
                <a:solidFill>
                  <a:srgbClr val="616365"/>
                </a:solidFill>
                <a:latin typeface="Verdana" pitchFamily="34" charset="0"/>
                <a:ea typeface="Verdana" pitchFamily="34" charset="0"/>
                <a:cs typeface="Verdana" pitchFamily="34" charset="0"/>
              </a:rPr>
              <a:t> </a:t>
            </a:r>
            <a:r>
              <a:rPr lang="de-DE" sz="1600" dirty="0" err="1" smtClean="0">
                <a:solidFill>
                  <a:srgbClr val="616365"/>
                </a:solidFill>
                <a:latin typeface="Verdana" pitchFamily="34" charset="0"/>
                <a:ea typeface="Verdana" pitchFamily="34" charset="0"/>
                <a:cs typeface="Verdana" pitchFamily="34" charset="0"/>
              </a:rPr>
              <a:t>of</a:t>
            </a:r>
            <a:r>
              <a:rPr lang="de-DE" sz="1600" dirty="0" smtClean="0">
                <a:solidFill>
                  <a:srgbClr val="616365"/>
                </a:solidFill>
                <a:latin typeface="Verdana" pitchFamily="34" charset="0"/>
                <a:ea typeface="Verdana" pitchFamily="34" charset="0"/>
                <a:cs typeface="Verdana" pitchFamily="34" charset="0"/>
              </a:rPr>
              <a:t> Records</a:t>
            </a:r>
            <a:endParaRPr lang="de-DE" sz="1600" dirty="0">
              <a:solidFill>
                <a:srgbClr val="616365"/>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954030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H_Titelse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2600" b="1"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H_Inhaltsseit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00" b="1" dirty="0">
            <a:solidFill>
              <a:schemeClr val="tx1"/>
            </a:solidFill>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1066</Words>
  <Application>Microsoft Office PowerPoint</Application>
  <PresentationFormat>Bildschirmpräsentation (16:10)</PresentationFormat>
  <Paragraphs>116</Paragraphs>
  <Slides>16</Slides>
  <Notes>15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16</vt:i4>
      </vt:variant>
    </vt:vector>
  </HeadingPairs>
  <TitlesOfParts>
    <vt:vector size="22" baseType="lpstr">
      <vt:lpstr>Arial</vt:lpstr>
      <vt:lpstr>Calibri</vt:lpstr>
      <vt:lpstr>Verdana</vt:lpstr>
      <vt:lpstr>Wingdings</vt:lpstr>
      <vt:lpstr>FH_Titelseite</vt:lpstr>
      <vt:lpstr>FH_Inhaltsseiten</vt:lpstr>
      <vt:lpstr>MICROCREDENTIALS as a means to promote Internationalization at Home  Dr. Juana Salas &amp; Maximilian Köster, Bielefeld UAS (Germany) </vt:lpstr>
      <vt:lpstr>PowerPoint-Präsentation</vt:lpstr>
      <vt:lpstr>Digital Mobil @ FH Bielefeld</vt:lpstr>
      <vt:lpstr>Digital Mobil in the World</vt:lpstr>
      <vt:lpstr>What are Microcredentials?</vt:lpstr>
      <vt:lpstr>What are the potentials?</vt:lpstr>
      <vt:lpstr>Microcredentials at Bielefeld UAS</vt:lpstr>
      <vt:lpstr>Our offer for outgoing students</vt:lpstr>
      <vt:lpstr>Our offer for incoming students</vt:lpstr>
      <vt:lpstr>Our simplified enrollment process</vt:lpstr>
      <vt:lpstr>Our experiences</vt:lpstr>
      <vt:lpstr>Student Voices</vt:lpstr>
      <vt:lpstr>Student Voices</vt:lpstr>
      <vt:lpstr>PowerPoint-Präsentation</vt:lpstr>
      <vt:lpstr>Discussion </vt:lpstr>
      <vt:lpstr>Contact digitalmobil@fh-bielefeld.de  microcredentials@fh-bielefeld.de    Information about the Digital Mobil project   Information about the microcredentials initiative  </vt:lpstr>
    </vt:vector>
  </TitlesOfParts>
  <Company>Fachhochschule Bielefeld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Fachhoschule Bielefeld</dc:title>
  <dc:creator>mstuckmann2</dc:creator>
  <cp:lastModifiedBy>Maximilian Köster</cp:lastModifiedBy>
  <cp:revision>258</cp:revision>
  <cp:lastPrinted>2019-02-07T13:03:51Z</cp:lastPrinted>
  <dcterms:created xsi:type="dcterms:W3CDTF">2018-07-20T07:41:11Z</dcterms:created>
  <dcterms:modified xsi:type="dcterms:W3CDTF">2022-09-23T13:39:54Z</dcterms:modified>
</cp:coreProperties>
</file>