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4"/>
    <p:sldMasterId id="2147483705" r:id="rId5"/>
  </p:sldMasterIdLst>
  <p:notesMasterIdLst>
    <p:notesMasterId r:id="rId27"/>
  </p:notesMasterIdLst>
  <p:sldIdLst>
    <p:sldId id="256" r:id="rId6"/>
    <p:sldId id="257" r:id="rId7"/>
    <p:sldId id="9948" r:id="rId8"/>
    <p:sldId id="820" r:id="rId9"/>
    <p:sldId id="808" r:id="rId10"/>
    <p:sldId id="819" r:id="rId11"/>
    <p:sldId id="821" r:id="rId12"/>
    <p:sldId id="9945" r:id="rId13"/>
    <p:sldId id="823" r:id="rId14"/>
    <p:sldId id="824" r:id="rId15"/>
    <p:sldId id="9946" r:id="rId16"/>
    <p:sldId id="825" r:id="rId17"/>
    <p:sldId id="826" r:id="rId18"/>
    <p:sldId id="827" r:id="rId19"/>
    <p:sldId id="260" r:id="rId20"/>
    <p:sldId id="830" r:id="rId21"/>
    <p:sldId id="828" r:id="rId22"/>
    <p:sldId id="9947" r:id="rId23"/>
    <p:sldId id="276" r:id="rId24"/>
    <p:sldId id="773" r:id="rId25"/>
    <p:sldId id="774" r:id="rId26"/>
  </p:sldIdLst>
  <p:sldSz cx="9144000" cy="5143500" type="screen16x9"/>
  <p:notesSz cx="6858000" cy="91440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Barlow Condensed" panose="00000506000000000000" pitchFamily="2" charset="0"/>
      <p:regular r:id="rId32"/>
      <p:bold r:id="rId33"/>
      <p:italic r:id="rId34"/>
      <p:boldItalic r:id="rId35"/>
    </p:embeddedFont>
    <p:embeddedFont>
      <p:font typeface="Barlow Condensed Light" panose="00000406000000000000" pitchFamily="2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Nunito" pitchFamily="2" charset="0"/>
      <p:regular r:id="rId44"/>
      <p:bold r:id="rId45"/>
      <p:italic r:id="rId46"/>
      <p:boldItalic r:id="rId47"/>
    </p:embeddedFont>
    <p:embeddedFont>
      <p:font typeface="Nunito Light" pitchFamily="2" charset="0"/>
      <p:regular r:id="rId48"/>
      <p:bold r:id="rId49"/>
      <p:italic r:id="rId50"/>
      <p:boldItalic r:id="rId51"/>
    </p:embeddedFont>
    <p:embeddedFont>
      <p:font typeface="OpenSans" panose="020B0604020202020204" charset="0"/>
      <p:regular r:id="rId52"/>
      <p:bold r:id="rId53"/>
      <p:italic r:id="rId54"/>
      <p:boldItalic r:id="rId55"/>
    </p:embeddedFont>
    <p:embeddedFont>
      <p:font typeface="OpenSans-Light" panose="020B0604020202020204" charset="0"/>
      <p:regular r:id="rId56"/>
    </p:embeddedFont>
    <p:embeddedFont>
      <p:font typeface="Roboto" panose="02000000000000000000" pitchFamily="2" charset="0"/>
      <p:regular r:id="rId57"/>
      <p:bold r:id="rId58"/>
      <p:italic r:id="rId59"/>
      <p:boldItalic r:id="rId60"/>
    </p:embeddedFont>
    <p:embeddedFont>
      <p:font typeface="Source Sans Pro" panose="020B0503030403020204" pitchFamily="34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802D29-F0F8-43A5-869F-A88324F65829}">
  <a:tblStyle styleId="{C7802D29-F0F8-43A5-869F-A88324F658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0952" autoAdjust="0"/>
  </p:normalViewPr>
  <p:slideViewPr>
    <p:cSldViewPr snapToGrid="0">
      <p:cViewPr varScale="1">
        <p:scale>
          <a:sx n="118" d="100"/>
          <a:sy n="118" d="100"/>
        </p:scale>
        <p:origin x="1404" y="102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63" Type="http://schemas.openxmlformats.org/officeDocument/2006/relationships/font" Target="fonts/font36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2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font" Target="fonts/font31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34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64" Type="http://schemas.openxmlformats.org/officeDocument/2006/relationships/font" Target="fonts/font37.fntdata"/><Relationship Id="rId8" Type="http://schemas.openxmlformats.org/officeDocument/2006/relationships/slide" Target="slides/slide3.xml"/><Relationship Id="rId51" Type="http://schemas.openxmlformats.org/officeDocument/2006/relationships/font" Target="fonts/font24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font" Target="fonts/font32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62" Type="http://schemas.openxmlformats.org/officeDocument/2006/relationships/font" Target="fonts/font3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font" Target="fonts/font30.fntdata"/><Relationship Id="rId10" Type="http://schemas.openxmlformats.org/officeDocument/2006/relationships/slide" Target="slides/slide5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font" Target="fonts/font33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a1e75d8ed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a1e75d8ed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f34555a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gbf34555a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79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7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27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f34555a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gbf34555a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775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bf34555a6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4" name="Google Shape;374;gbf34555a6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f34555a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gbf34555a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829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2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0EAA7-A680-E046-B748-468D82FEAD6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23660b5c9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c23660b5c9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f34555a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bf34555a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60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0EAA7-A680-E046-B748-468D82FEA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6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</a:t>
            </a:r>
            <a:r>
              <a:rPr lang="en-US" dirty="0" err="1"/>
              <a:t>Bajor</a:t>
            </a:r>
            <a:r>
              <a:rPr lang="en-US" dirty="0"/>
              <a:t> made a better case for this!</a:t>
            </a:r>
          </a:p>
        </p:txBody>
      </p:sp>
    </p:spTree>
    <p:extLst>
      <p:ext uri="{BB962C8B-B14F-4D97-AF65-F5344CB8AC3E}">
        <p14:creationId xmlns:p14="http://schemas.microsoft.com/office/powerpoint/2010/main" val="2747447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bf34555a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bf34555a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44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0EAA7-A680-E046-B748-468D82FEAD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6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37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90EAA7-A680-E046-B748-468D82FEAD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 descr="shutterstock_19523437-bluegrid-crop"/>
          <p:cNvPicPr preferRelativeResize="0"/>
          <p:nvPr/>
        </p:nvPicPr>
        <p:blipFill rotWithShape="1">
          <a:blip r:embed="rId2">
            <a:alphaModFix/>
          </a:blip>
          <a:srcRect l="2263" r="3310"/>
          <a:stretch/>
        </p:blipFill>
        <p:spPr>
          <a:xfrm>
            <a:off x="0" y="3310768"/>
            <a:ext cx="9144000" cy="184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rgbClr val="262626"/>
                </a:solidFill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1371600" y="3133725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Noto Sans Symbols"/>
              <a:buNone/>
              <a:defRPr>
                <a:solidFill>
                  <a:srgbClr val="606060"/>
                </a:solidFill>
              </a:defRPr>
            </a:lvl1pPr>
            <a:lvl2pPr lvl="1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lvl="2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lvl="3" algn="l">
              <a:spcBef>
                <a:spcPts val="600"/>
              </a:spcBef>
              <a:spcAft>
                <a:spcPts val="0"/>
              </a:spcAft>
              <a:buSzPts val="900"/>
              <a:buChar char="◻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" name="Google Shape;167;p25">
            <a:extLst>
              <a:ext uri="{FF2B5EF4-FFF2-40B4-BE49-F238E27FC236}">
                <a16:creationId xmlns:a16="http://schemas.microsoft.com/office/drawing/2014/main" id="{1838FC5B-FA89-924E-95C2-04D2104D72AB}"/>
              </a:ext>
            </a:extLst>
          </p:cNvPr>
          <p:cNvPicPr preferRelativeResize="0"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972" y="695325"/>
            <a:ext cx="2380605" cy="50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National Student Clearinghouse Transcript Services">
            <a:extLst>
              <a:ext uri="{FF2B5EF4-FFF2-40B4-BE49-F238E27FC236}">
                <a16:creationId xmlns:a16="http://schemas.microsoft.com/office/drawing/2014/main" id="{2B5796CE-DDCC-4946-FAD6-73D31E5CB4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15" y="357791"/>
            <a:ext cx="3095852" cy="10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67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7799" y="831185"/>
            <a:ext cx="8446654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114313"/>
            <a:ext cx="8229600" cy="3337322"/>
          </a:xfrm>
        </p:spPr>
        <p:txBody>
          <a:bodyPr/>
          <a:lstStyle>
            <a:lvl1pPr marL="257168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1pPr>
            <a:lvl3pPr marL="557199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3pPr>
            <a:lvl5pPr marL="942952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5pPr>
          </a:lstStyle>
          <a:p>
            <a:pPr marL="257168" marR="0" lvl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557199" marR="0" lvl="2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942952" marR="0" lvl="4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4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D5F94327-0071-3C4F-9F09-36184A15958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2288" y="1110853"/>
            <a:ext cx="8164512" cy="30432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35269F28-A3A7-AD47-A062-540A2B244A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57219" y="1214440"/>
            <a:ext cx="8129587" cy="2894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36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114313"/>
            <a:ext cx="4114800" cy="3337322"/>
          </a:xfrm>
        </p:spPr>
        <p:txBody>
          <a:bodyPr/>
          <a:lstStyle>
            <a:lvl1pPr marL="171446" marR="0" indent="-171446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1pPr>
            <a:lvl3pPr marL="557199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3pPr>
            <a:lvl5pPr marL="942952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5pPr>
          </a:lstStyle>
          <a:p>
            <a:pPr marL="257168" marR="0" lvl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557199" marR="0" lvl="2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942952" marR="0" lvl="4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9805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2" y="350523"/>
            <a:ext cx="3680691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2" y="1114313"/>
            <a:ext cx="3680691" cy="3337322"/>
          </a:xfrm>
        </p:spPr>
        <p:txBody>
          <a:bodyPr/>
          <a:lstStyle>
            <a:lvl1pPr marL="171446" marR="0" indent="-171446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1pPr>
            <a:lvl3pPr marL="557199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3pPr>
            <a:lvl5pPr marL="942952" marR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lvl5pPr>
          </a:lstStyle>
          <a:p>
            <a:pPr marL="257168" marR="0" lvl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557199" marR="0" lvl="2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942952" marR="0" lvl="4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A4DA6-9ED7-774C-97C5-7A8EEB5CC3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2"/>
            <a:ext cx="4572000" cy="46624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age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Footer Placeholder 32">
            <a:extLst>
              <a:ext uri="{FF2B5EF4-FFF2-40B4-BE49-F238E27FC236}">
                <a16:creationId xmlns:a16="http://schemas.microsoft.com/office/drawing/2014/main" id="{20279F0F-9FE6-BF4A-8126-3634134A8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58750" y="4767265"/>
            <a:ext cx="1429122" cy="1285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25">
                <a:solidFill>
                  <a:schemeClr val="bg1"/>
                </a:solidFill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© 2022 ELLUCIAN </a:t>
            </a:r>
          </a:p>
        </p:txBody>
      </p:sp>
    </p:spTree>
    <p:extLst>
      <p:ext uri="{BB962C8B-B14F-4D97-AF65-F5344CB8AC3E}">
        <p14:creationId xmlns:p14="http://schemas.microsoft.com/office/powerpoint/2010/main" val="219431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1028700" y="1239441"/>
            <a:ext cx="7429500" cy="324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2000"/>
              </a:spcBef>
              <a:spcAft>
                <a:spcPts val="0"/>
              </a:spcAft>
              <a:buSzPts val="2000"/>
              <a:buAutoNum type="arabicPeriod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85750" algn="l">
              <a:spcBef>
                <a:spcPts val="600"/>
              </a:spcBef>
              <a:spcAft>
                <a:spcPts val="0"/>
              </a:spcAft>
              <a:buSzPts val="900"/>
              <a:buChar char="◻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685800" y="1239398"/>
            <a:ext cx="3810000" cy="32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1800"/>
              </a:spcBef>
              <a:spcAft>
                <a:spcPts val="0"/>
              </a:spcAft>
              <a:buSzPts val="2000"/>
              <a:buAutoNum type="arabicPeriod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Char char="–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Char char="•"/>
              <a:defRPr sz="1600"/>
            </a:lvl3pPr>
            <a:lvl4pPr marL="1828800" lvl="3" indent="-285750" algn="l">
              <a:spcBef>
                <a:spcPts val="600"/>
              </a:spcBef>
              <a:spcAft>
                <a:spcPts val="0"/>
              </a:spcAft>
              <a:buSzPts val="900"/>
              <a:buChar char="◻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2"/>
          </p:nvPr>
        </p:nvSpPr>
        <p:spPr>
          <a:xfrm>
            <a:off x="4648200" y="1231135"/>
            <a:ext cx="3810000" cy="325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1800"/>
              </a:spcBef>
              <a:spcAft>
                <a:spcPts val="0"/>
              </a:spcAft>
              <a:buSzPts val="2000"/>
              <a:buAutoNum type="arabicPeriod"/>
              <a:defRPr sz="20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Char char="–"/>
              <a:defRPr sz="1800"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Char char="•"/>
              <a:defRPr sz="1600" i="0"/>
            </a:lvl3pPr>
            <a:lvl4pPr marL="1828800" lvl="3" indent="-285750" algn="l">
              <a:spcBef>
                <a:spcPts val="600"/>
              </a:spcBef>
              <a:spcAft>
                <a:spcPts val="0"/>
              </a:spcAft>
              <a:buSzPts val="900"/>
              <a:buChar char="◻"/>
              <a:defRPr sz="1800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7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685800" y="1231135"/>
            <a:ext cx="3810000" cy="325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1800"/>
              </a:spcBef>
              <a:spcAft>
                <a:spcPts val="0"/>
              </a:spcAft>
              <a:buSzPts val="1800"/>
              <a:buAutoNum type="arabicPeriod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285750" algn="l">
              <a:spcBef>
                <a:spcPts val="600"/>
              </a:spcBef>
              <a:spcAft>
                <a:spcPts val="0"/>
              </a:spcAft>
              <a:buSzPts val="900"/>
              <a:buChar char="◻"/>
              <a:defRPr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>
            <a:spLocks noGrp="1"/>
          </p:cNvSpPr>
          <p:nvPr>
            <p:ph type="chart" idx="2"/>
          </p:nvPr>
        </p:nvSpPr>
        <p:spPr>
          <a:xfrm>
            <a:off x="4648200" y="1222872"/>
            <a:ext cx="3810000" cy="3263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 Narrow"/>
              <a:buAutoNum type="arabicPeriod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Char char="◻"/>
              <a:defRPr sz="2000" b="0" i="0" u="none" strike="noStrike" cap="none">
                <a:solidFill>
                  <a:srgbClr val="60606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0606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1800"/>
              </a:spcBef>
              <a:spcAft>
                <a:spcPts val="0"/>
              </a:spcAft>
              <a:buSzPts val="3200"/>
              <a:buAutoNum type="arabicPeriod"/>
              <a:defRPr sz="3200"/>
            </a:lvl1pPr>
            <a:lvl2pPr marL="914400" lvl="1" indent="-4064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Char char="•"/>
              <a:defRPr sz="2400"/>
            </a:lvl3pPr>
            <a:lvl4pPr marL="1828800" lvl="3" indent="-292100" algn="l">
              <a:spcBef>
                <a:spcPts val="600"/>
              </a:spcBef>
              <a:spcAft>
                <a:spcPts val="0"/>
              </a:spcAft>
              <a:buSzPts val="1000"/>
              <a:buChar char="◻"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8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45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606060"/>
              </a:buClr>
              <a:buSzPts val="900"/>
              <a:buFont typeface="Arial Narrow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 Narrow"/>
              <a:buNone/>
              <a:defRPr sz="900"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2" name="Google Shape;192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3" name="Google Shape;193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 type="title">
  <p:cSld name="Main 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Barlow Condensed"/>
              <a:buNone/>
              <a:defRPr sz="4200" b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2312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Barlow Condensed Light"/>
              <a:buNone/>
              <a:defRPr sz="2000">
                <a:solidFill>
                  <a:srgbClr val="FFFFF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 idx="2"/>
          </p:nvPr>
        </p:nvSpPr>
        <p:spPr>
          <a:xfrm>
            <a:off x="523125" y="4738400"/>
            <a:ext cx="1797900" cy="2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E2F2F"/>
              </a:buClr>
              <a:buSzPts val="1000"/>
              <a:buFont typeface="Nunito Light"/>
              <a:buNone/>
              <a:defRPr sz="1000" b="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orange" type="tx">
  <p:cSld name="Title and body orang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3468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B178D"/>
              </a:buClr>
              <a:buSzPts val="3400"/>
              <a:buFont typeface="Barlow Condensed"/>
              <a:buNone/>
              <a:defRPr sz="3400" b="0">
                <a:solidFill>
                  <a:srgbClr val="5B178D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11700" y="1500200"/>
            <a:ext cx="8520600" cy="9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●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○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■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●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○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■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●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E2F2F"/>
              </a:buClr>
              <a:buSzPts val="1200"/>
              <a:buFont typeface="Nunito Light"/>
              <a:buChar char="○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E2F2F"/>
              </a:buClr>
              <a:buSzPts val="1200"/>
              <a:buFont typeface="Nunito Light"/>
              <a:buChar char="■"/>
              <a:defRPr sz="1200">
                <a:solidFill>
                  <a:srgbClr val="2E2F2F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2"/>
          </p:nvPr>
        </p:nvSpPr>
        <p:spPr>
          <a:xfrm>
            <a:off x="335525" y="864550"/>
            <a:ext cx="79509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E2F2F"/>
              </a:buClr>
              <a:buSzPts val="1800"/>
              <a:buFont typeface="Barlow Condensed Light"/>
              <a:buNone/>
              <a:defRPr>
                <a:solidFill>
                  <a:srgbClr val="2E2F2F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81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/>
          <p:nvPr/>
        </p:nvSpPr>
        <p:spPr>
          <a:xfrm>
            <a:off x="0" y="4583906"/>
            <a:ext cx="9144000" cy="76200"/>
          </a:xfrm>
          <a:prstGeom prst="rect">
            <a:avLst/>
          </a:prstGeom>
          <a:solidFill>
            <a:srgbClr val="005BB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BB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7772400" cy="383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5BB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5BB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5BB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5BB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005BB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939393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939393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939393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939393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 dirty="0"/>
          </a:p>
        </p:txBody>
      </p:sp>
      <p:sp>
        <p:nvSpPr>
          <p:cNvPr id="164" name="Google Shape;164;p25"/>
          <p:cNvSpPr txBox="1">
            <a:spLocks noGrp="1"/>
          </p:cNvSpPr>
          <p:nvPr>
            <p:ph type="body" idx="1"/>
          </p:nvPr>
        </p:nvSpPr>
        <p:spPr>
          <a:xfrm>
            <a:off x="1028700" y="1239441"/>
            <a:ext cx="7429500" cy="324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18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 Narrow"/>
              <a:buAutoNum type="arabicPeriod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Char char="•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Noto Sans Symbols"/>
              <a:buChar char="◻"/>
              <a:defRPr sz="2000" b="0" i="0" u="none" strike="noStrike" cap="none">
                <a:solidFill>
                  <a:srgbClr val="60606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60606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 txBox="1"/>
          <p:nvPr/>
        </p:nvSpPr>
        <p:spPr>
          <a:xfrm>
            <a:off x="2362200" y="4572000"/>
            <a:ext cx="4343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6" name="Google Shape;166;p25"/>
          <p:cNvCxnSpPr/>
          <p:nvPr/>
        </p:nvCxnSpPr>
        <p:spPr>
          <a:xfrm>
            <a:off x="0" y="4577953"/>
            <a:ext cx="9144000" cy="0"/>
          </a:xfrm>
          <a:prstGeom prst="straightConnector1">
            <a:avLst/>
          </a:prstGeom>
          <a:noFill/>
          <a:ln w="12700" cap="flat" cmpd="sng">
            <a:solidFill>
              <a:srgbClr val="C6B77D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703" r:id="rId8"/>
    <p:sldLayoutId id="2147483704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668570"/>
            <a:ext cx="9144000" cy="474935"/>
          </a:xfrm>
          <a:prstGeom prst="rect">
            <a:avLst/>
          </a:prstGeom>
          <a:solidFill>
            <a:srgbClr val="7529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523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74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57168" marR="0" lvl="0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text styles</a:t>
            </a:r>
          </a:p>
          <a:p>
            <a:pPr marL="557199" marR="0" lvl="2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942952" marR="0" lvl="4" indent="-257168" algn="l" defTabSz="342892" rtl="0" eaLnBrk="1" fontAlgn="auto" latinLnBrk="0" hangingPunct="1">
              <a:lnSpc>
                <a:spcPts val="1950"/>
              </a:lnSpc>
              <a:spcBef>
                <a:spcPts val="450"/>
              </a:spcBef>
              <a:spcAft>
                <a:spcPts val="900"/>
              </a:spcAft>
              <a:buClr>
                <a:srgbClr val="6E2145"/>
              </a:buClr>
              <a:buSzTx/>
              <a:tabLst/>
              <a:defRPr/>
            </a:pPr>
            <a:r>
              <a:rPr kumimoji="0" lang="en-US" sz="1650" b="0" i="0" u="none" strike="noStrike" kern="1200" cap="none" spc="0" normalizeH="0" baseline="0" noProof="0">
                <a:ln>
                  <a:noFill/>
                </a:ln>
                <a:solidFill>
                  <a:srgbClr val="F2F2F2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14AA880-58C2-F143-AB9C-BE7C7816A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32506" y="4969220"/>
            <a:ext cx="298989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5" b="1">
                <a:solidFill>
                  <a:schemeClr val="bg1"/>
                </a:solidFill>
                <a:latin typeface="Arial"/>
                <a:cs typeface="Arial"/>
              </a:rPr>
              <a:t>© </a:t>
            </a:r>
            <a:r>
              <a:rPr lang="en-US" altLang="ko-KR" sz="525" b="0">
                <a:solidFill>
                  <a:schemeClr val="bg1"/>
                </a:solidFill>
                <a:latin typeface="Arial"/>
                <a:cs typeface="Arial"/>
              </a:rPr>
              <a:t>2022 National Student Clearinghouse.</a:t>
            </a:r>
            <a:r>
              <a:rPr lang="en-US" sz="525" baseline="0">
                <a:solidFill>
                  <a:schemeClr val="bg1"/>
                </a:solidFill>
                <a:latin typeface="Arial"/>
                <a:cs typeface="Arial"/>
              </a:rPr>
              <a:t> All Rights Reserved</a:t>
            </a:r>
            <a:r>
              <a:rPr lang="en-US" altLang="ko-KR" sz="525" baseline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sz="525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4BE3E0-18BE-3540-84C5-BD8F8B21555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1230" y="4727460"/>
            <a:ext cx="1468268" cy="3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3" r:id="rId7"/>
  </p:sldLayoutIdLst>
  <p:hf hdr="0" ftr="0"/>
  <p:txStyles>
    <p:titleStyle>
      <a:lvl1pPr algn="l" defTabSz="342892" rtl="0" eaLnBrk="1" latinLnBrk="0" hangingPunct="1">
        <a:lnSpc>
          <a:spcPts val="2250"/>
        </a:lnSpc>
        <a:spcBef>
          <a:spcPct val="0"/>
        </a:spcBef>
        <a:buNone/>
        <a:defRPr sz="2400" b="1" i="0" kern="1200">
          <a:solidFill>
            <a:schemeClr val="tx2">
              <a:lumMod val="75000"/>
            </a:schemeClr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57168" marR="0" indent="-257168" algn="l" defTabSz="342892" rtl="0" eaLnBrk="1" fontAlgn="auto" latinLnBrk="0" hangingPunct="1">
        <a:lnSpc>
          <a:spcPts val="1950"/>
        </a:lnSpc>
        <a:spcBef>
          <a:spcPts val="450"/>
        </a:spcBef>
        <a:spcAft>
          <a:spcPts val="900"/>
        </a:spcAft>
        <a:buClr>
          <a:srgbClr val="6E2145"/>
        </a:buClr>
        <a:buSzTx/>
        <a:buFont typeface="Arial"/>
        <a:buChar char="•"/>
        <a:tabLst/>
        <a:defRPr sz="1500" kern="1200">
          <a:solidFill>
            <a:schemeClr val="bg1">
              <a:lumMod val="25000"/>
            </a:schemeClr>
          </a:solidFill>
          <a:latin typeface="Arial"/>
          <a:ea typeface="+mn-ea"/>
          <a:cs typeface="Arial"/>
        </a:defRPr>
      </a:lvl1pPr>
      <a:lvl2pPr marL="557199" marR="0" indent="-214308" algn="l" defTabSz="342892" rtl="0" eaLnBrk="1" fontAlgn="auto" latinLnBrk="0" hangingPunct="1">
        <a:lnSpc>
          <a:spcPts val="1950"/>
        </a:lnSpc>
        <a:spcBef>
          <a:spcPts val="225"/>
        </a:spcBef>
        <a:spcAft>
          <a:spcPts val="0"/>
        </a:spcAft>
        <a:buClr>
          <a:srgbClr val="6E2145"/>
        </a:buClr>
        <a:buSzTx/>
        <a:buFont typeface="Arial"/>
        <a:buChar char="–"/>
        <a:tabLst/>
        <a:defRPr sz="1500" kern="1200">
          <a:solidFill>
            <a:schemeClr val="bg1">
              <a:lumMod val="25000"/>
            </a:schemeClr>
          </a:solidFill>
          <a:latin typeface="Arial"/>
          <a:ea typeface="+mn-ea"/>
          <a:cs typeface="Arial"/>
        </a:defRPr>
      </a:lvl2pPr>
      <a:lvl3pPr marL="557199" marR="0" indent="-257168" algn="l" defTabSz="342892" rtl="0" eaLnBrk="1" fontAlgn="auto" latinLnBrk="0" hangingPunct="1">
        <a:lnSpc>
          <a:spcPts val="1950"/>
        </a:lnSpc>
        <a:spcBef>
          <a:spcPts val="450"/>
        </a:spcBef>
        <a:spcAft>
          <a:spcPts val="900"/>
        </a:spcAft>
        <a:buClr>
          <a:srgbClr val="6E2145"/>
        </a:buClr>
        <a:buSzTx/>
        <a:buFont typeface="Courier New" panose="02070309020205020404" pitchFamily="49" charset="0"/>
        <a:buChar char="o"/>
        <a:tabLst/>
        <a:defRPr sz="1500" kern="1200">
          <a:solidFill>
            <a:schemeClr val="bg1">
              <a:lumMod val="25000"/>
            </a:schemeClr>
          </a:solidFill>
          <a:latin typeface="Arial"/>
          <a:ea typeface="+mn-ea"/>
          <a:cs typeface="Arial"/>
        </a:defRPr>
      </a:lvl3pPr>
      <a:lvl4pPr marL="1200120" marR="0" indent="-171446" algn="l" defTabSz="342892" rtl="0" eaLnBrk="1" fontAlgn="auto" latinLnBrk="0" hangingPunct="1">
        <a:lnSpc>
          <a:spcPts val="1950"/>
        </a:lnSpc>
        <a:spcBef>
          <a:spcPts val="225"/>
        </a:spcBef>
        <a:spcAft>
          <a:spcPts val="0"/>
        </a:spcAft>
        <a:buClr>
          <a:srgbClr val="6E2145"/>
        </a:buClr>
        <a:buSzTx/>
        <a:buFont typeface="Arial"/>
        <a:buChar char="–"/>
        <a:tabLst/>
        <a:defRPr sz="1500" kern="1200">
          <a:solidFill>
            <a:schemeClr val="bg1">
              <a:lumMod val="25000"/>
            </a:schemeClr>
          </a:solidFill>
          <a:latin typeface="Arial"/>
          <a:ea typeface="+mn-ea"/>
          <a:cs typeface="Arial"/>
        </a:defRPr>
      </a:lvl4pPr>
      <a:lvl5pPr marL="942952" marR="0" indent="-257168" algn="l" defTabSz="342892" rtl="0" eaLnBrk="1" fontAlgn="auto" latinLnBrk="0" hangingPunct="1">
        <a:lnSpc>
          <a:spcPts val="1950"/>
        </a:lnSpc>
        <a:spcBef>
          <a:spcPts val="450"/>
        </a:spcBef>
        <a:spcAft>
          <a:spcPts val="900"/>
        </a:spcAft>
        <a:buClr>
          <a:srgbClr val="6E2145"/>
        </a:buClr>
        <a:buSzTx/>
        <a:buFont typeface="Arial"/>
        <a:buChar char="»"/>
        <a:tabLst/>
        <a:defRPr sz="1500" kern="1200">
          <a:solidFill>
            <a:schemeClr val="bg1">
              <a:lumMod val="25000"/>
            </a:schemeClr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6"/>
          <p:cNvSpPr txBox="1">
            <a:spLocks noGrp="1"/>
          </p:cNvSpPr>
          <p:nvPr>
            <p:ph type="ctrTitle"/>
          </p:nvPr>
        </p:nvSpPr>
        <p:spPr>
          <a:xfrm>
            <a:off x="796151" y="2074705"/>
            <a:ext cx="77724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CLRs, LERs and Badges</a:t>
            </a:r>
            <a:br>
              <a:rPr lang="en-US" dirty="0"/>
            </a:br>
            <a:r>
              <a:rPr lang="en-US" sz="1800" i="1" dirty="0">
                <a:solidFill>
                  <a:srgbClr val="202124"/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Can we make U.S. educational achievements portable, scalable, and reflective of a learner’s capabilities?</a:t>
            </a:r>
            <a:endParaRPr lang="en-US" i="1" dirty="0"/>
          </a:p>
        </p:txBody>
      </p:sp>
      <p:sp>
        <p:nvSpPr>
          <p:cNvPr id="347" name="Google Shape;347;p56"/>
          <p:cNvSpPr txBox="1">
            <a:spLocks noGrp="1"/>
          </p:cNvSpPr>
          <p:nvPr>
            <p:ph type="subTitle" idx="1"/>
          </p:nvPr>
        </p:nvSpPr>
        <p:spPr>
          <a:xfrm>
            <a:off x="1388659" y="3330053"/>
            <a:ext cx="6366681" cy="94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 Groningen Declaration Network Annual Meeting</a:t>
            </a:r>
          </a:p>
          <a:p>
            <a:pPr>
              <a:spcBef>
                <a:spcPts val="600"/>
              </a:spcBef>
            </a:pPr>
            <a:r>
              <a:rPr lang="en-US" dirty="0"/>
              <a:t>12:10p, October 13,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>
            <a:spLocks noGrp="1"/>
          </p:cNvSpPr>
          <p:nvPr>
            <p:ph type="ctrTitle"/>
          </p:nvPr>
        </p:nvSpPr>
        <p:spPr>
          <a:xfrm>
            <a:off x="1626325" y="1366155"/>
            <a:ext cx="7772400" cy="27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</a:pPr>
            <a:r>
              <a:rPr lang="en" sz="2000" dirty="0">
                <a:solidFill>
                  <a:schemeClr val="tx1"/>
                </a:solidFill>
              </a:rPr>
              <a:t>Agenda </a:t>
            </a:r>
            <a:br>
              <a:rPr lang="en" sz="2000" dirty="0">
                <a:solidFill>
                  <a:schemeClr val="tx1"/>
                </a:solidFill>
              </a:rPr>
            </a:br>
            <a:br>
              <a:rPr lang="en" sz="20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Digital Credentials - What do we mean in the US?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What is the LER Vision in the learner/talent MarketLER and CLR?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Status of Digital Credentialing in the US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Challenges in the business space.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US Digital Credential Initiatives via AACRAO and NSC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593544D-5CF5-BE54-F278-DED319A66907}"/>
              </a:ext>
            </a:extLst>
          </p:cNvPr>
          <p:cNvSpPr/>
          <p:nvPr/>
        </p:nvSpPr>
        <p:spPr>
          <a:xfrm>
            <a:off x="1114696" y="2972345"/>
            <a:ext cx="35705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3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9055-6D4C-B63E-B754-B65DF036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 Facts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68988-9251-232B-EF67-A0B247DDD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528" y="878714"/>
            <a:ext cx="7429500" cy="1025587"/>
          </a:xfrm>
        </p:spPr>
        <p:txBody>
          <a:bodyPr/>
          <a:lstStyle/>
          <a:p>
            <a:pPr marL="101600" indent="0">
              <a:buNone/>
            </a:pPr>
            <a:r>
              <a:rPr lang="en-US" dirty="0"/>
              <a:t>Based on the Clearinghouse experience, 30% transcript market share and operating the SPEEDE (EDI) network: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51452B7-65D0-1E30-C6AF-E5C0CFE3E14E}"/>
              </a:ext>
            </a:extLst>
          </p:cNvPr>
          <p:cNvSpPr txBox="1">
            <a:spLocks/>
          </p:cNvSpPr>
          <p:nvPr/>
        </p:nvSpPr>
        <p:spPr>
          <a:xfrm>
            <a:off x="550528" y="1783563"/>
            <a:ext cx="7907672" cy="278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5BBB"/>
              </a:buClr>
              <a:buSzPts val="2000"/>
              <a:buFont typeface="Arial Narrow"/>
              <a:buAutoNum type="arabicPeriod"/>
              <a:defRPr sz="2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Char char="–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Char char="•"/>
              <a:defRPr sz="16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ans Symbols"/>
              <a:buChar char="◻"/>
              <a:defRPr sz="2000" b="0" i="0" u="none" strike="noStrike" cap="none">
                <a:solidFill>
                  <a:srgbClr val="60606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60606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1,225 Post Secondary Institutions use NSC for Transcripts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Nearly 8M transcripts delivered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48% of transcripts stay on ETX network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Vast majority (87%) in PDF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SPEEDE: 1.7M EDI transactions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States backing out of state solutions</a:t>
            </a:r>
          </a:p>
          <a:p>
            <a:pPr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than 54% of transcripts go to another education institution, 17% goes to “Self”, and 9% goes to “other”</a:t>
            </a:r>
          </a:p>
        </p:txBody>
      </p:sp>
    </p:spTree>
    <p:extLst>
      <p:ext uri="{BB962C8B-B14F-4D97-AF65-F5344CB8AC3E}">
        <p14:creationId xmlns:p14="http://schemas.microsoft.com/office/powerpoint/2010/main" val="3746240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BECF1-382B-8A4F-3BBA-7487ED579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1197"/>
            <a:ext cx="7772400" cy="383381"/>
          </a:xfrm>
        </p:spPr>
        <p:txBody>
          <a:bodyPr/>
          <a:lstStyle/>
          <a:p>
            <a:r>
              <a:rPr lang="en-US" sz="2400" dirty="0"/>
              <a:t>Credential Distribution and Exchange  in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26284-AA18-CCA6-451F-D700363F4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90" y="2479078"/>
            <a:ext cx="334336" cy="4322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127A51-17AE-79CE-D92C-15086B1AAE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44" y="758877"/>
            <a:ext cx="715267" cy="476845"/>
          </a:xfrm>
          <a:prstGeom prst="rect">
            <a:avLst/>
          </a:prstGeom>
        </p:spPr>
      </p:pic>
      <p:pic>
        <p:nvPicPr>
          <p:cNvPr id="1026" name="Picture 2" descr="Back to school school clipart education clip art school clip art 5 ">
            <a:extLst>
              <a:ext uri="{FF2B5EF4-FFF2-40B4-BE49-F238E27FC236}">
                <a16:creationId xmlns:a16="http://schemas.microsoft.com/office/drawing/2014/main" id="{108696F5-0D8E-D8FC-5D92-F07EE10F0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2" y="1713867"/>
            <a:ext cx="1366914" cy="10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05A5BD-E932-9437-04E7-905E8861E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91" y="1697722"/>
            <a:ext cx="334336" cy="4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ack to school school clipart education clip art school clip art 5 ">
            <a:extLst>
              <a:ext uri="{FF2B5EF4-FFF2-40B4-BE49-F238E27FC236}">
                <a16:creationId xmlns:a16="http://schemas.microsoft.com/office/drawing/2014/main" id="{F72C48A8-69E4-9C5E-97C0-89F0E0F1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02">
            <a:off x="6225408" y="2541701"/>
            <a:ext cx="1034556" cy="7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employers">
            <a:extLst>
              <a:ext uri="{FF2B5EF4-FFF2-40B4-BE49-F238E27FC236}">
                <a16:creationId xmlns:a16="http://schemas.microsoft.com/office/drawing/2014/main" id="{DD44BF99-FB16-B204-CFC6-D123D006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47" y="1843561"/>
            <a:ext cx="888170" cy="70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2F65B5-607A-007E-5E53-5FD79EE5F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7" y="3218832"/>
            <a:ext cx="1260419" cy="6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ack to school school clipart education clip art school clip art 5 ">
            <a:extLst>
              <a:ext uri="{FF2B5EF4-FFF2-40B4-BE49-F238E27FC236}">
                <a16:creationId xmlns:a16="http://schemas.microsoft.com/office/drawing/2014/main" id="{B8A9920D-0F35-437A-AAF5-ED347BFE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99" y="3013393"/>
            <a:ext cx="977178" cy="7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ack to school school clipart education clip art school clip art 5 ">
            <a:extLst>
              <a:ext uri="{FF2B5EF4-FFF2-40B4-BE49-F238E27FC236}">
                <a16:creationId xmlns:a16="http://schemas.microsoft.com/office/drawing/2014/main" id="{82152AFC-F429-FBB3-7AEB-24BF066A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99" y="3689386"/>
            <a:ext cx="977178" cy="75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0DB7B3-CE4E-8D87-7F07-57E3E84B82FB}"/>
              </a:ext>
            </a:extLst>
          </p:cNvPr>
          <p:cNvCxnSpPr>
            <a:cxnSpLocks/>
            <a:endCxn id="1028" idx="1"/>
          </p:cNvCxnSpPr>
          <p:nvPr/>
        </p:nvCxnSpPr>
        <p:spPr>
          <a:xfrm flipV="1">
            <a:off x="1396627" y="1903083"/>
            <a:ext cx="1040764" cy="4107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29308E-0CA8-F719-1A9B-246703F28AA9}"/>
              </a:ext>
            </a:extLst>
          </p:cNvPr>
          <p:cNvCxnSpPr>
            <a:cxnSpLocks/>
            <a:stCxn id="1028" idx="3"/>
          </p:cNvCxnSpPr>
          <p:nvPr/>
        </p:nvCxnSpPr>
        <p:spPr>
          <a:xfrm>
            <a:off x="2771727" y="1903083"/>
            <a:ext cx="1896067" cy="348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88BD1D-E57C-11EE-1F90-9C66FA1F4D85}"/>
              </a:ext>
            </a:extLst>
          </p:cNvPr>
          <p:cNvCxnSpPr>
            <a:cxnSpLocks/>
          </p:cNvCxnSpPr>
          <p:nvPr/>
        </p:nvCxnSpPr>
        <p:spPr>
          <a:xfrm flipV="1">
            <a:off x="4667794" y="1023975"/>
            <a:ext cx="1548534" cy="12301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44BCE-D6B1-26AB-E99B-C52185E23239}"/>
              </a:ext>
            </a:extLst>
          </p:cNvPr>
          <p:cNvCxnSpPr>
            <a:cxnSpLocks/>
          </p:cNvCxnSpPr>
          <p:nvPr/>
        </p:nvCxnSpPr>
        <p:spPr>
          <a:xfrm flipV="1">
            <a:off x="4704086" y="2226499"/>
            <a:ext cx="1512243" cy="250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421CE2-44D8-AF43-8722-5D7DDD19519A}"/>
              </a:ext>
            </a:extLst>
          </p:cNvPr>
          <p:cNvCxnSpPr>
            <a:cxnSpLocks/>
          </p:cNvCxnSpPr>
          <p:nvPr/>
        </p:nvCxnSpPr>
        <p:spPr>
          <a:xfrm>
            <a:off x="4667794" y="2252869"/>
            <a:ext cx="1492868" cy="6645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2EB0E5-1B80-683A-EE78-FEB36ED48007}"/>
              </a:ext>
            </a:extLst>
          </p:cNvPr>
          <p:cNvCxnSpPr>
            <a:cxnSpLocks/>
          </p:cNvCxnSpPr>
          <p:nvPr/>
        </p:nvCxnSpPr>
        <p:spPr>
          <a:xfrm>
            <a:off x="1067341" y="2571750"/>
            <a:ext cx="0" cy="345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D0D349-CC86-C77B-BCEE-914200380385}"/>
              </a:ext>
            </a:extLst>
          </p:cNvPr>
          <p:cNvSpPr txBox="1"/>
          <p:nvPr/>
        </p:nvSpPr>
        <p:spPr>
          <a:xfrm>
            <a:off x="2365527" y="3124071"/>
            <a:ext cx="56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825FFA-DC84-B4FE-3D7C-F780C7525754}"/>
              </a:ext>
            </a:extLst>
          </p:cNvPr>
          <p:cNvSpPr txBox="1"/>
          <p:nvPr/>
        </p:nvSpPr>
        <p:spPr>
          <a:xfrm>
            <a:off x="2319689" y="3721679"/>
            <a:ext cx="566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XML</a:t>
            </a:r>
          </a:p>
        </p:txBody>
      </p:sp>
      <p:pic>
        <p:nvPicPr>
          <p:cNvPr id="1032" name="Picture 8" descr="See the source image">
            <a:extLst>
              <a:ext uri="{FF2B5EF4-FFF2-40B4-BE49-F238E27FC236}">
                <a16:creationId xmlns:a16="http://schemas.microsoft.com/office/drawing/2014/main" id="{27934726-78E0-5A7D-3FEA-A52CC0094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189" y="2678189"/>
            <a:ext cx="442057" cy="4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4C71205-FC6C-E39D-BCA9-91066F1B8C6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7259356" y="2966485"/>
            <a:ext cx="4401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D66F59B-A122-16D0-490D-18FE5FA56C6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396627" y="2338203"/>
            <a:ext cx="1056663" cy="356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276F6A-3990-B5BF-DC19-1F093846DB13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787626" y="2237324"/>
            <a:ext cx="1880168" cy="457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716B3A68-CF49-7E6B-A7E6-42831BF14324}"/>
              </a:ext>
            </a:extLst>
          </p:cNvPr>
          <p:cNvSpPr txBox="1"/>
          <p:nvPr/>
        </p:nvSpPr>
        <p:spPr>
          <a:xfrm>
            <a:off x="1741714" y="3358299"/>
            <a:ext cx="760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~18%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6DE5FDF-CB1C-CE32-9249-F21BEA9F707D}"/>
              </a:ext>
            </a:extLst>
          </p:cNvPr>
          <p:cNvCxnSpPr>
            <a:cxnSpLocks/>
          </p:cNvCxnSpPr>
          <p:nvPr/>
        </p:nvCxnSpPr>
        <p:spPr>
          <a:xfrm>
            <a:off x="1342299" y="3420700"/>
            <a:ext cx="26250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DC08E4C-F748-34BF-41FC-597FEBF38572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342299" y="3441274"/>
            <a:ext cx="2535100" cy="62565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278F7A9-19EF-7C44-74D4-6801275939AD}"/>
              </a:ext>
            </a:extLst>
          </p:cNvPr>
          <p:cNvSpPr txBox="1"/>
          <p:nvPr/>
        </p:nvSpPr>
        <p:spPr>
          <a:xfrm>
            <a:off x="2458341" y="2142544"/>
            <a:ext cx="1459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Transcript Fee</a:t>
            </a:r>
          </a:p>
        </p:txBody>
      </p:sp>
      <p:pic>
        <p:nvPicPr>
          <p:cNvPr id="58" name="Google Shape;395;p61">
            <a:extLst>
              <a:ext uri="{FF2B5EF4-FFF2-40B4-BE49-F238E27FC236}">
                <a16:creationId xmlns:a16="http://schemas.microsoft.com/office/drawing/2014/main" id="{2C4BD334-581E-2C6B-628C-4C78B1607020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75380" y="744670"/>
            <a:ext cx="566919" cy="60000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BBAB361D-D919-88D5-453D-BA0063018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43" y="532412"/>
            <a:ext cx="356647" cy="4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29FE664B-350D-91B3-52E5-7B2BDF97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08" y="1102259"/>
            <a:ext cx="442968" cy="4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CAC4F68-0542-D8E0-9129-6E50045321FA}"/>
              </a:ext>
            </a:extLst>
          </p:cNvPr>
          <p:cNvSpPr txBox="1"/>
          <p:nvPr/>
        </p:nvSpPr>
        <p:spPr>
          <a:xfrm>
            <a:off x="118407" y="843410"/>
            <a:ext cx="5660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CLR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B9D527-A7EA-C019-416E-57C8D981594A}"/>
              </a:ext>
            </a:extLst>
          </p:cNvPr>
          <p:cNvCxnSpPr>
            <a:cxnSpLocks/>
          </p:cNvCxnSpPr>
          <p:nvPr/>
        </p:nvCxnSpPr>
        <p:spPr>
          <a:xfrm flipV="1">
            <a:off x="1058839" y="1421950"/>
            <a:ext cx="0" cy="33641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9B1489B-14BA-1359-64BE-6D8DD604E198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 flipV="1">
            <a:off x="1342299" y="751477"/>
            <a:ext cx="1075544" cy="29319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FA8C943-DE28-3619-80FC-1FB198F16D40}"/>
              </a:ext>
            </a:extLst>
          </p:cNvPr>
          <p:cNvCxnSpPr>
            <a:cxnSpLocks/>
            <a:stCxn id="58" idx="3"/>
            <a:endCxn id="1034" idx="1"/>
          </p:cNvCxnSpPr>
          <p:nvPr/>
        </p:nvCxnSpPr>
        <p:spPr>
          <a:xfrm>
            <a:off x="1342299" y="1044674"/>
            <a:ext cx="1105009" cy="30682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28CA319-DF7F-2F24-F18E-42C377CB06A2}"/>
              </a:ext>
            </a:extLst>
          </p:cNvPr>
          <p:cNvCxnSpPr>
            <a:cxnSpLocks/>
            <a:stCxn id="1034" idx="3"/>
          </p:cNvCxnSpPr>
          <p:nvPr/>
        </p:nvCxnSpPr>
        <p:spPr>
          <a:xfrm flipV="1">
            <a:off x="2890276" y="1025883"/>
            <a:ext cx="758863" cy="3256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DBED0E2-CD59-E079-CB14-11961151D6C6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2774490" y="751477"/>
            <a:ext cx="862849" cy="26762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521B222-64B0-6EC2-A3D7-EF165E0AB61F}"/>
              </a:ext>
            </a:extLst>
          </p:cNvPr>
          <p:cNvCxnSpPr>
            <a:cxnSpLocks/>
          </p:cNvCxnSpPr>
          <p:nvPr/>
        </p:nvCxnSpPr>
        <p:spPr>
          <a:xfrm flipV="1">
            <a:off x="3637340" y="1016848"/>
            <a:ext cx="2578988" cy="286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2CAF8F2-3FF4-DCD8-3475-5511FAF67B38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664878" y="1235722"/>
            <a:ext cx="0" cy="607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A9F1132B-28F3-CBA0-2883-928A9E578121}"/>
              </a:ext>
            </a:extLst>
          </p:cNvPr>
          <p:cNvSpPr txBox="1"/>
          <p:nvPr/>
        </p:nvSpPr>
        <p:spPr>
          <a:xfrm>
            <a:off x="-28618" y="2020718"/>
            <a:ext cx="8624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Transcript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F491742-0328-EAE6-2CE3-06DE070CC35C}"/>
              </a:ext>
            </a:extLst>
          </p:cNvPr>
          <p:cNvSpPr txBox="1"/>
          <p:nvPr/>
        </p:nvSpPr>
        <p:spPr>
          <a:xfrm>
            <a:off x="37441" y="3246379"/>
            <a:ext cx="8624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Digital Exchange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59BCC38-3948-2FCA-12A8-D3BD053B4601}"/>
              </a:ext>
            </a:extLst>
          </p:cNvPr>
          <p:cNvSpPr txBox="1"/>
          <p:nvPr/>
        </p:nvSpPr>
        <p:spPr>
          <a:xfrm>
            <a:off x="1848602" y="2158589"/>
            <a:ext cx="760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~82%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D36B922-5432-C79A-E846-50BFFE707330}"/>
              </a:ext>
            </a:extLst>
          </p:cNvPr>
          <p:cNvCxnSpPr>
            <a:cxnSpLocks/>
          </p:cNvCxnSpPr>
          <p:nvPr/>
        </p:nvCxnSpPr>
        <p:spPr>
          <a:xfrm>
            <a:off x="3649139" y="1031158"/>
            <a:ext cx="2511523" cy="983975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3134CD5-844D-CBDA-11C3-9FEAA3165977}"/>
              </a:ext>
            </a:extLst>
          </p:cNvPr>
          <p:cNvSpPr txBox="1"/>
          <p:nvPr/>
        </p:nvSpPr>
        <p:spPr>
          <a:xfrm>
            <a:off x="7108922" y="2698689"/>
            <a:ext cx="887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Entry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55F88-B084-2B07-C89A-CDBDB6CE1051}"/>
              </a:ext>
            </a:extLst>
          </p:cNvPr>
          <p:cNvSpPr/>
          <p:nvPr/>
        </p:nvSpPr>
        <p:spPr>
          <a:xfrm>
            <a:off x="118407" y="1590156"/>
            <a:ext cx="8772496" cy="1530090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099A25-8072-BDCC-8C7F-7737E091B852}"/>
              </a:ext>
            </a:extLst>
          </p:cNvPr>
          <p:cNvCxnSpPr>
            <a:cxnSpLocks/>
          </p:cNvCxnSpPr>
          <p:nvPr/>
        </p:nvCxnSpPr>
        <p:spPr>
          <a:xfrm>
            <a:off x="3649139" y="1044674"/>
            <a:ext cx="2727385" cy="1650506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48" grpId="0"/>
      <p:bldP spid="61" grpId="0"/>
      <p:bldP spid="100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99B78-6E72-BB61-418D-D0A8D591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Future Credential Distribution and Exchange</a:t>
            </a:r>
          </a:p>
        </p:txBody>
      </p:sp>
      <p:pic>
        <p:nvPicPr>
          <p:cNvPr id="3" name="Picture 2" descr="Back to school school clipart education clip art school clip art 5 ">
            <a:extLst>
              <a:ext uri="{FF2B5EF4-FFF2-40B4-BE49-F238E27FC236}">
                <a16:creationId xmlns:a16="http://schemas.microsoft.com/office/drawing/2014/main" id="{9E7B5613-D50F-58C0-D6CE-E52E0E57A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" y="1900402"/>
            <a:ext cx="1366914" cy="10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98354B-26F6-1FEE-D13A-357E525BC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753" y="1834290"/>
            <a:ext cx="715267" cy="476845"/>
          </a:xfrm>
          <a:prstGeom prst="rect">
            <a:avLst/>
          </a:prstGeom>
        </p:spPr>
      </p:pic>
      <p:pic>
        <p:nvPicPr>
          <p:cNvPr id="5" name="Picture 2" descr="Back to school school clipart education clip art school clip art 5 ">
            <a:extLst>
              <a:ext uri="{FF2B5EF4-FFF2-40B4-BE49-F238E27FC236}">
                <a16:creationId xmlns:a16="http://schemas.microsoft.com/office/drawing/2014/main" id="{23B6BADB-4D49-6A66-305E-C0A773E0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702">
            <a:off x="8049509" y="3813625"/>
            <a:ext cx="1034556" cy="7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employers">
            <a:extLst>
              <a:ext uri="{FF2B5EF4-FFF2-40B4-BE49-F238E27FC236}">
                <a16:creationId xmlns:a16="http://schemas.microsoft.com/office/drawing/2014/main" id="{A09D53EB-84E2-2F5E-DD64-A6113C3B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39" y="3109519"/>
            <a:ext cx="888170" cy="70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3A5DA13-1E85-3B3E-9289-82611130D803}"/>
              </a:ext>
            </a:extLst>
          </p:cNvPr>
          <p:cNvSpPr/>
          <p:nvPr/>
        </p:nvSpPr>
        <p:spPr>
          <a:xfrm>
            <a:off x="3575695" y="1225188"/>
            <a:ext cx="2877356" cy="2611883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083584-AEF6-F3C8-15F1-DC38D57A332A}"/>
              </a:ext>
            </a:extLst>
          </p:cNvPr>
          <p:cNvSpPr txBox="1"/>
          <p:nvPr/>
        </p:nvSpPr>
        <p:spPr>
          <a:xfrm>
            <a:off x="1429192" y="1588644"/>
            <a:ext cx="17382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Transcript  or CLR Credentials as: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-</a:t>
            </a:r>
            <a:r>
              <a:rPr lang="en-US" sz="1200" i="1" dirty="0">
                <a:solidFill>
                  <a:srgbClr val="FF0000"/>
                </a:solidFill>
              </a:rPr>
              <a:t>PDF</a:t>
            </a:r>
          </a:p>
          <a:p>
            <a:pPr algn="ctr"/>
            <a:r>
              <a:rPr lang="en-US" sz="1200" dirty="0"/>
              <a:t>-Text (e.g., CSV) </a:t>
            </a:r>
          </a:p>
          <a:p>
            <a:pPr algn="ctr"/>
            <a:r>
              <a:rPr lang="en-US" sz="1200" dirty="0"/>
              <a:t>-SPEEDE EDI</a:t>
            </a:r>
          </a:p>
          <a:p>
            <a:pPr algn="ctr"/>
            <a:r>
              <a:rPr lang="en-US" sz="1200" dirty="0"/>
              <a:t>-SPEEDE XML</a:t>
            </a:r>
          </a:p>
          <a:p>
            <a:pPr algn="ctr"/>
            <a:r>
              <a:rPr lang="en-US" sz="1200" dirty="0"/>
              <a:t>-CLRv2</a:t>
            </a:r>
          </a:p>
          <a:p>
            <a:pPr algn="ctr"/>
            <a:r>
              <a:rPr lang="en-US" sz="1200" dirty="0"/>
              <a:t>-OBv3</a:t>
            </a:r>
          </a:p>
          <a:p>
            <a:endParaRPr lang="en-US" sz="1200" dirty="0"/>
          </a:p>
          <a:p>
            <a:r>
              <a:rPr lang="en-US" sz="1200" dirty="0"/>
              <a:t> </a:t>
            </a:r>
          </a:p>
        </p:txBody>
      </p:sp>
      <p:pic>
        <p:nvPicPr>
          <p:cNvPr id="11" name="Picture 10" descr="See the source image">
            <a:extLst>
              <a:ext uri="{FF2B5EF4-FFF2-40B4-BE49-F238E27FC236}">
                <a16:creationId xmlns:a16="http://schemas.microsoft.com/office/drawing/2014/main" id="{36522B3E-F130-2A8D-5873-AFD66CFC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08" y="2564165"/>
            <a:ext cx="442968" cy="49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3FEFF4-8FB5-D141-E9A5-7A6466ED4EB7}"/>
              </a:ext>
            </a:extLst>
          </p:cNvPr>
          <p:cNvCxnSpPr/>
          <p:nvPr/>
        </p:nvCxnSpPr>
        <p:spPr>
          <a:xfrm>
            <a:off x="1140823" y="2539194"/>
            <a:ext cx="2264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1275D6-70DA-A1E6-F415-80B133E180C4}"/>
              </a:ext>
            </a:extLst>
          </p:cNvPr>
          <p:cNvCxnSpPr>
            <a:cxnSpLocks/>
          </p:cNvCxnSpPr>
          <p:nvPr/>
        </p:nvCxnSpPr>
        <p:spPr>
          <a:xfrm>
            <a:off x="3031725" y="2531130"/>
            <a:ext cx="480506" cy="80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8417D1-A246-E60D-E906-7D3C03344042}"/>
              </a:ext>
            </a:extLst>
          </p:cNvPr>
          <p:cNvSpPr txBox="1"/>
          <p:nvPr/>
        </p:nvSpPr>
        <p:spPr>
          <a:xfrm>
            <a:off x="4158660" y="1588643"/>
            <a:ext cx="1738212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Conversion Utility</a:t>
            </a:r>
          </a:p>
          <a:p>
            <a:endParaRPr lang="en-US" dirty="0"/>
          </a:p>
          <a:p>
            <a:r>
              <a:rPr lang="en-US" dirty="0"/>
              <a:t>Output: </a:t>
            </a:r>
          </a:p>
          <a:p>
            <a:r>
              <a:rPr lang="en-US" dirty="0"/>
              <a:t>-Text </a:t>
            </a:r>
            <a:r>
              <a:rPr lang="en-US" sz="1200" dirty="0"/>
              <a:t>(e.g., CSV) </a:t>
            </a:r>
          </a:p>
          <a:p>
            <a:r>
              <a:rPr lang="en-US" dirty="0"/>
              <a:t>-SPEEDE EDI</a:t>
            </a:r>
          </a:p>
          <a:p>
            <a:r>
              <a:rPr lang="en-US" dirty="0"/>
              <a:t>-SPEEDE XML</a:t>
            </a:r>
          </a:p>
          <a:p>
            <a:r>
              <a:rPr lang="en-US" dirty="0"/>
              <a:t>-CLRv2</a:t>
            </a:r>
          </a:p>
          <a:p>
            <a:r>
              <a:rPr lang="en-US" dirty="0"/>
              <a:t>-OBv3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A162E45-28CA-28AD-DBFA-58528A3C341C}"/>
              </a:ext>
            </a:extLst>
          </p:cNvPr>
          <p:cNvCxnSpPr>
            <a:cxnSpLocks/>
            <a:endCxn id="2054" idx="1"/>
          </p:cNvCxnSpPr>
          <p:nvPr/>
        </p:nvCxnSpPr>
        <p:spPr>
          <a:xfrm flipV="1">
            <a:off x="6339840" y="1281763"/>
            <a:ext cx="1690903" cy="5730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759D67A-ECDD-7EA0-FA27-71B75D5753D0}"/>
              </a:ext>
            </a:extLst>
          </p:cNvPr>
          <p:cNvCxnSpPr>
            <a:cxnSpLocks/>
          </p:cNvCxnSpPr>
          <p:nvPr/>
        </p:nvCxnSpPr>
        <p:spPr>
          <a:xfrm flipV="1">
            <a:off x="6453051" y="2049020"/>
            <a:ext cx="1591818" cy="30882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CBFBB0-CF15-B503-0992-9F993AD2041D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479837" y="2813405"/>
            <a:ext cx="1029971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A658D3-7CC7-3A28-0A43-EC7A4A81937A}"/>
              </a:ext>
            </a:extLst>
          </p:cNvPr>
          <p:cNvCxnSpPr>
            <a:cxnSpLocks/>
            <a:stCxn id="8" idx="5"/>
            <a:endCxn id="5" idx="1"/>
          </p:cNvCxnSpPr>
          <p:nvPr/>
        </p:nvCxnSpPr>
        <p:spPr>
          <a:xfrm>
            <a:off x="6031672" y="3454570"/>
            <a:ext cx="2018445" cy="73369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1AF68BF-EB33-83C9-AE09-A4AB93B8D3AF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335911" y="3213132"/>
            <a:ext cx="1033928" cy="24869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AE5B2403-B7B2-D46C-7EDD-9B81B486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743" y="970673"/>
            <a:ext cx="614545" cy="6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2A422E-3E17-DAB8-90A5-76D771F51D4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8100995" y="2311135"/>
            <a:ext cx="252392" cy="89697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D2C901-EBBE-2DF7-5B35-69A6A8269EF5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353387" y="2311135"/>
            <a:ext cx="77967" cy="148243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B029DFE-23E5-BA73-6A81-F1D27CA1C892}"/>
              </a:ext>
            </a:extLst>
          </p:cNvPr>
          <p:cNvCxnSpPr>
            <a:cxnSpLocks/>
          </p:cNvCxnSpPr>
          <p:nvPr/>
        </p:nvCxnSpPr>
        <p:spPr>
          <a:xfrm flipH="1">
            <a:off x="7952776" y="2335920"/>
            <a:ext cx="305233" cy="428721"/>
          </a:xfrm>
          <a:prstGeom prst="straightConnector1">
            <a:avLst/>
          </a:prstGeom>
          <a:ln>
            <a:solidFill>
              <a:schemeClr val="bg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4927AF8-5DBD-71FD-B03E-BE8AEDC429F5}"/>
              </a:ext>
            </a:extLst>
          </p:cNvPr>
          <p:cNvCxnSpPr>
            <a:cxnSpLocks/>
            <a:stCxn id="2054" idx="2"/>
            <a:endCxn id="4" idx="0"/>
          </p:cNvCxnSpPr>
          <p:nvPr/>
        </p:nvCxnSpPr>
        <p:spPr>
          <a:xfrm>
            <a:off x="8338016" y="1592852"/>
            <a:ext cx="15371" cy="2414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605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>
            <a:spLocks noGrp="1"/>
          </p:cNvSpPr>
          <p:nvPr>
            <p:ph type="ctrTitle"/>
          </p:nvPr>
        </p:nvSpPr>
        <p:spPr>
          <a:xfrm>
            <a:off x="1626325" y="1366155"/>
            <a:ext cx="7772400" cy="27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</a:pPr>
            <a:r>
              <a:rPr lang="en" sz="2000" dirty="0">
                <a:solidFill>
                  <a:schemeClr val="tx1"/>
                </a:solidFill>
              </a:rPr>
              <a:t>Agenda </a:t>
            </a:r>
            <a:br>
              <a:rPr lang="en" sz="2000" dirty="0">
                <a:solidFill>
                  <a:schemeClr val="tx1"/>
                </a:solidFill>
              </a:rPr>
            </a:br>
            <a:br>
              <a:rPr lang="en" sz="20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Digital Credentials - What do we mean in the US?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What is the LER Vision in the learner/talent MarketLER and CLR?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Status of Digital Credentialing in the US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Challenges in the business space.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US Digital Credential Initiatives via AACRAO and NSC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593544D-5CF5-BE54-F278-DED319A66907}"/>
              </a:ext>
            </a:extLst>
          </p:cNvPr>
          <p:cNvSpPr/>
          <p:nvPr/>
        </p:nvSpPr>
        <p:spPr>
          <a:xfrm>
            <a:off x="1088570" y="3477443"/>
            <a:ext cx="35705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07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0"/>
          <p:cNvSpPr txBox="1">
            <a:spLocks noGrp="1"/>
          </p:cNvSpPr>
          <p:nvPr>
            <p:ph type="title"/>
          </p:nvPr>
        </p:nvSpPr>
        <p:spPr>
          <a:xfrm>
            <a:off x="685800" y="355750"/>
            <a:ext cx="7772400" cy="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Challenges associated with Digital Credentials</a:t>
            </a:r>
            <a:endParaRPr sz="4000" dirty="0"/>
          </a:p>
        </p:txBody>
      </p:sp>
      <p:sp>
        <p:nvSpPr>
          <p:cNvPr id="377" name="Google Shape;377;p60"/>
          <p:cNvSpPr txBox="1">
            <a:spLocks noGrp="1"/>
          </p:cNvSpPr>
          <p:nvPr>
            <p:ph type="body" idx="1"/>
          </p:nvPr>
        </p:nvSpPr>
        <p:spPr>
          <a:xfrm>
            <a:off x="414525" y="985674"/>
            <a:ext cx="8366700" cy="36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– No Central or Federated Oversight/Control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State of digital interoperability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Technologies not Aligned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are plentiful  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 disincentives</a:t>
            </a:r>
          </a:p>
          <a:p>
            <a:pPr marL="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Semantic Interoperability </a:t>
            </a:r>
          </a:p>
          <a:p>
            <a:pPr marL="742950" lvl="1" indent="-285750">
              <a:lnSpc>
                <a:spcPct val="150000"/>
              </a:lnSpc>
              <a:spcBef>
                <a:spcPts val="0"/>
              </a:spcBef>
              <a:buFont typeface="+mj-lt"/>
              <a:buAutoNum type="alphaLcPeriod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(HE -&gt; HE, Post-secondary -&gt; Talent marketplace, etc.)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 not aligned on their vision of Self-Sovereign Records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>
            <a:spLocks noGrp="1"/>
          </p:cNvSpPr>
          <p:nvPr>
            <p:ph type="ctrTitle"/>
          </p:nvPr>
        </p:nvSpPr>
        <p:spPr>
          <a:xfrm>
            <a:off x="1626325" y="1366155"/>
            <a:ext cx="7772400" cy="27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</a:pPr>
            <a:r>
              <a:rPr lang="en" sz="2000" dirty="0">
                <a:solidFill>
                  <a:schemeClr val="tx1"/>
                </a:solidFill>
              </a:rPr>
              <a:t>Agenda </a:t>
            </a:r>
            <a:br>
              <a:rPr lang="en" sz="2000" dirty="0">
                <a:solidFill>
                  <a:schemeClr val="tx1"/>
                </a:solidFill>
              </a:rPr>
            </a:br>
            <a:br>
              <a:rPr lang="en" sz="20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Digital Credentials - What do we mean in the US?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What is the LER Vision in the learner/talent MarketLER and CLR?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Status of Digital Credentialing in the US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Challenges in the business space.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US Digital Credential Initiatives via AACRAO and NSC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593544D-5CF5-BE54-F278-DED319A66907}"/>
              </a:ext>
            </a:extLst>
          </p:cNvPr>
          <p:cNvSpPr/>
          <p:nvPr/>
        </p:nvSpPr>
        <p:spPr>
          <a:xfrm>
            <a:off x="1088570" y="3953690"/>
            <a:ext cx="35705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53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A80C-AD9A-6B47-8E8F-78D77A7D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640"/>
            <a:ext cx="7772400" cy="383381"/>
          </a:xfrm>
        </p:spPr>
        <p:txBody>
          <a:bodyPr/>
          <a:lstStyle/>
          <a:p>
            <a:r>
              <a:rPr lang="en" sz="1800" dirty="0"/>
              <a:t>AACRAO:  Initiatives in the Digital Credential Space 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4454-D394-BF4B-9833-240D0DAF0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177" y="634824"/>
            <a:ext cx="7429500" cy="3562707"/>
          </a:xfrm>
        </p:spPr>
        <p:txBody>
          <a:bodyPr/>
          <a:lstStyle/>
          <a:p>
            <a:pPr indent="-457200" fontAlgn="base">
              <a:spcBef>
                <a:spcPts val="0"/>
              </a:spcBef>
              <a:buFont typeface="+mj-lt"/>
              <a:buAutoNum type="arabicPeriod"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Increase Adoption  - </a:t>
            </a:r>
            <a:r>
              <a:rPr lang="en-US" sz="160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 need to scale!</a:t>
            </a:r>
            <a:endParaRPr lang="en-US" sz="16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6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Enabling Digital Record Distribution and Exchange </a:t>
            </a:r>
            <a:r>
              <a:rPr lang="en-US" sz="1600" b="1" i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(Interoperability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8001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Digital Standards (e.g., SPEEDE,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EdTech CLR Standard, etc.)</a:t>
            </a:r>
          </a:p>
          <a:p>
            <a:pPr marL="8001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Achievable pathway to convert PDF document to machine readable data</a:t>
            </a:r>
            <a:endParaRPr lang="en-US" sz="16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8001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Semantic Standards (e.g., learning outcomes, skills,  competencies expressed through CASE, ACE, others)</a:t>
            </a:r>
          </a:p>
          <a:p>
            <a:pPr marL="342900" indent="-342900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 startAt="3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Mitigating Business Model Disincentives </a:t>
            </a:r>
          </a:p>
          <a:p>
            <a:pPr marL="8001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Transactional Transcript Fees</a:t>
            </a:r>
          </a:p>
          <a:p>
            <a:pPr marL="8001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</a:rPr>
              <a:t>Prior Learning Assessments 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800100" lvl="1" fontAlgn="base">
              <a:spcBef>
                <a:spcPts val="0"/>
              </a:spcBef>
              <a:buFont typeface="+mj-lt"/>
              <a:buAutoNum type="arabicPeriod" startAt="3"/>
            </a:pPr>
            <a:endParaRPr lang="en-US" sz="14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 startAt="3"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 Enabling CLR information in Systems of Record </a:t>
            </a:r>
          </a:p>
          <a:p>
            <a:pPr marL="800100" lvl="1"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Do not support recording of learning activities, outcomes, etc. </a:t>
            </a:r>
          </a:p>
          <a:p>
            <a:pPr marL="800100" lvl="1" fontAlgn="base">
              <a:spcBef>
                <a:spcPts val="0"/>
              </a:spcBef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fontAlgn="base">
              <a:spcBef>
                <a:spcPts val="0"/>
              </a:spcBef>
              <a:buFont typeface="+mj-lt"/>
              <a:buAutoNum type="arabicPeriod" startAt="3"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Establishing Governance for non-academic learning activities 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151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n 14">
            <a:extLst>
              <a:ext uri="{FF2B5EF4-FFF2-40B4-BE49-F238E27FC236}">
                <a16:creationId xmlns:a16="http://schemas.microsoft.com/office/drawing/2014/main" id="{A057A89B-72FC-891D-A7B7-EFE2BFA13C09}"/>
              </a:ext>
            </a:extLst>
          </p:cNvPr>
          <p:cNvSpPr/>
          <p:nvPr/>
        </p:nvSpPr>
        <p:spPr>
          <a:xfrm>
            <a:off x="646769" y="3643156"/>
            <a:ext cx="1336225" cy="825442"/>
          </a:xfrm>
          <a:prstGeom prst="can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Blockchain</a:t>
            </a:r>
          </a:p>
        </p:txBody>
      </p:sp>
      <p:sp>
        <p:nvSpPr>
          <p:cNvPr id="17" name="Can 16">
            <a:extLst>
              <a:ext uri="{FF2B5EF4-FFF2-40B4-BE49-F238E27FC236}">
                <a16:creationId xmlns:a16="http://schemas.microsoft.com/office/drawing/2014/main" id="{F3041612-FD2E-F0D8-51F1-616541840B14}"/>
              </a:ext>
            </a:extLst>
          </p:cNvPr>
          <p:cNvSpPr/>
          <p:nvPr/>
        </p:nvSpPr>
        <p:spPr>
          <a:xfrm>
            <a:off x="646770" y="2961144"/>
            <a:ext cx="1336225" cy="825442"/>
          </a:xfrm>
          <a:prstGeom prst="can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Self Attested Data</a:t>
            </a:r>
          </a:p>
        </p:txBody>
      </p:sp>
      <p:sp>
        <p:nvSpPr>
          <p:cNvPr id="16" name="Can 15">
            <a:extLst>
              <a:ext uri="{FF2B5EF4-FFF2-40B4-BE49-F238E27FC236}">
                <a16:creationId xmlns:a16="http://schemas.microsoft.com/office/drawing/2014/main" id="{18485B8B-7073-72A9-569A-D17DEC01B6E7}"/>
              </a:ext>
            </a:extLst>
          </p:cNvPr>
          <p:cNvSpPr/>
          <p:nvPr/>
        </p:nvSpPr>
        <p:spPr>
          <a:xfrm>
            <a:off x="646770" y="2279131"/>
            <a:ext cx="1336225" cy="825442"/>
          </a:xfrm>
          <a:prstGeom prst="can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Experiential &amp; Industry data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77C79-95A8-14AF-B342-184CD7CB1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4AA880-58C2-F143-AB9C-BE7C7816A5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43996A-E5E9-9E23-A504-82F5340E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Level Market Solution Model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id="{C44A851E-8EA6-CFAE-BDDC-706B10B03F33}"/>
              </a:ext>
            </a:extLst>
          </p:cNvPr>
          <p:cNvSpPr/>
          <p:nvPr/>
        </p:nvSpPr>
        <p:spPr>
          <a:xfrm>
            <a:off x="2678784" y="1643787"/>
            <a:ext cx="2746167" cy="2743200"/>
          </a:xfrm>
          <a:prstGeom prst="pie">
            <a:avLst>
              <a:gd name="adj1" fmla="val 5383907"/>
              <a:gd name="adj2" fmla="val 16200000"/>
            </a:avLst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1050" dirty="0">
                <a:solidFill>
                  <a:schemeClr val="bg1"/>
                </a:solidFill>
              </a:rPr>
              <a:t>Trusted &amp; </a:t>
            </a:r>
          </a:p>
          <a:p>
            <a:r>
              <a:rPr lang="en-US" sz="1050" dirty="0">
                <a:solidFill>
                  <a:schemeClr val="bg1"/>
                </a:solidFill>
              </a:rPr>
              <a:t>Verified </a:t>
            </a:r>
          </a:p>
          <a:p>
            <a:r>
              <a:rPr lang="en-US" sz="1050" dirty="0">
                <a:solidFill>
                  <a:schemeClr val="bg1"/>
                </a:solidFill>
              </a:rPr>
              <a:t>Credentials</a:t>
            </a:r>
          </a:p>
        </p:txBody>
      </p:sp>
      <p:sp>
        <p:nvSpPr>
          <p:cNvPr id="7" name="Manual Input 6">
            <a:extLst>
              <a:ext uri="{FF2B5EF4-FFF2-40B4-BE49-F238E27FC236}">
                <a16:creationId xmlns:a16="http://schemas.microsoft.com/office/drawing/2014/main" id="{654D5FF0-5FB8-3044-D839-02456DFAF8B0}"/>
              </a:ext>
            </a:extLst>
          </p:cNvPr>
          <p:cNvSpPr/>
          <p:nvPr/>
        </p:nvSpPr>
        <p:spPr>
          <a:xfrm rot="16200000">
            <a:off x="6554067" y="283889"/>
            <a:ext cx="783771" cy="3493571"/>
          </a:xfrm>
          <a:prstGeom prst="flowChartManualInput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Skills Development Engines</a:t>
            </a:r>
          </a:p>
        </p:txBody>
      </p:sp>
      <p:sp>
        <p:nvSpPr>
          <p:cNvPr id="9" name="Manual Input 8">
            <a:extLst>
              <a:ext uri="{FF2B5EF4-FFF2-40B4-BE49-F238E27FC236}">
                <a16:creationId xmlns:a16="http://schemas.microsoft.com/office/drawing/2014/main" id="{3CB7985B-E9D7-3403-E603-E08D2313FB61}"/>
              </a:ext>
            </a:extLst>
          </p:cNvPr>
          <p:cNvSpPr/>
          <p:nvPr/>
        </p:nvSpPr>
        <p:spPr>
          <a:xfrm rot="5400000" flipV="1">
            <a:off x="6554067" y="2243319"/>
            <a:ext cx="783771" cy="3493571"/>
          </a:xfrm>
          <a:prstGeom prst="flowChartManualInput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050" dirty="0"/>
              <a:t>Recruiting, Job Search, ROI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A17AA4-72E0-C611-6C19-BE0472A8EC75}"/>
              </a:ext>
            </a:extLst>
          </p:cNvPr>
          <p:cNvSpPr/>
          <p:nvPr/>
        </p:nvSpPr>
        <p:spPr>
          <a:xfrm>
            <a:off x="5927020" y="2618503"/>
            <a:ext cx="2765718" cy="783772"/>
          </a:xfrm>
          <a:prstGeom prst="rect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050" dirty="0"/>
              <a:t>Education &amp; Career Pathways</a:t>
            </a:r>
          </a:p>
        </p:txBody>
      </p:sp>
      <p:sp>
        <p:nvSpPr>
          <p:cNvPr id="11" name="Pie 10">
            <a:extLst>
              <a:ext uri="{FF2B5EF4-FFF2-40B4-BE49-F238E27FC236}">
                <a16:creationId xmlns:a16="http://schemas.microsoft.com/office/drawing/2014/main" id="{DDA7319E-1C93-FF8F-333E-3E06157B2E4A}"/>
              </a:ext>
            </a:extLst>
          </p:cNvPr>
          <p:cNvSpPr/>
          <p:nvPr/>
        </p:nvSpPr>
        <p:spPr>
          <a:xfrm rot="10800000">
            <a:off x="3136570" y="1468823"/>
            <a:ext cx="2870606" cy="3083131"/>
          </a:xfrm>
          <a:prstGeom prst="pie">
            <a:avLst>
              <a:gd name="adj1" fmla="val 5383907"/>
              <a:gd name="adj2" fmla="val 1620000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59CD6447-5D5B-8FF6-432C-195B651A5511}"/>
              </a:ext>
            </a:extLst>
          </p:cNvPr>
          <p:cNvSpPr/>
          <p:nvPr/>
        </p:nvSpPr>
        <p:spPr>
          <a:xfrm>
            <a:off x="646773" y="1597119"/>
            <a:ext cx="1336225" cy="825442"/>
          </a:xfrm>
          <a:prstGeom prst="can">
            <a:avLst/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/>
              <a:t>Trusted </a:t>
            </a:r>
            <a:r>
              <a:rPr lang="en-US" sz="1050" dirty="0"/>
              <a:t>Education Data</a:t>
            </a:r>
          </a:p>
        </p:txBody>
      </p:sp>
      <p:sp>
        <p:nvSpPr>
          <p:cNvPr id="19" name="Pie 18">
            <a:extLst>
              <a:ext uri="{FF2B5EF4-FFF2-40B4-BE49-F238E27FC236}">
                <a16:creationId xmlns:a16="http://schemas.microsoft.com/office/drawing/2014/main" id="{F34CC52A-5E9F-A826-BA36-57F4E64A6A89}"/>
              </a:ext>
            </a:extLst>
          </p:cNvPr>
          <p:cNvSpPr/>
          <p:nvPr/>
        </p:nvSpPr>
        <p:spPr>
          <a:xfrm flipH="1">
            <a:off x="2672509" y="1638789"/>
            <a:ext cx="2746166" cy="2743200"/>
          </a:xfrm>
          <a:prstGeom prst="pie">
            <a:avLst>
              <a:gd name="adj1" fmla="val 5383907"/>
              <a:gd name="adj2" fmla="val 16200000"/>
            </a:avLst>
          </a:prstGeom>
          <a:solidFill>
            <a:srgbClr val="60B0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en-US" sz="1050" dirty="0">
                <a:solidFill>
                  <a:schemeClr val="bg1"/>
                </a:solidFill>
              </a:rPr>
              <a:t>Additional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Self-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Reported 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&amp; Assessed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Achieve-</a:t>
            </a:r>
          </a:p>
          <a:p>
            <a:pPr algn="r"/>
            <a:r>
              <a:rPr lang="en-US" sz="1050" dirty="0" err="1">
                <a:solidFill>
                  <a:schemeClr val="bg1"/>
                </a:solidFill>
              </a:rPr>
              <a:t>ment</a:t>
            </a:r>
            <a:endParaRPr lang="en-US" sz="1050" dirty="0">
              <a:solidFill>
                <a:schemeClr val="bg1"/>
              </a:solidFill>
            </a:endParaRP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Data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F280E-2331-87EC-4528-066A3F35E1FB}"/>
              </a:ext>
            </a:extLst>
          </p:cNvPr>
          <p:cNvSpPr txBox="1"/>
          <p:nvPr/>
        </p:nvSpPr>
        <p:spPr>
          <a:xfrm>
            <a:off x="895171" y="1052542"/>
            <a:ext cx="9140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Data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Aggregation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EF8E9-BF9F-E2C7-3841-C808F8D76E0E}"/>
              </a:ext>
            </a:extLst>
          </p:cNvPr>
          <p:cNvSpPr txBox="1"/>
          <p:nvPr/>
        </p:nvSpPr>
        <p:spPr>
          <a:xfrm>
            <a:off x="3463221" y="1052542"/>
            <a:ext cx="1077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rgbClr val="002060"/>
                </a:solidFill>
              </a:rPr>
              <a:t>Data Exposure</a:t>
            </a:r>
          </a:p>
          <a:p>
            <a:pPr algn="ctr"/>
            <a:r>
              <a:rPr lang="en-US" sz="1050" dirty="0">
                <a:solidFill>
                  <a:srgbClr val="002060"/>
                </a:solidFill>
              </a:rPr>
              <a:t>/Wallet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7F709-D80D-CE59-BCC3-4A72E2C5C935}"/>
              </a:ext>
            </a:extLst>
          </p:cNvPr>
          <p:cNvSpPr txBox="1"/>
          <p:nvPr/>
        </p:nvSpPr>
        <p:spPr>
          <a:xfrm>
            <a:off x="6740114" y="1156416"/>
            <a:ext cx="15953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Applications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42931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9" grpId="0" animBg="1"/>
      <p:bldP spid="6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BA85C1-26EF-9541-9F3E-D033EEB647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6207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605" y="3083644"/>
            <a:ext cx="1727695" cy="46000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57"/>
          <p:cNvSpPr txBox="1"/>
          <p:nvPr/>
        </p:nvSpPr>
        <p:spPr>
          <a:xfrm>
            <a:off x="2789748" y="3237561"/>
            <a:ext cx="5795306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606060"/>
                </a:solidFill>
                <a:latin typeface="Nunito"/>
                <a:ea typeface="Nunito"/>
                <a:cs typeface="Nunito"/>
                <a:sym typeface="Nunito"/>
              </a:rPr>
              <a:t>Mark </a:t>
            </a:r>
            <a:r>
              <a:rPr lang="en" sz="1800" b="1" dirty="0" err="1">
                <a:solidFill>
                  <a:srgbClr val="606060"/>
                </a:solidFill>
                <a:latin typeface="Nunito"/>
                <a:ea typeface="Nunito"/>
                <a:cs typeface="Nunito"/>
                <a:sym typeface="Nunito"/>
              </a:rPr>
              <a:t>McConahay</a:t>
            </a:r>
            <a:endParaRPr sz="1800" b="1" dirty="0">
              <a:solidFill>
                <a:srgbClr val="606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606060"/>
                </a:solidFill>
                <a:latin typeface="Nunito"/>
                <a:ea typeface="Nunito"/>
                <a:cs typeface="Nunito"/>
                <a:sym typeface="Nunito"/>
              </a:rPr>
              <a:t>AACRAO Sr. Consultant and CLR/LER Coordinator</a:t>
            </a:r>
            <a:endParaRPr sz="1600" dirty="0">
              <a:solidFill>
                <a:srgbClr val="606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145" y="2644275"/>
            <a:ext cx="978555" cy="1469680"/>
          </a:xfrm>
          <a:prstGeom prst="rect">
            <a:avLst/>
          </a:prstGeom>
        </p:spPr>
      </p:pic>
      <p:sp>
        <p:nvSpPr>
          <p:cNvPr id="4" name="AutoShape 2" descr="Rob Groot">
            <a:extLst>
              <a:ext uri="{FF2B5EF4-FFF2-40B4-BE49-F238E27FC236}">
                <a16:creationId xmlns:a16="http://schemas.microsoft.com/office/drawing/2014/main" id="{842664F1-DA52-36DE-DB7B-9C48DEC56B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learinghouse Spotlight: Rob Groot, Director of Product ...">
            <a:extLst>
              <a:ext uri="{FF2B5EF4-FFF2-40B4-BE49-F238E27FC236}">
                <a16:creationId xmlns:a16="http://schemas.microsoft.com/office/drawing/2014/main" id="{8B6FF812-2D9A-4836-7E74-42491205A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6" y="717112"/>
            <a:ext cx="1055008" cy="12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3FCCB3-F4A7-218A-CE92-69D10669455A}"/>
              </a:ext>
            </a:extLst>
          </p:cNvPr>
          <p:cNvSpPr txBox="1"/>
          <p:nvPr/>
        </p:nvSpPr>
        <p:spPr>
          <a:xfrm>
            <a:off x="1595369" y="1198083"/>
            <a:ext cx="46590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dirty="0">
                <a:solidFill>
                  <a:schemeClr val="tx1"/>
                </a:solidFill>
                <a:effectLst/>
                <a:latin typeface="Nunito" pitchFamily="2" charset="0"/>
              </a:rPr>
              <a:t>Rob Groot </a:t>
            </a:r>
          </a:p>
          <a:p>
            <a:pPr algn="l"/>
            <a:r>
              <a:rPr lang="en-US" sz="1600" b="0" i="0" dirty="0">
                <a:solidFill>
                  <a:srgbClr val="041532"/>
                </a:solidFill>
                <a:effectLst/>
                <a:latin typeface="Nunito" pitchFamily="2" charset="0"/>
              </a:rPr>
              <a:t>Managing Director Learner Mobility &amp;</a:t>
            </a:r>
          </a:p>
          <a:p>
            <a:pPr algn="l"/>
            <a:r>
              <a:rPr lang="en-US" sz="1600" dirty="0">
                <a:solidFill>
                  <a:srgbClr val="041532"/>
                </a:solidFill>
                <a:latin typeface="Nunito" pitchFamily="2" charset="0"/>
              </a:rPr>
              <a:t>Experience</a:t>
            </a:r>
            <a:r>
              <a:rPr lang="en-US" sz="1600" b="0" i="0" dirty="0">
                <a:solidFill>
                  <a:srgbClr val="041532"/>
                </a:solidFill>
                <a:effectLst/>
                <a:latin typeface="Nunito" pitchFamily="2" charset="0"/>
              </a:rPr>
              <a:t>, National Student Clearinghouse</a:t>
            </a:r>
          </a:p>
        </p:txBody>
      </p:sp>
      <p:pic>
        <p:nvPicPr>
          <p:cNvPr id="7" name="Picture 4" descr="National Student Clearinghouse Transcript Services">
            <a:extLst>
              <a:ext uri="{FF2B5EF4-FFF2-40B4-BE49-F238E27FC236}">
                <a16:creationId xmlns:a16="http://schemas.microsoft.com/office/drawing/2014/main" id="{244726E2-BDBD-3E62-0791-9D9B758A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63" y="717112"/>
            <a:ext cx="2078650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5ADF-8388-1745-89DE-11D50525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7B6E7-B894-6F4F-B3BB-143A7373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036004"/>
            <a:ext cx="7429500" cy="3246834"/>
          </a:xfrm>
        </p:spPr>
        <p:txBody>
          <a:bodyPr>
            <a:normAutofit fontScale="92500" lnSpcReduction="20000"/>
          </a:bodyPr>
          <a:lstStyle/>
          <a:p>
            <a:r>
              <a:rPr lang="en-US" sz="1650" b="1" dirty="0"/>
              <a:t>Learner:</a:t>
            </a:r>
            <a:r>
              <a:rPr lang="en-US" sz="1650" dirty="0"/>
              <a:t> a more inclusive term than “student”, which connotes a more traditional person or environment for learning</a:t>
            </a:r>
          </a:p>
          <a:p>
            <a:r>
              <a:rPr lang="en-US" sz="1650" b="1" dirty="0"/>
              <a:t>Learning activity</a:t>
            </a:r>
            <a:r>
              <a:rPr lang="en-US" sz="1650" dirty="0"/>
              <a:t>: any course, co-curricular event that results in demonstrated learning</a:t>
            </a:r>
          </a:p>
          <a:p>
            <a:r>
              <a:rPr lang="en-US" sz="1650" b="1" dirty="0"/>
              <a:t>Credential:</a:t>
            </a:r>
            <a:r>
              <a:rPr lang="en-US" sz="1650" dirty="0"/>
              <a:t> an earned award that carries with it validation of learning, knowledge, skills; this may be a degree, certificate, transcript, CLR, etc.</a:t>
            </a:r>
          </a:p>
          <a:p>
            <a:r>
              <a:rPr lang="en-US" sz="1650" b="1" dirty="0"/>
              <a:t>Micro-credential:</a:t>
            </a:r>
            <a:r>
              <a:rPr lang="en-US" sz="1650" dirty="0"/>
              <a:t> an award that is a sub-set of learning achievements/outcomes less than a full degree.  It may or may not be asserted with a recognized authority.</a:t>
            </a:r>
          </a:p>
          <a:p>
            <a:r>
              <a:rPr lang="en-US" sz="1650" b="1" dirty="0"/>
              <a:t>Authority:</a:t>
            </a:r>
            <a:r>
              <a:rPr lang="en-US" sz="1650" dirty="0"/>
              <a:t> the governance structure that stands behind a credential; these include state education agencies, accreditors (institution and program-level), and within an institution, a specific college or department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3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5ADF-8388-1745-89DE-11D50525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important terms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7B6E7-B894-6F4F-B3BB-143A7373F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148" y="1102963"/>
            <a:ext cx="7429500" cy="3246834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 startAt="6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Trust: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The recipient's belief that the credentials received have value (governance), are validated (true), are associated with the learner (identity) and are unchanged (immutable).</a:t>
            </a:r>
          </a:p>
          <a:p>
            <a:pPr>
              <a:buAutoNum type="arabicPeriod" startAt="6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Assessment: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A process that ensures appropriate rigor and expertise to evaluate a learning activity to determine to what extent learning may have occurred</a:t>
            </a:r>
          </a:p>
          <a:p>
            <a:pPr>
              <a:buAutoNum type="arabicPeriod" startAt="6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Validation: 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 process that ensures that the results of an assessment are legitimate and conform to expected standards specific to that activity</a:t>
            </a:r>
          </a:p>
          <a:p>
            <a:pPr>
              <a:buAutoNum type="arabicPeriod" startAt="6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Immutable: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a record may not be altered without evidence of tampering</a:t>
            </a:r>
          </a:p>
          <a:p>
            <a:pPr>
              <a:buAutoNum type="arabicPeriod" startAt="6"/>
            </a:pPr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Self-sovereignty: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the ability of a learner to control the sharing of her credentials without a required intermediary (i.e., registrar’s office) without violating trust. </a:t>
            </a:r>
          </a:p>
          <a:p>
            <a:pPr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>
            <a:spLocks noGrp="1"/>
          </p:cNvSpPr>
          <p:nvPr>
            <p:ph type="ctrTitle"/>
          </p:nvPr>
        </p:nvSpPr>
        <p:spPr>
          <a:xfrm>
            <a:off x="1626325" y="1366155"/>
            <a:ext cx="7772400" cy="27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</a:pPr>
            <a:r>
              <a:rPr lang="en" sz="2000" dirty="0">
                <a:solidFill>
                  <a:schemeClr val="tx1"/>
                </a:solidFill>
              </a:rPr>
              <a:t>Agenda </a:t>
            </a:r>
            <a:br>
              <a:rPr lang="en" sz="2000" dirty="0">
                <a:solidFill>
                  <a:schemeClr val="tx1"/>
                </a:solidFill>
              </a:rPr>
            </a:br>
            <a:br>
              <a:rPr lang="en" sz="20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Digital Credentials - What do we mean in the US?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What is the LER Vision in the learner/talent Market LER and CLR?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Status of Digital Credentialing in the US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Challenges in the business space.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US Digital Credential Initiatives via AACRAO and NSC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593544D-5CF5-BE54-F278-DED319A66907}"/>
              </a:ext>
            </a:extLst>
          </p:cNvPr>
          <p:cNvSpPr/>
          <p:nvPr/>
        </p:nvSpPr>
        <p:spPr>
          <a:xfrm>
            <a:off x="1120938" y="2030894"/>
            <a:ext cx="35705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F6BCE-56EA-E54C-9637-EE9A9957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5BBB"/>
                </a:solidFill>
                <a:effectLst/>
                <a:latin typeface="Calibri" panose="020F0502020204030204" pitchFamily="34" charset="0"/>
              </a:rPr>
              <a:t>How is the US discussing Digital Credentials in Higher Education?</a:t>
            </a:r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C32C-DEF9-EE42-A6EF-CEF67908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68" y="1009293"/>
            <a:ext cx="8090263" cy="3246834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1" i="0" u="none" strike="noStrike" dirty="0">
                <a:solidFill>
                  <a:srgbClr val="262626"/>
                </a:solidFill>
                <a:effectLst/>
                <a:latin typeface="+mn-lt"/>
              </a:rPr>
              <a:t>Badges</a:t>
            </a:r>
            <a:endParaRPr lang="en-US" sz="1400" b="1" dirty="0">
              <a:solidFill>
                <a:srgbClr val="005BBB"/>
              </a:solidFill>
              <a:latin typeface="+mn-lt"/>
            </a:endParaRPr>
          </a:p>
          <a:p>
            <a:pPr marL="1016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dirty="0">
                <a:solidFill>
                  <a:srgbClr val="262626"/>
                </a:solidFill>
                <a:effectLst/>
                <a:latin typeface="+mn-lt"/>
              </a:rPr>
              <a:t>	Online representations that recognize skills, achievements, membership affiliation, and 	participation. Open Badges are a type of digital badge</a:t>
            </a:r>
            <a:r>
              <a:rPr lang="en-US" sz="1400" b="0" i="0" u="none" strike="noStrike" dirty="0">
                <a:solidFill>
                  <a:srgbClr val="262626"/>
                </a:solidFill>
                <a:effectLst/>
                <a:latin typeface="+mn-lt"/>
              </a:rPr>
              <a:t>.</a:t>
            </a:r>
            <a:endParaRPr lang="en-US" sz="1050" b="0" dirty="0">
              <a:effectLst/>
              <a:latin typeface="+mn-lt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400" b="1" i="0" u="none" strike="noStrike" dirty="0">
                <a:solidFill>
                  <a:srgbClr val="262626"/>
                </a:solidFill>
                <a:effectLst/>
                <a:latin typeface="+mn-lt"/>
              </a:rPr>
              <a:t>Micro-credentials</a:t>
            </a:r>
            <a:endParaRPr lang="en-US" sz="1400" b="1" i="0" u="none" strike="noStrike" dirty="0">
              <a:solidFill>
                <a:srgbClr val="005BBB"/>
              </a:solidFill>
              <a:effectLst/>
              <a:latin typeface="+mn-lt"/>
            </a:endParaRPr>
          </a:p>
          <a:p>
            <a:pPr marL="21590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1" u="none" strike="noStrike" dirty="0">
                <a:solidFill>
                  <a:srgbClr val="262626"/>
                </a:solidFill>
                <a:effectLst/>
                <a:latin typeface="+mn-lt"/>
              </a:rPr>
              <a:t>	An award that is a subset of learning achievements/outcomes less than a full degree.  It 	may or may not be asserted with a recognized authority.</a:t>
            </a:r>
            <a:endParaRPr lang="en-US" sz="1050" b="0" dirty="0">
              <a:effectLst/>
              <a:latin typeface="+mn-lt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400" b="1" i="0" u="none" strike="noStrike" dirty="0">
                <a:solidFill>
                  <a:srgbClr val="262626"/>
                </a:solidFill>
                <a:effectLst/>
                <a:latin typeface="+mn-lt"/>
              </a:rPr>
              <a:t>Comprehensive Learner Record (CLR)</a:t>
            </a:r>
            <a:endParaRPr lang="en-US" sz="1400" b="1" i="0" u="none" strike="noStrike" dirty="0">
              <a:solidFill>
                <a:srgbClr val="005BBB"/>
              </a:solidFill>
              <a:effectLst/>
              <a:latin typeface="+mn-lt"/>
            </a:endParaRPr>
          </a:p>
          <a:p>
            <a:pPr marL="21590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1" u="none" strike="noStrike" dirty="0">
                <a:solidFill>
                  <a:srgbClr val="262626"/>
                </a:solidFill>
                <a:effectLst/>
                <a:latin typeface="+mn-lt"/>
              </a:rPr>
              <a:t>	A record focused on learning that occurs throughout the educational experience that 	usually includes multiple learner achievements.</a:t>
            </a:r>
            <a:endParaRPr lang="en-US" sz="1050" b="0" dirty="0">
              <a:effectLst/>
              <a:latin typeface="+mn-lt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400" b="1" i="0" u="none" strike="noStrike" dirty="0">
                <a:solidFill>
                  <a:srgbClr val="262626"/>
                </a:solidFill>
                <a:effectLst/>
                <a:latin typeface="+mn-lt"/>
              </a:rPr>
              <a:t>Learning and Employment Records (LERs)</a:t>
            </a:r>
            <a:endParaRPr lang="en-US" sz="1400" b="1" i="0" u="none" strike="noStrike" dirty="0">
              <a:solidFill>
                <a:srgbClr val="005BBB"/>
              </a:solidFill>
              <a:effectLst/>
              <a:latin typeface="+mn-lt"/>
            </a:endParaRPr>
          </a:p>
          <a:p>
            <a:pPr marL="21590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b="0" i="1" u="none" strike="noStrike" dirty="0">
                <a:solidFill>
                  <a:srgbClr val="262626"/>
                </a:solidFill>
                <a:effectLst/>
                <a:latin typeface="+mn-lt"/>
              </a:rPr>
              <a:t>	A comprehensive digital record of a worker’s skills and competencies. LERs can 	document learning wherever it occurs, and they may include records of people’s 	credentials, degrees, and employment histories.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248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904A-B170-3930-3FCD-932599B6E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Digital Credentials</a:t>
            </a:r>
          </a:p>
        </p:txBody>
      </p:sp>
      <p:pic>
        <p:nvPicPr>
          <p:cNvPr id="7" name="Picture 6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8D83CF6-DCFE-A95C-272F-7435DE09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290" y="1568975"/>
            <a:ext cx="4229100" cy="982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BE5463-83D1-5775-C5B2-0A2039F3E2D7}"/>
              </a:ext>
            </a:extLst>
          </p:cNvPr>
          <p:cNvSpPr txBox="1"/>
          <p:nvPr/>
        </p:nvSpPr>
        <p:spPr>
          <a:xfrm>
            <a:off x="2122170" y="3219242"/>
            <a:ext cx="62236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OpenSans-Extrabold"/>
              </a:rPr>
              <a:t>CLOSING THE SKILLS GAP 2019</a:t>
            </a:r>
          </a:p>
          <a:p>
            <a:pPr algn="l"/>
            <a:r>
              <a:rPr lang="en-US" sz="1400" b="0" i="0" u="none" strike="noStrike" baseline="0" dirty="0">
                <a:latin typeface="OpenSans-Light"/>
              </a:rPr>
              <a:t>A joint project of Wiley Education Services and Future Workplace</a:t>
            </a:r>
          </a:p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7FB98-25AE-811A-AB7E-A472B8D1DFD5}"/>
              </a:ext>
            </a:extLst>
          </p:cNvPr>
          <p:cNvSpPr txBox="1"/>
          <p:nvPr/>
        </p:nvSpPr>
        <p:spPr>
          <a:xfrm>
            <a:off x="2122170" y="3871436"/>
            <a:ext cx="45758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100" b="0" i="1" u="none" strike="noStrike" baseline="0" dirty="0">
                <a:latin typeface="OpenSans"/>
              </a:rPr>
              <a:t>Wiley Education Services, &amp; Future Workplace. (2019). </a:t>
            </a:r>
            <a:r>
              <a:rPr lang="en-US" sz="1100" b="0" i="1" u="none" strike="noStrike" baseline="0" dirty="0">
                <a:latin typeface="OpenSansLight-Italic"/>
              </a:rPr>
              <a:t>Closing the skills gap 2019. </a:t>
            </a:r>
            <a:r>
              <a:rPr lang="en-US" sz="1100" b="0" i="1" u="none" strike="noStrike" baseline="0" dirty="0">
                <a:latin typeface="OpenSans"/>
              </a:rPr>
              <a:t>Louisville, KY: Wiley </a:t>
            </a:r>
            <a:r>
              <a:rPr lang="en-US" sz="1100" b="0" i="1" u="none" strike="noStrike" baseline="0" dirty="0" err="1">
                <a:latin typeface="OpenSans"/>
              </a:rPr>
              <a:t>edu</a:t>
            </a:r>
            <a:r>
              <a:rPr lang="en-US" sz="1100" b="0" i="1" u="none" strike="noStrike" baseline="0" dirty="0">
                <a:latin typeface="OpenSans"/>
              </a:rPr>
              <a:t>, LLC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07112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>
            <a:spLocks noGrp="1"/>
          </p:cNvSpPr>
          <p:nvPr>
            <p:ph type="ctrTitle"/>
          </p:nvPr>
        </p:nvSpPr>
        <p:spPr>
          <a:xfrm>
            <a:off x="1626325" y="1366155"/>
            <a:ext cx="7772400" cy="2779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</a:pPr>
            <a:r>
              <a:rPr lang="en" sz="2000" dirty="0">
                <a:solidFill>
                  <a:schemeClr val="tx1"/>
                </a:solidFill>
              </a:rPr>
              <a:t>Agenda </a:t>
            </a:r>
            <a:br>
              <a:rPr lang="en" sz="2000" dirty="0">
                <a:solidFill>
                  <a:schemeClr val="tx1"/>
                </a:solidFill>
              </a:rPr>
            </a:br>
            <a:br>
              <a:rPr lang="en" sz="20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Digital Credentials - What do we mean in the US?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What is the LER Vision in the learner/talent Market LER and CLR?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Status of Digital Credentialing in the US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Challenges in the business space. </a:t>
            </a:r>
            <a:br>
              <a:rPr lang="en" sz="1600" dirty="0">
                <a:solidFill>
                  <a:schemeClr val="tx1"/>
                </a:solidFill>
              </a:rPr>
            </a:br>
            <a:br>
              <a:rPr lang="en" sz="1600" dirty="0">
                <a:solidFill>
                  <a:schemeClr val="tx1"/>
                </a:solidFill>
              </a:rPr>
            </a:br>
            <a:r>
              <a:rPr lang="en" sz="1600" dirty="0">
                <a:solidFill>
                  <a:schemeClr val="tx1"/>
                </a:solidFill>
              </a:rPr>
              <a:t>US Digital Credential Initiatives via AACRAO and NSC</a:t>
            </a:r>
            <a:endParaRPr sz="2000" i="1" dirty="0">
              <a:solidFill>
                <a:schemeClr val="tx1"/>
              </a:solidFill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593544D-5CF5-BE54-F278-DED319A66907}"/>
              </a:ext>
            </a:extLst>
          </p:cNvPr>
          <p:cNvSpPr/>
          <p:nvPr/>
        </p:nvSpPr>
        <p:spPr>
          <a:xfrm>
            <a:off x="1088571" y="2475956"/>
            <a:ext cx="357052" cy="191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22CCCF7-A7F2-3224-98FD-0597B7AE5825}"/>
              </a:ext>
            </a:extLst>
          </p:cNvPr>
          <p:cNvSpPr txBox="1">
            <a:spLocks/>
          </p:cNvSpPr>
          <p:nvPr/>
        </p:nvSpPr>
        <p:spPr>
          <a:xfrm>
            <a:off x="457200" y="350521"/>
            <a:ext cx="8229600" cy="48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892" rtl="0" eaLnBrk="1" latinLnBrk="0" hangingPunct="1">
              <a:lnSpc>
                <a:spcPts val="2250"/>
              </a:lnSpc>
              <a:spcBef>
                <a:spcPct val="0"/>
              </a:spcBef>
              <a:buNone/>
              <a:defRPr sz="2400" b="1" i="0" kern="1200">
                <a:solidFill>
                  <a:schemeClr val="tx2">
                    <a:lumMod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marL="0" marR="0" lvl="0" indent="0" algn="l" defTabSz="342892" rtl="0" eaLnBrk="1" fontAlgn="auto" latinLnBrk="0" hangingPunct="1">
              <a:lnSpc>
                <a:spcPts val="22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183E9A">
                  <a:lumMod val="75000"/>
                </a:srgbClr>
              </a:solidFill>
              <a:effectLst/>
              <a:uLnTx/>
              <a:uFillTx/>
              <a:latin typeface="Arial Narrow" charset="0"/>
              <a:cs typeface="Arial Narrow" charset="0"/>
            </a:endParaRP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96139FD-C4D8-0E37-F9C8-FF5330246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1" r="3393"/>
          <a:stretch/>
        </p:blipFill>
        <p:spPr>
          <a:xfrm>
            <a:off x="263792" y="332324"/>
            <a:ext cx="8616419" cy="4120896"/>
          </a:xfrm>
          <a:prstGeom prst="rect">
            <a:avLst/>
          </a:prstGeom>
        </p:spPr>
      </p:pic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29F86B54-573E-A77E-73E8-BB9DCBF59E02}"/>
              </a:ext>
            </a:extLst>
          </p:cNvPr>
          <p:cNvSpPr/>
          <p:nvPr/>
        </p:nvSpPr>
        <p:spPr>
          <a:xfrm>
            <a:off x="523189" y="919114"/>
            <a:ext cx="7996286" cy="1053445"/>
          </a:xfrm>
          <a:prstGeom prst="leftRightArrow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4,734,300,000 Education Data Transactions in FY22 (4.7B)</a:t>
            </a:r>
          </a:p>
        </p:txBody>
      </p:sp>
    </p:spTree>
    <p:extLst>
      <p:ext uri="{BB962C8B-B14F-4D97-AF65-F5344CB8AC3E}">
        <p14:creationId xmlns:p14="http://schemas.microsoft.com/office/powerpoint/2010/main" val="4303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F751E-9021-A0E2-8B43-79F7F5D7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73" y="332164"/>
            <a:ext cx="7772400" cy="383381"/>
          </a:xfrm>
        </p:spPr>
        <p:txBody>
          <a:bodyPr/>
          <a:lstStyle/>
          <a:p>
            <a:r>
              <a:rPr lang="en-US" dirty="0"/>
              <a:t>The Learner Journey</a:t>
            </a:r>
          </a:p>
        </p:txBody>
      </p:sp>
      <p:sp>
        <p:nvSpPr>
          <p:cNvPr id="28" name="Can 27">
            <a:extLst>
              <a:ext uri="{FF2B5EF4-FFF2-40B4-BE49-F238E27FC236}">
                <a16:creationId xmlns:a16="http://schemas.microsoft.com/office/drawing/2014/main" id="{EA2CEAE3-803B-A891-6355-1F95C07D5AD7}"/>
              </a:ext>
            </a:extLst>
          </p:cNvPr>
          <p:cNvSpPr/>
          <p:nvPr/>
        </p:nvSpPr>
        <p:spPr>
          <a:xfrm>
            <a:off x="192287" y="1246946"/>
            <a:ext cx="944935" cy="1508460"/>
          </a:xfrm>
          <a:prstGeom prst="can">
            <a:avLst/>
          </a:prstGeom>
          <a:gradFill rotWithShape="1">
            <a:gsLst>
              <a:gs pos="0">
                <a:srgbClr val="193E9A">
                  <a:tint val="100000"/>
                  <a:shade val="100000"/>
                  <a:satMod val="130000"/>
                </a:srgbClr>
              </a:gs>
              <a:gs pos="100000">
                <a:srgbClr val="193E9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93E9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data</a:t>
            </a:r>
          </a:p>
        </p:txBody>
      </p:sp>
      <p:sp>
        <p:nvSpPr>
          <p:cNvPr id="29" name="Can 28">
            <a:extLst>
              <a:ext uri="{FF2B5EF4-FFF2-40B4-BE49-F238E27FC236}">
                <a16:creationId xmlns:a16="http://schemas.microsoft.com/office/drawing/2014/main" id="{AC6CF6ED-3819-039E-5E7F-7F131F27645D}"/>
              </a:ext>
            </a:extLst>
          </p:cNvPr>
          <p:cNvSpPr/>
          <p:nvPr/>
        </p:nvSpPr>
        <p:spPr>
          <a:xfrm>
            <a:off x="7854408" y="2100021"/>
            <a:ext cx="944935" cy="2247994"/>
          </a:xfrm>
          <a:prstGeom prst="can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Trusted data</a:t>
            </a: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7406BC7D-ADA2-16B7-5DA1-EF02D42866AB}"/>
              </a:ext>
            </a:extLst>
          </p:cNvPr>
          <p:cNvSpPr txBox="1">
            <a:spLocks/>
          </p:cNvSpPr>
          <p:nvPr/>
        </p:nvSpPr>
        <p:spPr>
          <a:xfrm>
            <a:off x="8438040" y="4769633"/>
            <a:ext cx="497520" cy="1472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114AA880-58C2-F143-AB9C-BE7C7816A5B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492848-BC61-22E7-E059-7DF939846B75}"/>
              </a:ext>
            </a:extLst>
          </p:cNvPr>
          <p:cNvSpPr/>
          <p:nvPr/>
        </p:nvSpPr>
        <p:spPr>
          <a:xfrm>
            <a:off x="3559622" y="3967094"/>
            <a:ext cx="4629150" cy="352963"/>
          </a:xfrm>
          <a:prstGeom prst="rect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Enrollment data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D4F30DC-3BF7-14F1-2DE8-F3911FB27CA1}"/>
              </a:ext>
            </a:extLst>
          </p:cNvPr>
          <p:cNvSpPr/>
          <p:nvPr/>
        </p:nvSpPr>
        <p:spPr>
          <a:xfrm>
            <a:off x="4080830" y="3593556"/>
            <a:ext cx="4107942" cy="352963"/>
          </a:xfrm>
          <a:prstGeom prst="rect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Degree Data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648E98-E247-6537-DE72-CE840A2AAFBA}"/>
              </a:ext>
            </a:extLst>
          </p:cNvPr>
          <p:cNvSpPr/>
          <p:nvPr/>
        </p:nvSpPr>
        <p:spPr>
          <a:xfrm>
            <a:off x="4588322" y="3220633"/>
            <a:ext cx="3600450" cy="352963"/>
          </a:xfrm>
          <a:prstGeom prst="rect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Badge Data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3C127D-6F04-35B5-1585-2008BB33217F}"/>
              </a:ext>
            </a:extLst>
          </p:cNvPr>
          <p:cNvSpPr/>
          <p:nvPr/>
        </p:nvSpPr>
        <p:spPr>
          <a:xfrm>
            <a:off x="5109530" y="2847096"/>
            <a:ext cx="3079242" cy="352963"/>
          </a:xfrm>
          <a:prstGeom prst="rect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&amp; Grade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9DEA7F3-74A5-B52B-C11B-8D01C811EE59}"/>
              </a:ext>
            </a:extLst>
          </p:cNvPr>
          <p:cNvSpPr/>
          <p:nvPr/>
        </p:nvSpPr>
        <p:spPr>
          <a:xfrm>
            <a:off x="5617022" y="2473558"/>
            <a:ext cx="2571750" cy="352963"/>
          </a:xfrm>
          <a:prstGeom prst="rect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Industry Credentials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963D44-C1B1-1FF6-0A2D-88B197D0D2A8}"/>
              </a:ext>
            </a:extLst>
          </p:cNvPr>
          <p:cNvSpPr/>
          <p:nvPr/>
        </p:nvSpPr>
        <p:spPr>
          <a:xfrm>
            <a:off x="6131372" y="2100021"/>
            <a:ext cx="2057400" cy="352963"/>
          </a:xfrm>
          <a:prstGeom prst="rect">
            <a:avLst/>
          </a:prstGeom>
          <a:gradFill rotWithShape="1">
            <a:gsLst>
              <a:gs pos="0">
                <a:srgbClr val="752784">
                  <a:tint val="100000"/>
                  <a:shade val="100000"/>
                  <a:satMod val="130000"/>
                </a:srgbClr>
              </a:gs>
              <a:gs pos="100000">
                <a:srgbClr val="752784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752784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Military Experience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6F667A0-6AFF-C243-EAA2-270E01938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4" b="98104" l="4202" r="84874">
                        <a14:foregroundMark x1="45378" y1="5213" x2="45378" y2="5213"/>
                        <a14:foregroundMark x1="80672" y1="31754" x2="80672" y2="31754"/>
                        <a14:foregroundMark x1="5042" y1="60190" x2="5042" y2="60190"/>
                        <a14:foregroundMark x1="85714" y1="81043" x2="85714" y2="81043"/>
                        <a14:foregroundMark x1="84874" y1="58294" x2="84874" y2="58294"/>
                        <a14:foregroundMark x1="26891" y1="91943" x2="26891" y2="91943"/>
                        <a14:foregroundMark x1="29412" y1="95735" x2="29412" y2="95735"/>
                        <a14:foregroundMark x1="45378" y1="98578" x2="45378" y2="98578"/>
                        <a14:foregroundMark x1="73950" y1="62085" x2="73950" y2="62085"/>
                        <a14:foregroundMark x1="84034" y1="33649" x2="84034" y2="33649"/>
                        <a14:foregroundMark x1="44538" y1="3318" x2="44538" y2="3318"/>
                        <a14:foregroundMark x1="45378" y1="2844" x2="45378" y2="2844"/>
                        <a14:foregroundMark x1="47899" y1="3318" x2="47899" y2="3318"/>
                        <a14:foregroundMark x1="42017" y1="3318" x2="42017" y2="3318"/>
                        <a14:backgroundMark x1="72269" y1="62559" x2="72269" y2="62559"/>
                      </a14:backgroundRemoval>
                    </a14:imgEffect>
                  </a14:imgLayer>
                </a14:imgProps>
              </a:ext>
            </a:extLst>
          </a:blip>
          <a:srcRect r="8574" b="347"/>
          <a:stretch/>
        </p:blipFill>
        <p:spPr>
          <a:xfrm>
            <a:off x="4439837" y="1036155"/>
            <a:ext cx="1036295" cy="21673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CE60BCA-EAFB-CE6F-8897-AB1F8C83D9B6}"/>
              </a:ext>
            </a:extLst>
          </p:cNvPr>
          <p:cNvSpPr txBox="1"/>
          <p:nvPr/>
        </p:nvSpPr>
        <p:spPr>
          <a:xfrm rot="19529008">
            <a:off x="2863858" y="2834522"/>
            <a:ext cx="1641344" cy="276999"/>
          </a:xfrm>
          <a:prstGeom prst="rect">
            <a:avLst/>
          </a:prstGeom>
          <a:solidFill>
            <a:srgbClr val="FAA42E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83E9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LER</a:t>
            </a: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489D548F-65D5-F2CC-A5FB-0178931B7ADE}"/>
              </a:ext>
            </a:extLst>
          </p:cNvPr>
          <p:cNvSpPr/>
          <p:nvPr/>
        </p:nvSpPr>
        <p:spPr>
          <a:xfrm rot="15593749">
            <a:off x="3243097" y="3154900"/>
            <a:ext cx="669828" cy="575957"/>
          </a:xfrm>
          <a:prstGeom prst="curvedDownArrow">
            <a:avLst/>
          </a:prstGeom>
          <a:solidFill>
            <a:srgbClr val="193E9A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52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Curved Down Arrow 39">
            <a:extLst>
              <a:ext uri="{FF2B5EF4-FFF2-40B4-BE49-F238E27FC236}">
                <a16:creationId xmlns:a16="http://schemas.microsoft.com/office/drawing/2014/main" id="{CD43CC8E-69E0-F74B-528C-1E6FB1A6D15F}"/>
              </a:ext>
            </a:extLst>
          </p:cNvPr>
          <p:cNvSpPr/>
          <p:nvPr/>
        </p:nvSpPr>
        <p:spPr>
          <a:xfrm rot="15593749">
            <a:off x="2720457" y="3526167"/>
            <a:ext cx="669828" cy="575957"/>
          </a:xfrm>
          <a:prstGeom prst="curvedDownArrow">
            <a:avLst/>
          </a:prstGeom>
          <a:solidFill>
            <a:srgbClr val="193E9A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52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Arrow 40">
            <a:extLst>
              <a:ext uri="{FF2B5EF4-FFF2-40B4-BE49-F238E27FC236}">
                <a16:creationId xmlns:a16="http://schemas.microsoft.com/office/drawing/2014/main" id="{63DCD74C-62E0-D919-600F-3CAD840CB594}"/>
              </a:ext>
            </a:extLst>
          </p:cNvPr>
          <p:cNvSpPr/>
          <p:nvPr/>
        </p:nvSpPr>
        <p:spPr>
          <a:xfrm rot="19516115">
            <a:off x="5420350" y="1101302"/>
            <a:ext cx="1476524" cy="482886"/>
          </a:xfrm>
          <a:prstGeom prst="rightArrow">
            <a:avLst/>
          </a:prstGeom>
          <a:gradFill flip="none" rotWithShape="1">
            <a:gsLst>
              <a:gs pos="0">
                <a:srgbClr val="60B043">
                  <a:lumMod val="67000"/>
                </a:srgbClr>
              </a:gs>
              <a:gs pos="48000">
                <a:srgbClr val="60B043">
                  <a:lumMod val="97000"/>
                  <a:lumOff val="3000"/>
                </a:srgbClr>
              </a:gs>
              <a:gs pos="100000">
                <a:srgbClr val="60B043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Career Growth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BCF52A-9083-23AE-2B73-8FDB7537A23E}"/>
              </a:ext>
            </a:extLst>
          </p:cNvPr>
          <p:cNvSpPr txBox="1"/>
          <p:nvPr/>
        </p:nvSpPr>
        <p:spPr>
          <a:xfrm>
            <a:off x="5118822" y="4329049"/>
            <a:ext cx="15569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752784"/>
                </a:solidFill>
                <a:effectLst/>
                <a:uLnTx/>
                <a:uFillTx/>
                <a:ea typeface="+mn-ea"/>
              </a:rPr>
              <a:t>The official record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9D32454-5078-4BA8-28DC-C453603244C8}"/>
              </a:ext>
            </a:extLst>
          </p:cNvPr>
          <p:cNvSpPr/>
          <p:nvPr/>
        </p:nvSpPr>
        <p:spPr>
          <a:xfrm>
            <a:off x="801626" y="1631409"/>
            <a:ext cx="3079242" cy="352963"/>
          </a:xfrm>
          <a:prstGeom prst="rect">
            <a:avLst/>
          </a:prstGeom>
          <a:gradFill rotWithShape="1">
            <a:gsLst>
              <a:gs pos="0">
                <a:srgbClr val="193E9A">
                  <a:tint val="100000"/>
                  <a:shade val="100000"/>
                  <a:satMod val="130000"/>
                </a:srgbClr>
              </a:gs>
              <a:gs pos="100000">
                <a:srgbClr val="193E9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93E9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Ambition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8460A66-0FDA-814D-2574-84D94361075B}"/>
              </a:ext>
            </a:extLst>
          </p:cNvPr>
          <p:cNvSpPr/>
          <p:nvPr/>
        </p:nvSpPr>
        <p:spPr>
          <a:xfrm>
            <a:off x="801626" y="2009872"/>
            <a:ext cx="2571750" cy="352963"/>
          </a:xfrm>
          <a:prstGeom prst="rect">
            <a:avLst/>
          </a:prstGeom>
          <a:gradFill rotWithShape="1">
            <a:gsLst>
              <a:gs pos="0">
                <a:srgbClr val="193E9A">
                  <a:tint val="100000"/>
                  <a:shade val="100000"/>
                  <a:satMod val="130000"/>
                </a:srgbClr>
              </a:gs>
              <a:gs pos="100000">
                <a:srgbClr val="193E9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93E9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8AF75D-06BF-9251-87C4-0A9F46E45F25}"/>
              </a:ext>
            </a:extLst>
          </p:cNvPr>
          <p:cNvSpPr/>
          <p:nvPr/>
        </p:nvSpPr>
        <p:spPr>
          <a:xfrm>
            <a:off x="801626" y="2388335"/>
            <a:ext cx="2057400" cy="352963"/>
          </a:xfrm>
          <a:prstGeom prst="rect">
            <a:avLst/>
          </a:prstGeom>
          <a:gradFill rotWithShape="1">
            <a:gsLst>
              <a:gs pos="0">
                <a:srgbClr val="193E9A">
                  <a:tint val="100000"/>
                  <a:shade val="100000"/>
                  <a:satMod val="130000"/>
                </a:srgbClr>
              </a:gs>
              <a:gs pos="100000">
                <a:srgbClr val="193E9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93E9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Assertions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75E596-FB6F-F784-C421-8FFA095B11E3}"/>
              </a:ext>
            </a:extLst>
          </p:cNvPr>
          <p:cNvSpPr/>
          <p:nvPr/>
        </p:nvSpPr>
        <p:spPr>
          <a:xfrm>
            <a:off x="801626" y="1250489"/>
            <a:ext cx="3600450" cy="352963"/>
          </a:xfrm>
          <a:prstGeom prst="rect">
            <a:avLst/>
          </a:prstGeom>
          <a:gradFill rotWithShape="1">
            <a:gsLst>
              <a:gs pos="0">
                <a:srgbClr val="193E9A">
                  <a:tint val="100000"/>
                  <a:shade val="100000"/>
                  <a:satMod val="130000"/>
                </a:srgbClr>
              </a:gs>
              <a:gs pos="100000">
                <a:srgbClr val="193E9A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93E9A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4F8C95D-C1E1-2D4E-AFBA-3FEA161B6AD9}"/>
              </a:ext>
            </a:extLst>
          </p:cNvPr>
          <p:cNvSpPr txBox="1"/>
          <p:nvPr/>
        </p:nvSpPr>
        <p:spPr>
          <a:xfrm>
            <a:off x="1647611" y="969946"/>
            <a:ext cx="2002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193E9A"/>
                </a:solidFill>
                <a:effectLst/>
                <a:uLnTx/>
                <a:uFillTx/>
                <a:ea typeface="+mn-ea"/>
              </a:rPr>
              <a:t>The self attested record</a:t>
            </a:r>
          </a:p>
        </p:txBody>
      </p:sp>
      <p:sp>
        <p:nvSpPr>
          <p:cNvPr id="48" name="Curved Down Arrow 47">
            <a:extLst>
              <a:ext uri="{FF2B5EF4-FFF2-40B4-BE49-F238E27FC236}">
                <a16:creationId xmlns:a16="http://schemas.microsoft.com/office/drawing/2014/main" id="{8BBCDDC1-B1B8-AB59-71FB-3D160210075F}"/>
              </a:ext>
            </a:extLst>
          </p:cNvPr>
          <p:cNvSpPr/>
          <p:nvPr/>
        </p:nvSpPr>
        <p:spPr>
          <a:xfrm rot="3045502" flipV="1">
            <a:off x="3789257" y="2009900"/>
            <a:ext cx="669828" cy="575957"/>
          </a:xfrm>
          <a:prstGeom prst="curvedDownArrow">
            <a:avLst/>
          </a:prstGeom>
          <a:solidFill>
            <a:srgbClr val="193E9A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52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Curved Down Arrow 48">
            <a:extLst>
              <a:ext uri="{FF2B5EF4-FFF2-40B4-BE49-F238E27FC236}">
                <a16:creationId xmlns:a16="http://schemas.microsoft.com/office/drawing/2014/main" id="{195FEE8A-0F5F-F9D3-1CBC-9C2285090E97}"/>
              </a:ext>
            </a:extLst>
          </p:cNvPr>
          <p:cNvSpPr/>
          <p:nvPr/>
        </p:nvSpPr>
        <p:spPr>
          <a:xfrm rot="3045502" flipV="1">
            <a:off x="3276865" y="2383436"/>
            <a:ext cx="669828" cy="575957"/>
          </a:xfrm>
          <a:prstGeom prst="curvedDownArrow">
            <a:avLst/>
          </a:prstGeom>
          <a:solidFill>
            <a:srgbClr val="193E9A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52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Curved Down Arrow 49">
            <a:extLst>
              <a:ext uri="{FF2B5EF4-FFF2-40B4-BE49-F238E27FC236}">
                <a16:creationId xmlns:a16="http://schemas.microsoft.com/office/drawing/2014/main" id="{BB4C973C-56E7-BA8E-E084-7587AEF53F18}"/>
              </a:ext>
            </a:extLst>
          </p:cNvPr>
          <p:cNvSpPr/>
          <p:nvPr/>
        </p:nvSpPr>
        <p:spPr>
          <a:xfrm rot="3045502" flipV="1">
            <a:off x="2754225" y="2754703"/>
            <a:ext cx="669828" cy="575957"/>
          </a:xfrm>
          <a:prstGeom prst="curvedDownArrow">
            <a:avLst/>
          </a:prstGeom>
          <a:solidFill>
            <a:srgbClr val="193E9A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52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Curved Down Arrow 50">
            <a:extLst>
              <a:ext uri="{FF2B5EF4-FFF2-40B4-BE49-F238E27FC236}">
                <a16:creationId xmlns:a16="http://schemas.microsoft.com/office/drawing/2014/main" id="{37FA9783-9F25-151A-8293-F39E7EAB6FFC}"/>
              </a:ext>
            </a:extLst>
          </p:cNvPr>
          <p:cNvSpPr/>
          <p:nvPr/>
        </p:nvSpPr>
        <p:spPr>
          <a:xfrm rot="15593749">
            <a:off x="3755489" y="2781364"/>
            <a:ext cx="669828" cy="575957"/>
          </a:xfrm>
          <a:prstGeom prst="curvedDownArrow">
            <a:avLst/>
          </a:prstGeom>
          <a:solidFill>
            <a:srgbClr val="193E9A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5278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72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2A0438A-E371-FFD0-69AE-0709C6C4DD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C743D0D7-DBC2-D75A-9D24-E79E2E452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>
            <a:extLst>
              <a:ext uri="{FF2B5EF4-FFF2-40B4-BE49-F238E27FC236}">
                <a16:creationId xmlns:a16="http://schemas.microsoft.com/office/drawing/2014/main" id="{AF37C6FC-6B32-2ECF-0C72-894F4C402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70632" y="904494"/>
            <a:ext cx="4078224" cy="407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13459B-C441-9B98-8ABA-4E829010F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527"/>
            <a:ext cx="5746458" cy="50829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7273CF2-7B58-1DE4-E581-9729BBDD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72" y="332164"/>
            <a:ext cx="8667925" cy="383381"/>
          </a:xfrm>
        </p:spPr>
        <p:txBody>
          <a:bodyPr/>
          <a:lstStyle/>
          <a:p>
            <a:pPr algn="r"/>
            <a:r>
              <a:rPr lang="en-US" dirty="0"/>
              <a:t>Available 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F5114-E0A9-7DB1-C159-EC806FCED718}"/>
              </a:ext>
            </a:extLst>
          </p:cNvPr>
          <p:cNvSpPr txBox="1"/>
          <p:nvPr/>
        </p:nvSpPr>
        <p:spPr>
          <a:xfrm>
            <a:off x="5926166" y="1124125"/>
            <a:ext cx="31507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Clearinghouse data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Transcripts</a:t>
            </a:r>
          </a:p>
          <a:p>
            <a:pPr marL="285750" indent="-285750">
              <a:buFontTx/>
              <a:buChar char="-"/>
            </a:pPr>
            <a:r>
              <a:rPr lang="en-US" dirty="0"/>
              <a:t>Digital Diplomas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Third Party data </a:t>
            </a:r>
          </a:p>
          <a:p>
            <a:pPr marL="285750" indent="-285750">
              <a:buFontTx/>
              <a:buChar char="-"/>
            </a:pPr>
            <a:r>
              <a:rPr lang="en-US" dirty="0"/>
              <a:t>Attestations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Additional Services</a:t>
            </a:r>
          </a:p>
          <a:p>
            <a:pPr marL="285750" lvl="5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37620"/>
      </p:ext>
    </p:extLst>
  </p:cSld>
  <p:clrMapOvr>
    <a:masterClrMapping/>
  </p:clrMapOvr>
</p:sld>
</file>

<file path=ppt/theme/theme1.xml><?xml version="1.0" encoding="utf-8"?>
<a:theme xmlns:a="http://schemas.openxmlformats.org/drawingml/2006/main" name="AACRAO Genera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learinghouse PPT Template for 4x3">
  <a:themeElements>
    <a:clrScheme name="Clearinghouse Corporate Colors">
      <a:dk1>
        <a:srgbClr val="752784"/>
      </a:dk1>
      <a:lt1>
        <a:srgbClr val="FFFFFF"/>
      </a:lt1>
      <a:dk2>
        <a:srgbClr val="183E9A"/>
      </a:dk2>
      <a:lt2>
        <a:srgbClr val="E7E6E6"/>
      </a:lt2>
      <a:accent1>
        <a:srgbClr val="752784"/>
      </a:accent1>
      <a:accent2>
        <a:srgbClr val="60B043"/>
      </a:accent2>
      <a:accent3>
        <a:srgbClr val="2BA2D0"/>
      </a:accent3>
      <a:accent4>
        <a:srgbClr val="E26035"/>
      </a:accent4>
      <a:accent5>
        <a:srgbClr val="193E9A"/>
      </a:accent5>
      <a:accent6>
        <a:srgbClr val="FAA42E"/>
      </a:accent6>
      <a:hlink>
        <a:srgbClr val="0563C1"/>
      </a:hlink>
      <a:folHlink>
        <a:srgbClr val="7F5091"/>
      </a:folHlink>
    </a:clrScheme>
    <a:fontScheme name="NS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DB32300BC48B4985D3D9266371B06D" ma:contentTypeVersion="13" ma:contentTypeDescription="Create a new document." ma:contentTypeScope="" ma:versionID="3942dd5807307ea035b1eac833e0f4be">
  <xsd:schema xmlns:xsd="http://www.w3.org/2001/XMLSchema" xmlns:xs="http://www.w3.org/2001/XMLSchema" xmlns:p="http://schemas.microsoft.com/office/2006/metadata/properties" xmlns:ns3="0f87fb2b-a02e-45e9-8b47-0ca811d71e80" xmlns:ns4="a9ad496f-7f8a-4140-8506-06aab3b70e47" targetNamespace="http://schemas.microsoft.com/office/2006/metadata/properties" ma:root="true" ma:fieldsID="174ac0059c63f9474404b0783ef198ab" ns3:_="" ns4:_="">
    <xsd:import namespace="0f87fb2b-a02e-45e9-8b47-0ca811d71e80"/>
    <xsd:import namespace="a9ad496f-7f8a-4140-8506-06aab3b70e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7fb2b-a02e-45e9-8b47-0ca811d71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496f-7f8a-4140-8506-06aab3b70e4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57CDE4-EA33-42B3-AE09-6200A9D7545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a9ad496f-7f8a-4140-8506-06aab3b70e47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f87fb2b-a02e-45e9-8b47-0ca811d71e8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7458CBD-6412-4B36-ACEE-D4A26CA88D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87fb2b-a02e-45e9-8b47-0ca811d71e80"/>
    <ds:schemaRef ds:uri="a9ad496f-7f8a-4140-8506-06aab3b70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B9D302-F77B-478C-8025-BCA371519C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6964</TotalTime>
  <Words>1238</Words>
  <Application>Microsoft Office PowerPoint</Application>
  <PresentationFormat>On-screen Show (16:9)</PresentationFormat>
  <Paragraphs>158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Source Sans Pro</vt:lpstr>
      <vt:lpstr>OpenSansLight-Italic</vt:lpstr>
      <vt:lpstr>Barlow Condensed</vt:lpstr>
      <vt:lpstr>Arial</vt:lpstr>
      <vt:lpstr>Roboto</vt:lpstr>
      <vt:lpstr>Nunito</vt:lpstr>
      <vt:lpstr>Barlow Condensed Light</vt:lpstr>
      <vt:lpstr>Calibri</vt:lpstr>
      <vt:lpstr>OpenSans-Extrabold</vt:lpstr>
      <vt:lpstr>OpenSans-Light</vt:lpstr>
      <vt:lpstr>Courier New</vt:lpstr>
      <vt:lpstr>Nunito Light</vt:lpstr>
      <vt:lpstr>Noto Sans Symbols</vt:lpstr>
      <vt:lpstr>OpenSans</vt:lpstr>
      <vt:lpstr>Arial Narrow</vt:lpstr>
      <vt:lpstr>AACRAO General</vt:lpstr>
      <vt:lpstr>6_Clearinghouse PPT Template for 4x3</vt:lpstr>
      <vt:lpstr>CLRs, LERs and Badges Can we make U.S. educational achievements portable, scalable, and reflective of a learner’s capabilities?</vt:lpstr>
      <vt:lpstr>PowerPoint Presentation</vt:lpstr>
      <vt:lpstr>Agenda   Digital Credentials - What do we mean in the US?   What is the LER Vision in the learner/talent Market LER and CLR?  Status of Digital Credentialing in the US  Challenges in the business space.   US Digital Credential Initiatives via AACRAO and NSC</vt:lpstr>
      <vt:lpstr>How is the US discussing Digital Credentials in Higher Education?  </vt:lpstr>
      <vt:lpstr>Demand for Digital Credentials</vt:lpstr>
      <vt:lpstr>Agenda   Digital Credentials - What do we mean in the US?   What is the LER Vision in the learner/talent Market LER and CLR?  Status of Digital Credentialing in the US  Challenges in the business space.   US Digital Credential Initiatives via AACRAO and NSC</vt:lpstr>
      <vt:lpstr>PowerPoint Presentation</vt:lpstr>
      <vt:lpstr>The Learner Journey</vt:lpstr>
      <vt:lpstr>Available Solution</vt:lpstr>
      <vt:lpstr>Agenda   Digital Credentials - What do we mean in the US?   What is the LER Vision in the learner/talent MarketLER and CLR?  Status of Digital Credentialing in the US  Challenges in the business space.   US Digital Credential Initiatives via AACRAO and NSC</vt:lpstr>
      <vt:lpstr>Transcript Facts</vt:lpstr>
      <vt:lpstr>Credential Distribution and Exchange  in 2022</vt:lpstr>
      <vt:lpstr>Future Credential Distribution and Exchange</vt:lpstr>
      <vt:lpstr>Agenda   Digital Credentials - What do we mean in the US?   What is the LER Vision in the learner/talent MarketLER and CLR?  Status of Digital Credentialing in the US  Challenges in the business space.   US Digital Credential Initiatives via AACRAO and NSC</vt:lpstr>
      <vt:lpstr>Challenges associated with Digital Credentials</vt:lpstr>
      <vt:lpstr>Agenda   Digital Credentials - What do we mean in the US?   What is the LER Vision in the learner/talent MarketLER and CLR?  Status of Digital Credentialing in the US  Challenges in the business space.   US Digital Credential Initiatives via AACRAO and NSC</vt:lpstr>
      <vt:lpstr>AACRAO:  Initiatives in the Digital Credential Space </vt:lpstr>
      <vt:lpstr>High Level Market Solution Model</vt:lpstr>
      <vt:lpstr>Questions and Discussion</vt:lpstr>
      <vt:lpstr>Some important terms</vt:lpstr>
      <vt:lpstr>Some important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Comprehensive Learner Record</dc:title>
  <dc:creator>McConahay, Mark M</dc:creator>
  <cp:lastModifiedBy>Mark McConahay</cp:lastModifiedBy>
  <cp:revision>30</cp:revision>
  <dcterms:modified xsi:type="dcterms:W3CDTF">2022-10-07T17:35:31Z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0x010100B2DB32300BC48B4985D3D9266371B06D</vt:lpwstr>
  </property>
</Properties>
</file>