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48" r:id="rId4"/>
  </p:sldMasterIdLst>
  <p:notesMasterIdLst>
    <p:notesMasterId r:id="rId19"/>
  </p:notesMasterIdLst>
  <p:sldIdLst>
    <p:sldId id="256" r:id="rId5"/>
    <p:sldId id="332" r:id="rId6"/>
    <p:sldId id="331" r:id="rId7"/>
    <p:sldId id="1290" r:id="rId8"/>
    <p:sldId id="347" r:id="rId9"/>
    <p:sldId id="1293" r:id="rId10"/>
    <p:sldId id="1295" r:id="rId11"/>
    <p:sldId id="1291" r:id="rId12"/>
    <p:sldId id="298" r:id="rId13"/>
    <p:sldId id="259" r:id="rId14"/>
    <p:sldId id="1289" r:id="rId15"/>
    <p:sldId id="265" r:id="rId16"/>
    <p:sldId id="1294" r:id="rId17"/>
    <p:sldId id="266" r:id="rId18"/>
  </p:sldIdLst>
  <p:sldSz cx="12192000" cy="6858000"/>
  <p:notesSz cx="7315200" cy="9601200"/>
  <p:embeddedFontLst>
    <p:embeddedFont>
      <p:font typeface="Calibri" panose="020F0502020204030204" pitchFamily="34" charset="0"/>
      <p:regular r:id="rId20"/>
      <p:bold r:id="rId21"/>
      <p:italic r:id="rId22"/>
      <p:boldItalic r:id="rId23"/>
    </p:embeddedFont>
    <p:embeddedFont>
      <p:font typeface="Candara" panose="020E0502030303020204" pitchFamily="34"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0" roundtripDataSignature="AMtx7mhyPjk7QjbR9h7ywG6owBaJpUACw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uest User" initials="" lastIdx="2" clrIdx="0"/>
  <p:cmAuthor id="1" name="Charmaine Hack" initials="" lastIdx="6" clrIdx="1"/>
  <p:cmAuthor id="2" name="Molly Morris" initials="MM" lastIdx="1" clrIdx="2">
    <p:extLst>
      <p:ext uri="{19B8F6BF-5375-455C-9EA6-DF929625EA0E}">
        <p15:presenceInfo xmlns:p15="http://schemas.microsoft.com/office/powerpoint/2012/main" userId="7e39ab0d5c4c776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3864"/>
    <a:srgbClr val="203764"/>
    <a:srgbClr val="1F3864"/>
    <a:srgbClr val="CDD2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E83E8C1-67B3-4E89-A708-7DE88FBECCA1}">
  <a:tblStyle styleId="{DE83E8C1-67B3-4E89-A708-7DE88FBECCA1}"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a:tcStyle>
        <a:tcBdr/>
        <a:fill>
          <a:solidFill>
            <a:srgbClr val="D0DEEF"/>
          </a:solidFill>
        </a:fill>
      </a:tcStyle>
    </a:band1H>
    <a:band2H>
      <a:tcTxStyle/>
      <a:tcStyle>
        <a:tcBdr/>
      </a:tcStyle>
    </a:band2H>
    <a:band1V>
      <a:tcTxStyle/>
      <a:tcStyle>
        <a:tcBdr/>
        <a:fill>
          <a:solidFill>
            <a:srgbClr val="D0DEEF"/>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849"/>
    <p:restoredTop sz="94829"/>
  </p:normalViewPr>
  <p:slideViewPr>
    <p:cSldViewPr snapToGrid="0">
      <p:cViewPr varScale="1">
        <p:scale>
          <a:sx n="88" d="100"/>
          <a:sy n="88" d="100"/>
        </p:scale>
        <p:origin x="444" y="63"/>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7.fntdata"/><Relationship Id="rId3" Type="http://schemas.openxmlformats.org/officeDocument/2006/relationships/customXml" Target="../customXml/item3.xml"/><Relationship Id="rId21" Type="http://schemas.openxmlformats.org/officeDocument/2006/relationships/font" Target="fonts/font2.fntdata"/><Relationship Id="rId50" Type="http://customschemas.google.com/relationships/presentationmetadata" Target="metadata"/><Relationship Id="rId55"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6.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1.fntdata"/><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5.fntdata"/><Relationship Id="rId53"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4.fntdata"/><Relationship Id="rId10" Type="http://schemas.openxmlformats.org/officeDocument/2006/relationships/slide" Target="slides/slide6.xml"/><Relationship Id="rId19" Type="http://schemas.openxmlformats.org/officeDocument/2006/relationships/notesMaster" Target="notesMasters/notesMaster1.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3.fntdata"/><Relationship Id="rId27" Type="http://schemas.openxmlformats.org/officeDocument/2006/relationships/font" Target="fonts/font8.fntdata"/><Relationship Id="rId8" Type="http://schemas.openxmlformats.org/officeDocument/2006/relationships/slide" Target="slides/slide4.xml"/><Relationship Id="rId51"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2EC4AD-323B-714E-9504-84B3F2BE6AFD}"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E5DB0658-E73C-EB43-9DAA-C8CA917AFD28}">
      <dgm:prSet/>
      <dgm:spPr>
        <a:solidFill>
          <a:schemeClr val="bg2"/>
        </a:solidFill>
      </dgm:spPr>
      <dgm:t>
        <a:bodyPr/>
        <a:lstStyle/>
        <a:p>
          <a:r>
            <a:rPr lang="en-CA" b="1" i="0" dirty="0">
              <a:latin typeface="Candara" panose="020E0502030303020204" pitchFamily="34" charset="0"/>
            </a:rPr>
            <a:t>Incorporated</a:t>
          </a:r>
          <a:endParaRPr lang="en-CA" dirty="0">
            <a:latin typeface="Candara" panose="020E0502030303020204" pitchFamily="34" charset="0"/>
          </a:endParaRPr>
        </a:p>
      </dgm:t>
    </dgm:pt>
    <dgm:pt modelId="{EE5F5DC6-8D86-014A-9CC1-BEABEA2BFD3E}" type="parTrans" cxnId="{787E83EF-0384-AA48-A584-74D9D6BEAE1E}">
      <dgm:prSet/>
      <dgm:spPr/>
      <dgm:t>
        <a:bodyPr/>
        <a:lstStyle/>
        <a:p>
          <a:endParaRPr lang="en-US"/>
        </a:p>
      </dgm:t>
    </dgm:pt>
    <dgm:pt modelId="{84C42876-99C0-B944-8A1F-5FAC5141E4AB}" type="sibTrans" cxnId="{787E83EF-0384-AA48-A584-74D9D6BEAE1E}">
      <dgm:prSet/>
      <dgm:spPr/>
      <dgm:t>
        <a:bodyPr/>
        <a:lstStyle/>
        <a:p>
          <a:endParaRPr lang="en-US"/>
        </a:p>
      </dgm:t>
    </dgm:pt>
    <dgm:pt modelId="{866DE74E-0919-C045-BB55-E513F7BF6E5F}">
      <dgm:prSet custT="1"/>
      <dgm:spPr>
        <a:solidFill>
          <a:schemeClr val="accent3">
            <a:alpha val="90000"/>
          </a:schemeClr>
        </a:solidFill>
        <a:ln>
          <a:noFill/>
        </a:ln>
      </dgm:spPr>
      <dgm:t>
        <a:bodyPr/>
        <a:lstStyle/>
        <a:p>
          <a:r>
            <a:rPr lang="en-CA" sz="1400" b="0" i="0" dirty="0">
              <a:latin typeface="Candara" panose="020E0502030303020204" pitchFamily="34" charset="0"/>
            </a:rPr>
            <a:t>Not-for-profit</a:t>
          </a:r>
          <a:endParaRPr lang="en-CA" sz="1400" b="0" dirty="0">
            <a:latin typeface="Candara" panose="020E0502030303020204" pitchFamily="34" charset="0"/>
          </a:endParaRPr>
        </a:p>
      </dgm:t>
    </dgm:pt>
    <dgm:pt modelId="{9811D1FC-558B-C542-864B-2C4390CAE57D}" type="parTrans" cxnId="{81A21072-55D3-F24E-993E-89176E82A167}">
      <dgm:prSet/>
      <dgm:spPr/>
      <dgm:t>
        <a:bodyPr/>
        <a:lstStyle/>
        <a:p>
          <a:endParaRPr lang="en-US"/>
        </a:p>
      </dgm:t>
    </dgm:pt>
    <dgm:pt modelId="{9E751969-3D3F-BD48-BF11-189B194C28A9}" type="sibTrans" cxnId="{81A21072-55D3-F24E-993E-89176E82A167}">
      <dgm:prSet/>
      <dgm:spPr/>
      <dgm:t>
        <a:bodyPr/>
        <a:lstStyle/>
        <a:p>
          <a:endParaRPr lang="en-US"/>
        </a:p>
      </dgm:t>
    </dgm:pt>
    <dgm:pt modelId="{343B6285-B978-5041-AE37-50F9A5348918}">
      <dgm:prSet/>
      <dgm:spPr>
        <a:solidFill>
          <a:schemeClr val="bg2"/>
        </a:solidFill>
      </dgm:spPr>
      <dgm:t>
        <a:bodyPr/>
        <a:lstStyle/>
        <a:p>
          <a:r>
            <a:rPr lang="en-CA" b="1" i="0" dirty="0">
              <a:latin typeface="Candara" panose="020E0502030303020204" pitchFamily="34" charset="0"/>
            </a:rPr>
            <a:t>Sector owned </a:t>
          </a:r>
          <a:endParaRPr lang="en-CA" dirty="0">
            <a:latin typeface="Candara" panose="020E0502030303020204" pitchFamily="34" charset="0"/>
          </a:endParaRPr>
        </a:p>
      </dgm:t>
    </dgm:pt>
    <dgm:pt modelId="{F6B0AD32-6658-E341-810B-B87AE40497D4}" type="parTrans" cxnId="{E540184E-A0FD-9F47-82F3-17173529957D}">
      <dgm:prSet/>
      <dgm:spPr/>
      <dgm:t>
        <a:bodyPr/>
        <a:lstStyle/>
        <a:p>
          <a:endParaRPr lang="en-US"/>
        </a:p>
      </dgm:t>
    </dgm:pt>
    <dgm:pt modelId="{243D6DBC-8A6C-F44D-9693-349FA9F3317A}" type="sibTrans" cxnId="{E540184E-A0FD-9F47-82F3-17173529957D}">
      <dgm:prSet/>
      <dgm:spPr/>
      <dgm:t>
        <a:bodyPr/>
        <a:lstStyle/>
        <a:p>
          <a:endParaRPr lang="en-US"/>
        </a:p>
      </dgm:t>
    </dgm:pt>
    <dgm:pt modelId="{AF981EC7-F59D-6748-84A5-3212096B9BE5}">
      <dgm:prSet custT="1"/>
      <dgm:spPr>
        <a:solidFill>
          <a:schemeClr val="accent3">
            <a:alpha val="90000"/>
          </a:schemeClr>
        </a:solidFill>
        <a:ln>
          <a:noFill/>
        </a:ln>
      </dgm:spPr>
      <dgm:t>
        <a:bodyPr/>
        <a:lstStyle/>
        <a:p>
          <a:r>
            <a:rPr lang="en-CA" sz="1400" b="0" i="0" dirty="0">
              <a:latin typeface="Candara" panose="020E0502030303020204" pitchFamily="34" charset="0"/>
            </a:rPr>
            <a:t>ARUCC owns MyCreds™</a:t>
          </a:r>
          <a:endParaRPr lang="en-CA" sz="1400" dirty="0">
            <a:latin typeface="Candara" panose="020E0502030303020204" pitchFamily="34" charset="0"/>
          </a:endParaRPr>
        </a:p>
      </dgm:t>
    </dgm:pt>
    <dgm:pt modelId="{77686A24-F950-7649-A926-C4A56AD79001}" type="parTrans" cxnId="{71BFBCA2-8D7E-4549-8674-72A9EFF69CA8}">
      <dgm:prSet/>
      <dgm:spPr/>
      <dgm:t>
        <a:bodyPr/>
        <a:lstStyle/>
        <a:p>
          <a:endParaRPr lang="en-US"/>
        </a:p>
      </dgm:t>
    </dgm:pt>
    <dgm:pt modelId="{79B2E2C6-6486-1445-8334-650DF857BB11}" type="sibTrans" cxnId="{71BFBCA2-8D7E-4549-8674-72A9EFF69CA8}">
      <dgm:prSet/>
      <dgm:spPr/>
      <dgm:t>
        <a:bodyPr/>
        <a:lstStyle/>
        <a:p>
          <a:endParaRPr lang="en-US"/>
        </a:p>
      </dgm:t>
    </dgm:pt>
    <dgm:pt modelId="{F6C205DE-4C32-8D4C-8BEE-A8F4D9E80C2E}">
      <dgm:prSet/>
      <dgm:spPr>
        <a:solidFill>
          <a:schemeClr val="bg2"/>
        </a:solidFill>
      </dgm:spPr>
      <dgm:t>
        <a:bodyPr/>
        <a:lstStyle/>
        <a:p>
          <a:r>
            <a:rPr lang="en-US" b="1" dirty="0">
              <a:latin typeface="Candara" panose="020E0502030303020204" pitchFamily="34" charset="0"/>
            </a:rPr>
            <a:t>National participation</a:t>
          </a:r>
          <a:endParaRPr lang="en-CA" b="1" dirty="0">
            <a:latin typeface="Candara" panose="020E0502030303020204" pitchFamily="34" charset="0"/>
          </a:endParaRPr>
        </a:p>
      </dgm:t>
    </dgm:pt>
    <dgm:pt modelId="{B90935E9-55A9-BA44-A9FD-D78EFF858336}" type="parTrans" cxnId="{D3B8A235-A0B0-024C-BDAE-D8F398B3D739}">
      <dgm:prSet/>
      <dgm:spPr/>
      <dgm:t>
        <a:bodyPr/>
        <a:lstStyle/>
        <a:p>
          <a:endParaRPr lang="en-US"/>
        </a:p>
      </dgm:t>
    </dgm:pt>
    <dgm:pt modelId="{E2A5B506-FA2A-A346-88A5-3C8D0A82C62F}" type="sibTrans" cxnId="{D3B8A235-A0B0-024C-BDAE-D8F398B3D739}">
      <dgm:prSet/>
      <dgm:spPr/>
      <dgm:t>
        <a:bodyPr/>
        <a:lstStyle/>
        <a:p>
          <a:endParaRPr lang="en-US"/>
        </a:p>
      </dgm:t>
    </dgm:pt>
    <dgm:pt modelId="{420D3193-7539-B146-B235-2EB7D18777BC}">
      <dgm:prSet custT="1"/>
      <dgm:spPr>
        <a:solidFill>
          <a:schemeClr val="accent3">
            <a:alpha val="90000"/>
          </a:schemeClr>
        </a:solidFill>
        <a:ln>
          <a:noFill/>
        </a:ln>
      </dgm:spPr>
      <dgm:t>
        <a:bodyPr/>
        <a:lstStyle/>
        <a:p>
          <a:r>
            <a:rPr lang="en-CA" sz="1400" b="0" i="0" dirty="0">
              <a:latin typeface="Candara" panose="020E0502030303020204" pitchFamily="34" charset="0"/>
            </a:rPr>
            <a:t>Colleges + Universities</a:t>
          </a:r>
          <a:endParaRPr lang="en-CA" sz="1400" dirty="0">
            <a:latin typeface="Candara" panose="020E0502030303020204" pitchFamily="34" charset="0"/>
          </a:endParaRPr>
        </a:p>
      </dgm:t>
    </dgm:pt>
    <dgm:pt modelId="{8C5C6720-8832-4241-BDC3-106E1D31F3A5}" type="parTrans" cxnId="{AAA5CC13-9249-3840-A787-A407332BFABA}">
      <dgm:prSet/>
      <dgm:spPr/>
      <dgm:t>
        <a:bodyPr/>
        <a:lstStyle/>
        <a:p>
          <a:endParaRPr lang="en-US"/>
        </a:p>
      </dgm:t>
    </dgm:pt>
    <dgm:pt modelId="{ADE8AC4E-94B7-704C-A2FA-6343EED90A4B}" type="sibTrans" cxnId="{AAA5CC13-9249-3840-A787-A407332BFABA}">
      <dgm:prSet/>
      <dgm:spPr/>
      <dgm:t>
        <a:bodyPr/>
        <a:lstStyle/>
        <a:p>
          <a:endParaRPr lang="en-US"/>
        </a:p>
      </dgm:t>
    </dgm:pt>
    <dgm:pt modelId="{4A2F7AEF-465F-5346-8DDC-116F03401780}">
      <dgm:prSet/>
      <dgm:spPr>
        <a:solidFill>
          <a:schemeClr val="bg2"/>
        </a:solidFill>
      </dgm:spPr>
      <dgm:t>
        <a:bodyPr/>
        <a:lstStyle/>
        <a:p>
          <a:r>
            <a:rPr lang="en-CA" b="1" i="0" dirty="0">
              <a:latin typeface="Candara" panose="020E0502030303020204" pitchFamily="34" charset="0"/>
            </a:rPr>
            <a:t>Nationally supported</a:t>
          </a:r>
          <a:endParaRPr lang="en-CA" dirty="0">
            <a:latin typeface="Candara" panose="020E0502030303020204" pitchFamily="34" charset="0"/>
          </a:endParaRPr>
        </a:p>
      </dgm:t>
    </dgm:pt>
    <dgm:pt modelId="{21009B59-1F6F-2D4C-822A-94CEA20AB57E}" type="parTrans" cxnId="{AB0D6657-89A4-E442-83D7-E4854DEAA32F}">
      <dgm:prSet/>
      <dgm:spPr/>
      <dgm:t>
        <a:bodyPr/>
        <a:lstStyle/>
        <a:p>
          <a:endParaRPr lang="en-US"/>
        </a:p>
      </dgm:t>
    </dgm:pt>
    <dgm:pt modelId="{B2E90B82-D498-A14C-BECA-C254462EE04A}" type="sibTrans" cxnId="{AB0D6657-89A4-E442-83D7-E4854DEAA32F}">
      <dgm:prSet/>
      <dgm:spPr/>
      <dgm:t>
        <a:bodyPr/>
        <a:lstStyle/>
        <a:p>
          <a:endParaRPr lang="en-US"/>
        </a:p>
      </dgm:t>
    </dgm:pt>
    <dgm:pt modelId="{79081C35-5BE3-1F48-B004-BCF8789E12AF}">
      <dgm:prSet custT="1"/>
      <dgm:spPr>
        <a:solidFill>
          <a:schemeClr val="accent3">
            <a:alpha val="90000"/>
          </a:schemeClr>
        </a:solidFill>
        <a:ln>
          <a:noFill/>
        </a:ln>
      </dgm:spPr>
      <dgm:t>
        <a:bodyPr/>
        <a:lstStyle/>
        <a:p>
          <a:r>
            <a:rPr lang="en-CA" sz="1400" b="0" i="0" dirty="0">
              <a:latin typeface="Candara" panose="020E0502030303020204" pitchFamily="34" charset="0"/>
            </a:rPr>
            <a:t>Partners include: Pan-Canadian Council on Admissions and Transfer (PCCAT), Canadian University Council of Chief Information Officers (CUCCIO),             Canadian Postsecondary Electronic Council User Group (</a:t>
          </a:r>
          <a:r>
            <a:rPr lang="en-CA" sz="1400" b="0" i="0" dirty="0" err="1">
              <a:latin typeface="Candara" panose="020E0502030303020204" pitchFamily="34" charset="0"/>
            </a:rPr>
            <a:t>CanPESC</a:t>
          </a:r>
          <a:r>
            <a:rPr lang="en-CA" sz="1300" b="0" i="0" dirty="0">
              <a:latin typeface="Candara" panose="020E0502030303020204" pitchFamily="34" charset="0"/>
            </a:rPr>
            <a:t>)</a:t>
          </a:r>
          <a:endParaRPr lang="en-CA" sz="1300" dirty="0">
            <a:latin typeface="Candara" panose="020E0502030303020204" pitchFamily="34" charset="0"/>
          </a:endParaRPr>
        </a:p>
      </dgm:t>
    </dgm:pt>
    <dgm:pt modelId="{91AC8C59-7FC1-5E47-96DE-1D636060F24C}" type="parTrans" cxnId="{02F24065-D518-A345-9BCF-5A0F5EE1BF4E}">
      <dgm:prSet/>
      <dgm:spPr/>
      <dgm:t>
        <a:bodyPr/>
        <a:lstStyle/>
        <a:p>
          <a:endParaRPr lang="en-US"/>
        </a:p>
      </dgm:t>
    </dgm:pt>
    <dgm:pt modelId="{2DBF9D98-6E61-4343-BD33-0D89D54B9340}" type="sibTrans" cxnId="{02F24065-D518-A345-9BCF-5A0F5EE1BF4E}">
      <dgm:prSet/>
      <dgm:spPr/>
      <dgm:t>
        <a:bodyPr/>
        <a:lstStyle/>
        <a:p>
          <a:endParaRPr lang="en-US"/>
        </a:p>
      </dgm:t>
    </dgm:pt>
    <dgm:pt modelId="{C1ABDA32-1DD9-2249-8357-E686EF36FE53}">
      <dgm:prSet/>
      <dgm:spPr>
        <a:solidFill>
          <a:schemeClr val="bg2"/>
        </a:solidFill>
      </dgm:spPr>
      <dgm:t>
        <a:bodyPr/>
        <a:lstStyle/>
        <a:p>
          <a:r>
            <a:rPr lang="en-CA" b="1" i="0" dirty="0">
              <a:latin typeface="Candara" panose="020E0502030303020204" pitchFamily="34" charset="0"/>
            </a:rPr>
            <a:t>Sector supported</a:t>
          </a:r>
          <a:endParaRPr lang="en-CA" dirty="0">
            <a:latin typeface="Candara" panose="020E0502030303020204" pitchFamily="34" charset="0"/>
          </a:endParaRPr>
        </a:p>
      </dgm:t>
    </dgm:pt>
    <dgm:pt modelId="{FFDFE2A7-B6C2-6744-B9EF-974EC4174438}" type="parTrans" cxnId="{DA99F648-A81F-7F43-859A-3BC6E03B879B}">
      <dgm:prSet/>
      <dgm:spPr/>
      <dgm:t>
        <a:bodyPr/>
        <a:lstStyle/>
        <a:p>
          <a:endParaRPr lang="en-US"/>
        </a:p>
      </dgm:t>
    </dgm:pt>
    <dgm:pt modelId="{D3230DDE-45AC-E04C-A08D-D06C70DC0F69}" type="sibTrans" cxnId="{DA99F648-A81F-7F43-859A-3BC6E03B879B}">
      <dgm:prSet/>
      <dgm:spPr/>
      <dgm:t>
        <a:bodyPr/>
        <a:lstStyle/>
        <a:p>
          <a:endParaRPr lang="en-US"/>
        </a:p>
      </dgm:t>
    </dgm:pt>
    <dgm:pt modelId="{73035508-8AAE-7848-8A06-7EB22FEA7C20}">
      <dgm:prSet custT="1"/>
      <dgm:spPr>
        <a:solidFill>
          <a:schemeClr val="accent3">
            <a:alpha val="90000"/>
          </a:schemeClr>
        </a:solidFill>
        <a:ln>
          <a:noFill/>
        </a:ln>
      </dgm:spPr>
      <dgm:t>
        <a:bodyPr/>
        <a:lstStyle/>
        <a:p>
          <a:r>
            <a:rPr lang="en-CA" sz="1400" b="0" i="0" dirty="0">
              <a:latin typeface="Candara" panose="020E0502030303020204" pitchFamily="34" charset="0"/>
            </a:rPr>
            <a:t>MyCreds™ is endorsed by our: Colleges and Universities, Students, Credential Evaluation Organizations, Governments</a:t>
          </a:r>
          <a:endParaRPr lang="en-CA" sz="1400" dirty="0">
            <a:latin typeface="Candara" panose="020E0502030303020204" pitchFamily="34" charset="0"/>
          </a:endParaRPr>
        </a:p>
      </dgm:t>
    </dgm:pt>
    <dgm:pt modelId="{45BC22B4-1306-B345-8994-108D49571E32}" type="parTrans" cxnId="{5DF3B045-2819-1A43-8D74-4331F5C0E94C}">
      <dgm:prSet/>
      <dgm:spPr/>
      <dgm:t>
        <a:bodyPr/>
        <a:lstStyle/>
        <a:p>
          <a:endParaRPr lang="en-US"/>
        </a:p>
      </dgm:t>
    </dgm:pt>
    <dgm:pt modelId="{81B913B5-6408-CD44-B114-298BAF710379}" type="sibTrans" cxnId="{5DF3B045-2819-1A43-8D74-4331F5C0E94C}">
      <dgm:prSet/>
      <dgm:spPr/>
      <dgm:t>
        <a:bodyPr/>
        <a:lstStyle/>
        <a:p>
          <a:endParaRPr lang="en-US"/>
        </a:p>
      </dgm:t>
    </dgm:pt>
    <dgm:pt modelId="{3FFB5525-8725-3D49-8990-37119E9362C0}" type="pres">
      <dgm:prSet presAssocID="{442EC4AD-323B-714E-9504-84B3F2BE6AFD}" presName="Name0" presStyleCnt="0">
        <dgm:presLayoutVars>
          <dgm:dir/>
          <dgm:animLvl val="lvl"/>
          <dgm:resizeHandles val="exact"/>
        </dgm:presLayoutVars>
      </dgm:prSet>
      <dgm:spPr/>
    </dgm:pt>
    <dgm:pt modelId="{8FCCC819-3335-0A43-8AD8-E7F407582C82}" type="pres">
      <dgm:prSet presAssocID="{E5DB0658-E73C-EB43-9DAA-C8CA917AFD28}" presName="linNode" presStyleCnt="0"/>
      <dgm:spPr/>
    </dgm:pt>
    <dgm:pt modelId="{02821BE7-0B1B-FA43-91EB-A8314CCC1066}" type="pres">
      <dgm:prSet presAssocID="{E5DB0658-E73C-EB43-9DAA-C8CA917AFD28}" presName="parentText" presStyleLbl="node1" presStyleIdx="0" presStyleCnt="5">
        <dgm:presLayoutVars>
          <dgm:chMax val="1"/>
          <dgm:bulletEnabled val="1"/>
        </dgm:presLayoutVars>
      </dgm:prSet>
      <dgm:spPr/>
    </dgm:pt>
    <dgm:pt modelId="{885807A8-D4C2-2C40-9A1B-CAFAB02A8005}" type="pres">
      <dgm:prSet presAssocID="{E5DB0658-E73C-EB43-9DAA-C8CA917AFD28}" presName="descendantText" presStyleLbl="alignAccFollowNode1" presStyleIdx="0" presStyleCnt="5">
        <dgm:presLayoutVars>
          <dgm:bulletEnabled val="1"/>
        </dgm:presLayoutVars>
      </dgm:prSet>
      <dgm:spPr/>
    </dgm:pt>
    <dgm:pt modelId="{ED499140-2245-F245-96F6-5771135CB27E}" type="pres">
      <dgm:prSet presAssocID="{84C42876-99C0-B944-8A1F-5FAC5141E4AB}" presName="sp" presStyleCnt="0"/>
      <dgm:spPr/>
    </dgm:pt>
    <dgm:pt modelId="{80EB84D5-32C6-5D4D-83CF-088B98361B44}" type="pres">
      <dgm:prSet presAssocID="{343B6285-B978-5041-AE37-50F9A5348918}" presName="linNode" presStyleCnt="0"/>
      <dgm:spPr/>
    </dgm:pt>
    <dgm:pt modelId="{3AEEF290-D1CF-3E49-94A6-482F2DC186D6}" type="pres">
      <dgm:prSet presAssocID="{343B6285-B978-5041-AE37-50F9A5348918}" presName="parentText" presStyleLbl="node1" presStyleIdx="1" presStyleCnt="5">
        <dgm:presLayoutVars>
          <dgm:chMax val="1"/>
          <dgm:bulletEnabled val="1"/>
        </dgm:presLayoutVars>
      </dgm:prSet>
      <dgm:spPr/>
    </dgm:pt>
    <dgm:pt modelId="{86A163EA-A0EC-9344-B670-4042411A77B1}" type="pres">
      <dgm:prSet presAssocID="{343B6285-B978-5041-AE37-50F9A5348918}" presName="descendantText" presStyleLbl="alignAccFollowNode1" presStyleIdx="1" presStyleCnt="5">
        <dgm:presLayoutVars>
          <dgm:bulletEnabled val="1"/>
        </dgm:presLayoutVars>
      </dgm:prSet>
      <dgm:spPr/>
    </dgm:pt>
    <dgm:pt modelId="{76D00E6C-B980-1B4D-9AC3-661A85E58744}" type="pres">
      <dgm:prSet presAssocID="{243D6DBC-8A6C-F44D-9693-349FA9F3317A}" presName="sp" presStyleCnt="0"/>
      <dgm:spPr/>
    </dgm:pt>
    <dgm:pt modelId="{AF99647E-BA2C-8849-B3FB-79BB7B2FD4F0}" type="pres">
      <dgm:prSet presAssocID="{F6C205DE-4C32-8D4C-8BEE-A8F4D9E80C2E}" presName="linNode" presStyleCnt="0"/>
      <dgm:spPr/>
    </dgm:pt>
    <dgm:pt modelId="{E5C8B102-937F-3D41-94CC-0FBF75C96B02}" type="pres">
      <dgm:prSet presAssocID="{F6C205DE-4C32-8D4C-8BEE-A8F4D9E80C2E}" presName="parentText" presStyleLbl="node1" presStyleIdx="2" presStyleCnt="5">
        <dgm:presLayoutVars>
          <dgm:chMax val="1"/>
          <dgm:bulletEnabled val="1"/>
        </dgm:presLayoutVars>
      </dgm:prSet>
      <dgm:spPr/>
    </dgm:pt>
    <dgm:pt modelId="{7C68DD89-FBB6-E64B-AEF4-291D78BC2C2A}" type="pres">
      <dgm:prSet presAssocID="{F6C205DE-4C32-8D4C-8BEE-A8F4D9E80C2E}" presName="descendantText" presStyleLbl="alignAccFollowNode1" presStyleIdx="2" presStyleCnt="5">
        <dgm:presLayoutVars>
          <dgm:bulletEnabled val="1"/>
        </dgm:presLayoutVars>
      </dgm:prSet>
      <dgm:spPr/>
    </dgm:pt>
    <dgm:pt modelId="{AF3F39E2-FED9-AB4F-A567-E46696F17664}" type="pres">
      <dgm:prSet presAssocID="{E2A5B506-FA2A-A346-88A5-3C8D0A82C62F}" presName="sp" presStyleCnt="0"/>
      <dgm:spPr/>
    </dgm:pt>
    <dgm:pt modelId="{D6C97F39-A2A9-1C46-AACF-0E029B67C3DA}" type="pres">
      <dgm:prSet presAssocID="{4A2F7AEF-465F-5346-8DDC-116F03401780}" presName="linNode" presStyleCnt="0"/>
      <dgm:spPr/>
    </dgm:pt>
    <dgm:pt modelId="{BFE191DF-74FE-B04D-9034-8752B5382E92}" type="pres">
      <dgm:prSet presAssocID="{4A2F7AEF-465F-5346-8DDC-116F03401780}" presName="parentText" presStyleLbl="node1" presStyleIdx="3" presStyleCnt="5">
        <dgm:presLayoutVars>
          <dgm:chMax val="1"/>
          <dgm:bulletEnabled val="1"/>
        </dgm:presLayoutVars>
      </dgm:prSet>
      <dgm:spPr/>
    </dgm:pt>
    <dgm:pt modelId="{B19C46CD-ED0B-B44D-80F5-064AD93FF763}" type="pres">
      <dgm:prSet presAssocID="{4A2F7AEF-465F-5346-8DDC-116F03401780}" presName="descendantText" presStyleLbl="alignAccFollowNode1" presStyleIdx="3" presStyleCnt="5">
        <dgm:presLayoutVars>
          <dgm:bulletEnabled val="1"/>
        </dgm:presLayoutVars>
      </dgm:prSet>
      <dgm:spPr/>
    </dgm:pt>
    <dgm:pt modelId="{ABAF378A-D17E-A44E-83E4-3CCB2B4D9D78}" type="pres">
      <dgm:prSet presAssocID="{B2E90B82-D498-A14C-BECA-C254462EE04A}" presName="sp" presStyleCnt="0"/>
      <dgm:spPr/>
    </dgm:pt>
    <dgm:pt modelId="{239F8B3B-D73F-8147-AC15-AA7E5E7B83C7}" type="pres">
      <dgm:prSet presAssocID="{C1ABDA32-1DD9-2249-8357-E686EF36FE53}" presName="linNode" presStyleCnt="0"/>
      <dgm:spPr/>
    </dgm:pt>
    <dgm:pt modelId="{884A3B5C-7A2A-CF48-A483-21EFECE509A3}" type="pres">
      <dgm:prSet presAssocID="{C1ABDA32-1DD9-2249-8357-E686EF36FE53}" presName="parentText" presStyleLbl="node1" presStyleIdx="4" presStyleCnt="5">
        <dgm:presLayoutVars>
          <dgm:chMax val="1"/>
          <dgm:bulletEnabled val="1"/>
        </dgm:presLayoutVars>
      </dgm:prSet>
      <dgm:spPr/>
    </dgm:pt>
    <dgm:pt modelId="{E56763E4-164A-604A-8872-ED05B29FF54F}" type="pres">
      <dgm:prSet presAssocID="{C1ABDA32-1DD9-2249-8357-E686EF36FE53}" presName="descendantText" presStyleLbl="alignAccFollowNode1" presStyleIdx="4" presStyleCnt="5">
        <dgm:presLayoutVars>
          <dgm:bulletEnabled val="1"/>
        </dgm:presLayoutVars>
      </dgm:prSet>
      <dgm:spPr/>
    </dgm:pt>
  </dgm:ptLst>
  <dgm:cxnLst>
    <dgm:cxn modelId="{E149CF0D-8CE3-834C-B83A-FCDA932BC168}" type="presOf" srcId="{73035508-8AAE-7848-8A06-7EB22FEA7C20}" destId="{E56763E4-164A-604A-8872-ED05B29FF54F}" srcOrd="0" destOrd="0" presId="urn:microsoft.com/office/officeart/2005/8/layout/vList5"/>
    <dgm:cxn modelId="{AAA5CC13-9249-3840-A787-A407332BFABA}" srcId="{F6C205DE-4C32-8D4C-8BEE-A8F4D9E80C2E}" destId="{420D3193-7539-B146-B235-2EB7D18777BC}" srcOrd="0" destOrd="0" parTransId="{8C5C6720-8832-4241-BDC3-106E1D31F3A5}" sibTransId="{ADE8AC4E-94B7-704C-A2FA-6343EED90A4B}"/>
    <dgm:cxn modelId="{D13E1625-35BD-AA41-91F9-AC8A0336493E}" type="presOf" srcId="{E5DB0658-E73C-EB43-9DAA-C8CA917AFD28}" destId="{02821BE7-0B1B-FA43-91EB-A8314CCC1066}" srcOrd="0" destOrd="0" presId="urn:microsoft.com/office/officeart/2005/8/layout/vList5"/>
    <dgm:cxn modelId="{D3B8A235-A0B0-024C-BDAE-D8F398B3D739}" srcId="{442EC4AD-323B-714E-9504-84B3F2BE6AFD}" destId="{F6C205DE-4C32-8D4C-8BEE-A8F4D9E80C2E}" srcOrd="2" destOrd="0" parTransId="{B90935E9-55A9-BA44-A9FD-D78EFF858336}" sibTransId="{E2A5B506-FA2A-A346-88A5-3C8D0A82C62F}"/>
    <dgm:cxn modelId="{5B012742-2ADF-8F46-8F0D-3A3C08028365}" type="presOf" srcId="{F6C205DE-4C32-8D4C-8BEE-A8F4D9E80C2E}" destId="{E5C8B102-937F-3D41-94CC-0FBF75C96B02}" srcOrd="0" destOrd="0" presId="urn:microsoft.com/office/officeart/2005/8/layout/vList5"/>
    <dgm:cxn modelId="{91B59242-E094-1A4F-958F-220403ECEB00}" type="presOf" srcId="{AF981EC7-F59D-6748-84A5-3212096B9BE5}" destId="{86A163EA-A0EC-9344-B670-4042411A77B1}" srcOrd="0" destOrd="0" presId="urn:microsoft.com/office/officeart/2005/8/layout/vList5"/>
    <dgm:cxn modelId="{AA4ACD62-DE23-CC47-A2F2-C94B7F17BB37}" type="presOf" srcId="{866DE74E-0919-C045-BB55-E513F7BF6E5F}" destId="{885807A8-D4C2-2C40-9A1B-CAFAB02A8005}" srcOrd="0" destOrd="0" presId="urn:microsoft.com/office/officeart/2005/8/layout/vList5"/>
    <dgm:cxn modelId="{02F24065-D518-A345-9BCF-5A0F5EE1BF4E}" srcId="{4A2F7AEF-465F-5346-8DDC-116F03401780}" destId="{79081C35-5BE3-1F48-B004-BCF8789E12AF}" srcOrd="0" destOrd="0" parTransId="{91AC8C59-7FC1-5E47-96DE-1D636060F24C}" sibTransId="{2DBF9D98-6E61-4343-BD33-0D89D54B9340}"/>
    <dgm:cxn modelId="{5DF3B045-2819-1A43-8D74-4331F5C0E94C}" srcId="{C1ABDA32-1DD9-2249-8357-E686EF36FE53}" destId="{73035508-8AAE-7848-8A06-7EB22FEA7C20}" srcOrd="0" destOrd="0" parTransId="{45BC22B4-1306-B345-8994-108D49571E32}" sibTransId="{81B913B5-6408-CD44-B114-298BAF710379}"/>
    <dgm:cxn modelId="{DA99F648-A81F-7F43-859A-3BC6E03B879B}" srcId="{442EC4AD-323B-714E-9504-84B3F2BE6AFD}" destId="{C1ABDA32-1DD9-2249-8357-E686EF36FE53}" srcOrd="4" destOrd="0" parTransId="{FFDFE2A7-B6C2-6744-B9EF-974EC4174438}" sibTransId="{D3230DDE-45AC-E04C-A08D-D06C70DC0F69}"/>
    <dgm:cxn modelId="{E540184E-A0FD-9F47-82F3-17173529957D}" srcId="{442EC4AD-323B-714E-9504-84B3F2BE6AFD}" destId="{343B6285-B978-5041-AE37-50F9A5348918}" srcOrd="1" destOrd="0" parTransId="{F6B0AD32-6658-E341-810B-B87AE40497D4}" sibTransId="{243D6DBC-8A6C-F44D-9693-349FA9F3317A}"/>
    <dgm:cxn modelId="{B3570670-674F-4841-9227-BAEC2C831CB5}" type="presOf" srcId="{343B6285-B978-5041-AE37-50F9A5348918}" destId="{3AEEF290-D1CF-3E49-94A6-482F2DC186D6}" srcOrd="0" destOrd="0" presId="urn:microsoft.com/office/officeart/2005/8/layout/vList5"/>
    <dgm:cxn modelId="{81A21072-55D3-F24E-993E-89176E82A167}" srcId="{E5DB0658-E73C-EB43-9DAA-C8CA917AFD28}" destId="{866DE74E-0919-C045-BB55-E513F7BF6E5F}" srcOrd="0" destOrd="0" parTransId="{9811D1FC-558B-C542-864B-2C4390CAE57D}" sibTransId="{9E751969-3D3F-BD48-BF11-189B194C28A9}"/>
    <dgm:cxn modelId="{F5EF3E74-DFBB-E442-8C17-DC0B82A918E3}" type="presOf" srcId="{C1ABDA32-1DD9-2249-8357-E686EF36FE53}" destId="{884A3B5C-7A2A-CF48-A483-21EFECE509A3}" srcOrd="0" destOrd="0" presId="urn:microsoft.com/office/officeart/2005/8/layout/vList5"/>
    <dgm:cxn modelId="{AB0D6657-89A4-E442-83D7-E4854DEAA32F}" srcId="{442EC4AD-323B-714E-9504-84B3F2BE6AFD}" destId="{4A2F7AEF-465F-5346-8DDC-116F03401780}" srcOrd="3" destOrd="0" parTransId="{21009B59-1F6F-2D4C-822A-94CEA20AB57E}" sibTransId="{B2E90B82-D498-A14C-BECA-C254462EE04A}"/>
    <dgm:cxn modelId="{C83CFB81-4A1B-244D-8A8F-14311AABB755}" type="presOf" srcId="{420D3193-7539-B146-B235-2EB7D18777BC}" destId="{7C68DD89-FBB6-E64B-AEF4-291D78BC2C2A}" srcOrd="0" destOrd="0" presId="urn:microsoft.com/office/officeart/2005/8/layout/vList5"/>
    <dgm:cxn modelId="{71BFBCA2-8D7E-4549-8674-72A9EFF69CA8}" srcId="{343B6285-B978-5041-AE37-50F9A5348918}" destId="{AF981EC7-F59D-6748-84A5-3212096B9BE5}" srcOrd="0" destOrd="0" parTransId="{77686A24-F950-7649-A926-C4A56AD79001}" sibTransId="{79B2E2C6-6486-1445-8334-650DF857BB11}"/>
    <dgm:cxn modelId="{E22CB1CB-0607-9C49-AE35-00C37DA76BEA}" type="presOf" srcId="{442EC4AD-323B-714E-9504-84B3F2BE6AFD}" destId="{3FFB5525-8725-3D49-8990-37119E9362C0}" srcOrd="0" destOrd="0" presId="urn:microsoft.com/office/officeart/2005/8/layout/vList5"/>
    <dgm:cxn modelId="{04211ADC-1FC0-0547-9AA0-EDF113CE5502}" type="presOf" srcId="{4A2F7AEF-465F-5346-8DDC-116F03401780}" destId="{BFE191DF-74FE-B04D-9034-8752B5382E92}" srcOrd="0" destOrd="0" presId="urn:microsoft.com/office/officeart/2005/8/layout/vList5"/>
    <dgm:cxn modelId="{722CF6DC-1959-AB40-A842-7B3509FD6CB5}" type="presOf" srcId="{79081C35-5BE3-1F48-B004-BCF8789E12AF}" destId="{B19C46CD-ED0B-B44D-80F5-064AD93FF763}" srcOrd="0" destOrd="0" presId="urn:microsoft.com/office/officeart/2005/8/layout/vList5"/>
    <dgm:cxn modelId="{787E83EF-0384-AA48-A584-74D9D6BEAE1E}" srcId="{442EC4AD-323B-714E-9504-84B3F2BE6AFD}" destId="{E5DB0658-E73C-EB43-9DAA-C8CA917AFD28}" srcOrd="0" destOrd="0" parTransId="{EE5F5DC6-8D86-014A-9CC1-BEABEA2BFD3E}" sibTransId="{84C42876-99C0-B944-8A1F-5FAC5141E4AB}"/>
    <dgm:cxn modelId="{23AC0C05-17A1-614E-A7D1-53508AA112BA}" type="presParOf" srcId="{3FFB5525-8725-3D49-8990-37119E9362C0}" destId="{8FCCC819-3335-0A43-8AD8-E7F407582C82}" srcOrd="0" destOrd="0" presId="urn:microsoft.com/office/officeart/2005/8/layout/vList5"/>
    <dgm:cxn modelId="{C10627D4-CD1B-F043-B8A4-0FAADD273421}" type="presParOf" srcId="{8FCCC819-3335-0A43-8AD8-E7F407582C82}" destId="{02821BE7-0B1B-FA43-91EB-A8314CCC1066}" srcOrd="0" destOrd="0" presId="urn:microsoft.com/office/officeart/2005/8/layout/vList5"/>
    <dgm:cxn modelId="{B490D0AB-93A7-944B-A5AB-AAA6E9D97AEB}" type="presParOf" srcId="{8FCCC819-3335-0A43-8AD8-E7F407582C82}" destId="{885807A8-D4C2-2C40-9A1B-CAFAB02A8005}" srcOrd="1" destOrd="0" presId="urn:microsoft.com/office/officeart/2005/8/layout/vList5"/>
    <dgm:cxn modelId="{7195D80B-DE70-6447-B041-CE178E8F7C1B}" type="presParOf" srcId="{3FFB5525-8725-3D49-8990-37119E9362C0}" destId="{ED499140-2245-F245-96F6-5771135CB27E}" srcOrd="1" destOrd="0" presId="urn:microsoft.com/office/officeart/2005/8/layout/vList5"/>
    <dgm:cxn modelId="{F0F76DE5-84BD-4F45-B459-24E13C6E1CED}" type="presParOf" srcId="{3FFB5525-8725-3D49-8990-37119E9362C0}" destId="{80EB84D5-32C6-5D4D-83CF-088B98361B44}" srcOrd="2" destOrd="0" presId="urn:microsoft.com/office/officeart/2005/8/layout/vList5"/>
    <dgm:cxn modelId="{D1C1490D-3DF1-FE41-B21F-D25F70D4C2A8}" type="presParOf" srcId="{80EB84D5-32C6-5D4D-83CF-088B98361B44}" destId="{3AEEF290-D1CF-3E49-94A6-482F2DC186D6}" srcOrd="0" destOrd="0" presId="urn:microsoft.com/office/officeart/2005/8/layout/vList5"/>
    <dgm:cxn modelId="{11073024-7E55-1B4A-8454-C16B4953B608}" type="presParOf" srcId="{80EB84D5-32C6-5D4D-83CF-088B98361B44}" destId="{86A163EA-A0EC-9344-B670-4042411A77B1}" srcOrd="1" destOrd="0" presId="urn:microsoft.com/office/officeart/2005/8/layout/vList5"/>
    <dgm:cxn modelId="{93B5B2E0-D13D-8642-8044-F23B6569A325}" type="presParOf" srcId="{3FFB5525-8725-3D49-8990-37119E9362C0}" destId="{76D00E6C-B980-1B4D-9AC3-661A85E58744}" srcOrd="3" destOrd="0" presId="urn:microsoft.com/office/officeart/2005/8/layout/vList5"/>
    <dgm:cxn modelId="{670157B9-51CA-E14F-B65D-97F237DD2690}" type="presParOf" srcId="{3FFB5525-8725-3D49-8990-37119E9362C0}" destId="{AF99647E-BA2C-8849-B3FB-79BB7B2FD4F0}" srcOrd="4" destOrd="0" presId="urn:microsoft.com/office/officeart/2005/8/layout/vList5"/>
    <dgm:cxn modelId="{9C76AD1E-96FD-EA40-8000-AED20AB2F1F1}" type="presParOf" srcId="{AF99647E-BA2C-8849-B3FB-79BB7B2FD4F0}" destId="{E5C8B102-937F-3D41-94CC-0FBF75C96B02}" srcOrd="0" destOrd="0" presId="urn:microsoft.com/office/officeart/2005/8/layout/vList5"/>
    <dgm:cxn modelId="{AB7F8926-01FA-D34C-8BD8-A3210C091E4B}" type="presParOf" srcId="{AF99647E-BA2C-8849-B3FB-79BB7B2FD4F0}" destId="{7C68DD89-FBB6-E64B-AEF4-291D78BC2C2A}" srcOrd="1" destOrd="0" presId="urn:microsoft.com/office/officeart/2005/8/layout/vList5"/>
    <dgm:cxn modelId="{AB7C101B-7B23-E842-8DFA-E6940F99B1AC}" type="presParOf" srcId="{3FFB5525-8725-3D49-8990-37119E9362C0}" destId="{AF3F39E2-FED9-AB4F-A567-E46696F17664}" srcOrd="5" destOrd="0" presId="urn:microsoft.com/office/officeart/2005/8/layout/vList5"/>
    <dgm:cxn modelId="{A3EA374C-686B-264C-AAFB-32612CEF930A}" type="presParOf" srcId="{3FFB5525-8725-3D49-8990-37119E9362C0}" destId="{D6C97F39-A2A9-1C46-AACF-0E029B67C3DA}" srcOrd="6" destOrd="0" presId="urn:microsoft.com/office/officeart/2005/8/layout/vList5"/>
    <dgm:cxn modelId="{B22908DC-F310-A34B-9FCB-51302E79C21C}" type="presParOf" srcId="{D6C97F39-A2A9-1C46-AACF-0E029B67C3DA}" destId="{BFE191DF-74FE-B04D-9034-8752B5382E92}" srcOrd="0" destOrd="0" presId="urn:microsoft.com/office/officeart/2005/8/layout/vList5"/>
    <dgm:cxn modelId="{8D3E2631-D923-9444-964D-D5C5B6A7B20C}" type="presParOf" srcId="{D6C97F39-A2A9-1C46-AACF-0E029B67C3DA}" destId="{B19C46CD-ED0B-B44D-80F5-064AD93FF763}" srcOrd="1" destOrd="0" presId="urn:microsoft.com/office/officeart/2005/8/layout/vList5"/>
    <dgm:cxn modelId="{034E96B3-18F0-2B41-A45D-A4F908442EF9}" type="presParOf" srcId="{3FFB5525-8725-3D49-8990-37119E9362C0}" destId="{ABAF378A-D17E-A44E-83E4-3CCB2B4D9D78}" srcOrd="7" destOrd="0" presId="urn:microsoft.com/office/officeart/2005/8/layout/vList5"/>
    <dgm:cxn modelId="{5E6CE96B-828B-BB46-906A-09847CCDEB93}" type="presParOf" srcId="{3FFB5525-8725-3D49-8990-37119E9362C0}" destId="{239F8B3B-D73F-8147-AC15-AA7E5E7B83C7}" srcOrd="8" destOrd="0" presId="urn:microsoft.com/office/officeart/2005/8/layout/vList5"/>
    <dgm:cxn modelId="{2D67E69A-0716-F943-8210-E051FF6F3144}" type="presParOf" srcId="{239F8B3B-D73F-8147-AC15-AA7E5E7B83C7}" destId="{884A3B5C-7A2A-CF48-A483-21EFECE509A3}" srcOrd="0" destOrd="0" presId="urn:microsoft.com/office/officeart/2005/8/layout/vList5"/>
    <dgm:cxn modelId="{0B8165E5-5FDB-9C42-84F6-C09656552720}" type="presParOf" srcId="{239F8B3B-D73F-8147-AC15-AA7E5E7B83C7}" destId="{E56763E4-164A-604A-8872-ED05B29FF54F}"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9F449C2-1817-C941-B7F0-6DBE1FFAE116}" type="doc">
      <dgm:prSet loTypeId="urn:microsoft.com/office/officeart/2005/8/layout/chart3" loCatId="list" qsTypeId="urn:microsoft.com/office/officeart/2005/8/quickstyle/simple1" qsCatId="simple" csTypeId="urn:microsoft.com/office/officeart/2005/8/colors/accent0_3" csCatId="mainScheme" phldr="1"/>
      <dgm:spPr/>
      <dgm:t>
        <a:bodyPr/>
        <a:lstStyle/>
        <a:p>
          <a:endParaRPr lang="en-US"/>
        </a:p>
      </dgm:t>
    </dgm:pt>
    <dgm:pt modelId="{1AA57C26-E17D-7647-9B4D-980984DD29A5}">
      <dgm:prSet custT="1"/>
      <dgm:spPr>
        <a:solidFill>
          <a:schemeClr val="bg2"/>
        </a:solidFill>
      </dgm:spPr>
      <dgm:t>
        <a:bodyPr/>
        <a:lstStyle/>
        <a:p>
          <a:r>
            <a:rPr lang="en-US" sz="1800" b="1" i="0" dirty="0">
              <a:latin typeface="Candara" panose="020E0502030303020204" pitchFamily="34" charset="0"/>
            </a:rPr>
            <a:t>Post-Secondary Institutions</a:t>
          </a:r>
          <a:endParaRPr lang="en-CA" sz="1800" dirty="0">
            <a:latin typeface="Candara" panose="020E0502030303020204" pitchFamily="34" charset="0"/>
          </a:endParaRPr>
        </a:p>
      </dgm:t>
    </dgm:pt>
    <dgm:pt modelId="{BA22E964-202B-C34E-B09E-EF7EDA4FFF30}" type="parTrans" cxnId="{27F84C5B-F172-7A45-B9FE-9CFF522B77EE}">
      <dgm:prSet/>
      <dgm:spPr/>
      <dgm:t>
        <a:bodyPr/>
        <a:lstStyle/>
        <a:p>
          <a:endParaRPr lang="en-US"/>
        </a:p>
      </dgm:t>
    </dgm:pt>
    <dgm:pt modelId="{A06DD9A9-7A68-2F42-A65D-B1C8A6809423}" type="sibTrans" cxnId="{27F84C5B-F172-7A45-B9FE-9CFF522B77EE}">
      <dgm:prSet/>
      <dgm:spPr/>
      <dgm:t>
        <a:bodyPr/>
        <a:lstStyle/>
        <a:p>
          <a:endParaRPr lang="en-US"/>
        </a:p>
      </dgm:t>
    </dgm:pt>
    <dgm:pt modelId="{69FDE8F0-EA86-8040-8E20-6CFAC4359A04}">
      <dgm:prSet custT="1"/>
      <dgm:spPr>
        <a:solidFill>
          <a:schemeClr val="bg2"/>
        </a:solidFill>
      </dgm:spPr>
      <dgm:t>
        <a:bodyPr/>
        <a:lstStyle/>
        <a:p>
          <a:r>
            <a:rPr lang="en-US" sz="1800" b="1" i="0" dirty="0">
              <a:latin typeface="Candara" panose="020E0502030303020204" pitchFamily="34" charset="0"/>
            </a:rPr>
            <a:t>Learners</a:t>
          </a:r>
          <a:endParaRPr lang="en-CA" sz="1800" dirty="0">
            <a:latin typeface="Candara" panose="020E0502030303020204" pitchFamily="34" charset="0"/>
          </a:endParaRPr>
        </a:p>
      </dgm:t>
    </dgm:pt>
    <dgm:pt modelId="{12F9F786-BB45-E542-AE56-C7C4F57E56D8}" type="parTrans" cxnId="{69AD93D8-DB0D-2946-A4CA-22E5B60D9C8C}">
      <dgm:prSet/>
      <dgm:spPr/>
      <dgm:t>
        <a:bodyPr/>
        <a:lstStyle/>
        <a:p>
          <a:endParaRPr lang="en-US"/>
        </a:p>
      </dgm:t>
    </dgm:pt>
    <dgm:pt modelId="{FAC206AA-FF2C-9F41-8CBA-317008DDCCE3}" type="sibTrans" cxnId="{69AD93D8-DB0D-2946-A4CA-22E5B60D9C8C}">
      <dgm:prSet/>
      <dgm:spPr/>
      <dgm:t>
        <a:bodyPr/>
        <a:lstStyle/>
        <a:p>
          <a:endParaRPr lang="en-US"/>
        </a:p>
      </dgm:t>
    </dgm:pt>
    <dgm:pt modelId="{CA3B6938-7418-0E4E-A551-73897CEEB6D4}">
      <dgm:prSet custT="1"/>
      <dgm:spPr>
        <a:solidFill>
          <a:schemeClr val="bg2"/>
        </a:solidFill>
      </dgm:spPr>
      <dgm:t>
        <a:bodyPr/>
        <a:lstStyle/>
        <a:p>
          <a:r>
            <a:rPr lang="en-US" sz="1800" b="1" i="0" dirty="0">
              <a:latin typeface="Candara" panose="020E0502030303020204" pitchFamily="34" charset="0"/>
            </a:rPr>
            <a:t>Government</a:t>
          </a:r>
          <a:endParaRPr lang="en-CA" sz="1800" dirty="0">
            <a:latin typeface="Candara" panose="020E0502030303020204" pitchFamily="34" charset="0"/>
          </a:endParaRPr>
        </a:p>
      </dgm:t>
    </dgm:pt>
    <dgm:pt modelId="{8B9CFC24-09D2-CD43-9B85-7E0A949D1939}" type="parTrans" cxnId="{9CDDD943-FAC0-5843-BB5F-E332575A932A}">
      <dgm:prSet/>
      <dgm:spPr/>
      <dgm:t>
        <a:bodyPr/>
        <a:lstStyle/>
        <a:p>
          <a:endParaRPr lang="en-US"/>
        </a:p>
      </dgm:t>
    </dgm:pt>
    <dgm:pt modelId="{FA666DEC-60B2-AE43-91FB-8369D25E582B}" type="sibTrans" cxnId="{9CDDD943-FAC0-5843-BB5F-E332575A932A}">
      <dgm:prSet/>
      <dgm:spPr/>
      <dgm:t>
        <a:bodyPr/>
        <a:lstStyle/>
        <a:p>
          <a:endParaRPr lang="en-US"/>
        </a:p>
      </dgm:t>
    </dgm:pt>
    <dgm:pt modelId="{73AE2B54-0993-BD41-B4E3-8F9D556F94D9}">
      <dgm:prSet custT="1"/>
      <dgm:spPr>
        <a:solidFill>
          <a:schemeClr val="bg2"/>
        </a:solidFill>
      </dgm:spPr>
      <dgm:t>
        <a:bodyPr/>
        <a:lstStyle/>
        <a:p>
          <a:r>
            <a:rPr lang="en-US" sz="1800" b="1" i="0" dirty="0">
              <a:latin typeface="Candara" panose="020E0502030303020204" pitchFamily="34" charset="0"/>
            </a:rPr>
            <a:t>Employers, Third Parties</a:t>
          </a:r>
          <a:endParaRPr lang="en-CA" sz="1800" dirty="0">
            <a:latin typeface="Candara" panose="020E0502030303020204" pitchFamily="34" charset="0"/>
          </a:endParaRPr>
        </a:p>
      </dgm:t>
    </dgm:pt>
    <dgm:pt modelId="{A6AF9F3E-D409-D34E-95CC-35EDB41C78EE}" type="parTrans" cxnId="{8E293163-C59B-1E4B-9BE6-08F77BE7D68E}">
      <dgm:prSet/>
      <dgm:spPr/>
      <dgm:t>
        <a:bodyPr/>
        <a:lstStyle/>
        <a:p>
          <a:endParaRPr lang="en-US"/>
        </a:p>
      </dgm:t>
    </dgm:pt>
    <dgm:pt modelId="{EAEDC141-514E-6643-9D86-65CDF6D40A33}" type="sibTrans" cxnId="{8E293163-C59B-1E4B-9BE6-08F77BE7D68E}">
      <dgm:prSet/>
      <dgm:spPr/>
      <dgm:t>
        <a:bodyPr/>
        <a:lstStyle/>
        <a:p>
          <a:endParaRPr lang="en-US"/>
        </a:p>
      </dgm:t>
    </dgm:pt>
    <dgm:pt modelId="{547F9E5B-4033-6840-845D-7CC73F88F2A5}" type="pres">
      <dgm:prSet presAssocID="{39F449C2-1817-C941-B7F0-6DBE1FFAE116}" presName="compositeShape" presStyleCnt="0">
        <dgm:presLayoutVars>
          <dgm:chMax val="7"/>
          <dgm:dir/>
          <dgm:resizeHandles val="exact"/>
        </dgm:presLayoutVars>
      </dgm:prSet>
      <dgm:spPr/>
    </dgm:pt>
    <dgm:pt modelId="{548F52AB-E908-EA48-8E2C-1757B96B1835}" type="pres">
      <dgm:prSet presAssocID="{39F449C2-1817-C941-B7F0-6DBE1FFAE116}" presName="wedge1" presStyleLbl="node1" presStyleIdx="0" presStyleCnt="4"/>
      <dgm:spPr/>
    </dgm:pt>
    <dgm:pt modelId="{33738713-24EE-F842-A0B7-D821B9549D41}" type="pres">
      <dgm:prSet presAssocID="{39F449C2-1817-C941-B7F0-6DBE1FFAE116}" presName="wedge1Tx" presStyleLbl="node1" presStyleIdx="0" presStyleCnt="4">
        <dgm:presLayoutVars>
          <dgm:chMax val="0"/>
          <dgm:chPref val="0"/>
          <dgm:bulletEnabled val="1"/>
        </dgm:presLayoutVars>
      </dgm:prSet>
      <dgm:spPr/>
    </dgm:pt>
    <dgm:pt modelId="{2C2686AE-6F0B-5A41-B3FF-C85D3ED0954A}" type="pres">
      <dgm:prSet presAssocID="{39F449C2-1817-C941-B7F0-6DBE1FFAE116}" presName="wedge2" presStyleLbl="node1" presStyleIdx="1" presStyleCnt="4" custLinFactNeighborX="3582" custLinFactNeighborY="-447"/>
      <dgm:spPr/>
    </dgm:pt>
    <dgm:pt modelId="{F33DD29E-321E-AF49-B1B5-439AB9C129BA}" type="pres">
      <dgm:prSet presAssocID="{39F449C2-1817-C941-B7F0-6DBE1FFAE116}" presName="wedge2Tx" presStyleLbl="node1" presStyleIdx="1" presStyleCnt="4">
        <dgm:presLayoutVars>
          <dgm:chMax val="0"/>
          <dgm:chPref val="0"/>
          <dgm:bulletEnabled val="1"/>
        </dgm:presLayoutVars>
      </dgm:prSet>
      <dgm:spPr/>
    </dgm:pt>
    <dgm:pt modelId="{405840E0-BB09-0A4A-ADFF-9B547E1522E0}" type="pres">
      <dgm:prSet presAssocID="{39F449C2-1817-C941-B7F0-6DBE1FFAE116}" presName="wedge3" presStyleLbl="node1" presStyleIdx="2" presStyleCnt="4"/>
      <dgm:spPr/>
    </dgm:pt>
    <dgm:pt modelId="{E59524A3-AAA9-4243-A5A9-4887B9FA648D}" type="pres">
      <dgm:prSet presAssocID="{39F449C2-1817-C941-B7F0-6DBE1FFAE116}" presName="wedge3Tx" presStyleLbl="node1" presStyleIdx="2" presStyleCnt="4">
        <dgm:presLayoutVars>
          <dgm:chMax val="0"/>
          <dgm:chPref val="0"/>
          <dgm:bulletEnabled val="1"/>
        </dgm:presLayoutVars>
      </dgm:prSet>
      <dgm:spPr/>
    </dgm:pt>
    <dgm:pt modelId="{070D5FDC-82FC-EB45-8125-0B28D6F01882}" type="pres">
      <dgm:prSet presAssocID="{39F449C2-1817-C941-B7F0-6DBE1FFAE116}" presName="wedge4" presStyleLbl="node1" presStyleIdx="3" presStyleCnt="4" custLinFactNeighborX="325" custLinFactNeighborY="-4196"/>
      <dgm:spPr/>
    </dgm:pt>
    <dgm:pt modelId="{FC3A5C71-4B35-A24A-8EDA-949740F93C2E}" type="pres">
      <dgm:prSet presAssocID="{39F449C2-1817-C941-B7F0-6DBE1FFAE116}" presName="wedge4Tx" presStyleLbl="node1" presStyleIdx="3" presStyleCnt="4">
        <dgm:presLayoutVars>
          <dgm:chMax val="0"/>
          <dgm:chPref val="0"/>
          <dgm:bulletEnabled val="1"/>
        </dgm:presLayoutVars>
      </dgm:prSet>
      <dgm:spPr/>
    </dgm:pt>
  </dgm:ptLst>
  <dgm:cxnLst>
    <dgm:cxn modelId="{CB4C2633-0FBB-764C-B534-8A90845FBB7D}" type="presOf" srcId="{1AA57C26-E17D-7647-9B4D-980984DD29A5}" destId="{E59524A3-AAA9-4243-A5A9-4887B9FA648D}" srcOrd="1" destOrd="0" presId="urn:microsoft.com/office/officeart/2005/8/layout/chart3"/>
    <dgm:cxn modelId="{A4F78037-7013-0746-9CC9-C5FCC9484BB3}" type="presOf" srcId="{69FDE8F0-EA86-8040-8E20-6CFAC4359A04}" destId="{FC3A5C71-4B35-A24A-8EDA-949740F93C2E}" srcOrd="1" destOrd="0" presId="urn:microsoft.com/office/officeart/2005/8/layout/chart3"/>
    <dgm:cxn modelId="{BC1DD539-917A-1546-BF79-F5B40DDF142C}" type="presOf" srcId="{1AA57C26-E17D-7647-9B4D-980984DD29A5}" destId="{405840E0-BB09-0A4A-ADFF-9B547E1522E0}" srcOrd="0" destOrd="0" presId="urn:microsoft.com/office/officeart/2005/8/layout/chart3"/>
    <dgm:cxn modelId="{27F84C5B-F172-7A45-B9FE-9CFF522B77EE}" srcId="{39F449C2-1817-C941-B7F0-6DBE1FFAE116}" destId="{1AA57C26-E17D-7647-9B4D-980984DD29A5}" srcOrd="2" destOrd="0" parTransId="{BA22E964-202B-C34E-B09E-EF7EDA4FFF30}" sibTransId="{A06DD9A9-7A68-2F42-A65D-B1C8A6809423}"/>
    <dgm:cxn modelId="{8E293163-C59B-1E4B-9BE6-08F77BE7D68E}" srcId="{39F449C2-1817-C941-B7F0-6DBE1FFAE116}" destId="{73AE2B54-0993-BD41-B4E3-8F9D556F94D9}" srcOrd="0" destOrd="0" parTransId="{A6AF9F3E-D409-D34E-95CC-35EDB41C78EE}" sibTransId="{EAEDC141-514E-6643-9D86-65CDF6D40A33}"/>
    <dgm:cxn modelId="{9CDDD943-FAC0-5843-BB5F-E332575A932A}" srcId="{39F449C2-1817-C941-B7F0-6DBE1FFAE116}" destId="{CA3B6938-7418-0E4E-A551-73897CEEB6D4}" srcOrd="1" destOrd="0" parTransId="{8B9CFC24-09D2-CD43-9B85-7E0A949D1939}" sibTransId="{FA666DEC-60B2-AE43-91FB-8369D25E582B}"/>
    <dgm:cxn modelId="{B3654073-E867-0F43-BA54-744A26B02D27}" type="presOf" srcId="{73AE2B54-0993-BD41-B4E3-8F9D556F94D9}" destId="{548F52AB-E908-EA48-8E2C-1757B96B1835}" srcOrd="0" destOrd="0" presId="urn:microsoft.com/office/officeart/2005/8/layout/chart3"/>
    <dgm:cxn modelId="{AFF8FA87-790F-654D-8479-F37283FEE7FF}" type="presOf" srcId="{CA3B6938-7418-0E4E-A551-73897CEEB6D4}" destId="{2C2686AE-6F0B-5A41-B3FF-C85D3ED0954A}" srcOrd="0" destOrd="0" presId="urn:microsoft.com/office/officeart/2005/8/layout/chart3"/>
    <dgm:cxn modelId="{FDCC49B0-65B8-E34B-8BF6-7B5717317AD0}" type="presOf" srcId="{69FDE8F0-EA86-8040-8E20-6CFAC4359A04}" destId="{070D5FDC-82FC-EB45-8125-0B28D6F01882}" srcOrd="0" destOrd="0" presId="urn:microsoft.com/office/officeart/2005/8/layout/chart3"/>
    <dgm:cxn modelId="{69AD93D8-DB0D-2946-A4CA-22E5B60D9C8C}" srcId="{39F449C2-1817-C941-B7F0-6DBE1FFAE116}" destId="{69FDE8F0-EA86-8040-8E20-6CFAC4359A04}" srcOrd="3" destOrd="0" parTransId="{12F9F786-BB45-E542-AE56-C7C4F57E56D8}" sibTransId="{FAC206AA-FF2C-9F41-8CBA-317008DDCCE3}"/>
    <dgm:cxn modelId="{43A2DFF4-6E64-BF46-B759-F58AE3040600}" type="presOf" srcId="{39F449C2-1817-C941-B7F0-6DBE1FFAE116}" destId="{547F9E5B-4033-6840-845D-7CC73F88F2A5}" srcOrd="0" destOrd="0" presId="urn:microsoft.com/office/officeart/2005/8/layout/chart3"/>
    <dgm:cxn modelId="{260EF1F7-2A3E-184A-8F22-60A47FFC260F}" type="presOf" srcId="{CA3B6938-7418-0E4E-A551-73897CEEB6D4}" destId="{F33DD29E-321E-AF49-B1B5-439AB9C129BA}" srcOrd="1" destOrd="0" presId="urn:microsoft.com/office/officeart/2005/8/layout/chart3"/>
    <dgm:cxn modelId="{C0ABE6FA-CDAF-BD4A-8882-CEFA7A647252}" type="presOf" srcId="{73AE2B54-0993-BD41-B4E3-8F9D556F94D9}" destId="{33738713-24EE-F842-A0B7-D821B9549D41}" srcOrd="1" destOrd="0" presId="urn:microsoft.com/office/officeart/2005/8/layout/chart3"/>
    <dgm:cxn modelId="{61B72955-D39A-AE4F-87BF-891FC7DD1DC1}" type="presParOf" srcId="{547F9E5B-4033-6840-845D-7CC73F88F2A5}" destId="{548F52AB-E908-EA48-8E2C-1757B96B1835}" srcOrd="0" destOrd="0" presId="urn:microsoft.com/office/officeart/2005/8/layout/chart3"/>
    <dgm:cxn modelId="{A103958B-9DCB-CC4C-B7BC-476265A5D23D}" type="presParOf" srcId="{547F9E5B-4033-6840-845D-7CC73F88F2A5}" destId="{33738713-24EE-F842-A0B7-D821B9549D41}" srcOrd="1" destOrd="0" presId="urn:microsoft.com/office/officeart/2005/8/layout/chart3"/>
    <dgm:cxn modelId="{7D8F86FE-AE47-B84C-8F80-BEB3977D0F02}" type="presParOf" srcId="{547F9E5B-4033-6840-845D-7CC73F88F2A5}" destId="{2C2686AE-6F0B-5A41-B3FF-C85D3ED0954A}" srcOrd="2" destOrd="0" presId="urn:microsoft.com/office/officeart/2005/8/layout/chart3"/>
    <dgm:cxn modelId="{5DF2C7B4-AAF0-2B4E-9FDE-4D0E03C35BBB}" type="presParOf" srcId="{547F9E5B-4033-6840-845D-7CC73F88F2A5}" destId="{F33DD29E-321E-AF49-B1B5-439AB9C129BA}" srcOrd="3" destOrd="0" presId="urn:microsoft.com/office/officeart/2005/8/layout/chart3"/>
    <dgm:cxn modelId="{DE3334F2-A923-E546-B920-B0D8717AD57F}" type="presParOf" srcId="{547F9E5B-4033-6840-845D-7CC73F88F2A5}" destId="{405840E0-BB09-0A4A-ADFF-9B547E1522E0}" srcOrd="4" destOrd="0" presId="urn:microsoft.com/office/officeart/2005/8/layout/chart3"/>
    <dgm:cxn modelId="{EAE2235F-B964-8A40-8025-3B723C4200BC}" type="presParOf" srcId="{547F9E5B-4033-6840-845D-7CC73F88F2A5}" destId="{E59524A3-AAA9-4243-A5A9-4887B9FA648D}" srcOrd="5" destOrd="0" presId="urn:microsoft.com/office/officeart/2005/8/layout/chart3"/>
    <dgm:cxn modelId="{2668036C-2059-A244-8A5F-4DEE44EFC4FB}" type="presParOf" srcId="{547F9E5B-4033-6840-845D-7CC73F88F2A5}" destId="{070D5FDC-82FC-EB45-8125-0B28D6F01882}" srcOrd="6" destOrd="0" presId="urn:microsoft.com/office/officeart/2005/8/layout/chart3"/>
    <dgm:cxn modelId="{855A78F2-D6CE-1342-8190-5826502A87EF}" type="presParOf" srcId="{547F9E5B-4033-6840-845D-7CC73F88F2A5}" destId="{FC3A5C71-4B35-A24A-8EDA-949740F93C2E}" srcOrd="7"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96AAC11-492C-4288-86A5-D23B0A626648}" type="doc">
      <dgm:prSet loTypeId="urn:microsoft.com/office/officeart/2005/8/layout/matrix2" loCatId="matrix" qsTypeId="urn:microsoft.com/office/officeart/2005/8/quickstyle/simple1" qsCatId="simple" csTypeId="urn:microsoft.com/office/officeart/2005/8/colors/accent1_2" csCatId="accent1" phldr="1"/>
      <dgm:spPr/>
      <dgm:t>
        <a:bodyPr/>
        <a:lstStyle/>
        <a:p>
          <a:endParaRPr lang="en-CA"/>
        </a:p>
      </dgm:t>
    </dgm:pt>
    <dgm:pt modelId="{146853D3-2D20-4DFF-B586-F10A2299112D}">
      <dgm:prSet phldrT="[Text]"/>
      <dgm:spPr/>
      <dgm:t>
        <a:bodyPr/>
        <a:lstStyle/>
        <a:p>
          <a:r>
            <a:rPr lang="en-CA" dirty="0"/>
            <a:t>Higher Education Community</a:t>
          </a:r>
        </a:p>
      </dgm:t>
    </dgm:pt>
    <dgm:pt modelId="{F0D9FA65-6968-4C0F-B16B-51CAB7D71FED}" type="parTrans" cxnId="{122111C7-8928-452D-83AA-FE1D96C30101}">
      <dgm:prSet/>
      <dgm:spPr/>
      <dgm:t>
        <a:bodyPr/>
        <a:lstStyle/>
        <a:p>
          <a:endParaRPr lang="en-CA"/>
        </a:p>
      </dgm:t>
    </dgm:pt>
    <dgm:pt modelId="{06B4F59C-724B-4ADD-B8E0-46CE4D399E9E}" type="sibTrans" cxnId="{122111C7-8928-452D-83AA-FE1D96C30101}">
      <dgm:prSet/>
      <dgm:spPr/>
      <dgm:t>
        <a:bodyPr/>
        <a:lstStyle/>
        <a:p>
          <a:endParaRPr lang="en-CA"/>
        </a:p>
      </dgm:t>
    </dgm:pt>
    <dgm:pt modelId="{26011558-8667-48C6-8098-C3AA20967E9F}">
      <dgm:prSet phldrT="[Text]"/>
      <dgm:spPr/>
      <dgm:t>
        <a:bodyPr/>
        <a:lstStyle/>
        <a:p>
          <a:r>
            <a:rPr lang="en-CA" dirty="0"/>
            <a:t>Government</a:t>
          </a:r>
        </a:p>
      </dgm:t>
    </dgm:pt>
    <dgm:pt modelId="{05BFAACE-F77B-41E4-98F3-574B44964015}" type="parTrans" cxnId="{D8B128E5-C541-439D-80A7-EECD29B142D3}">
      <dgm:prSet/>
      <dgm:spPr/>
      <dgm:t>
        <a:bodyPr/>
        <a:lstStyle/>
        <a:p>
          <a:endParaRPr lang="en-CA"/>
        </a:p>
      </dgm:t>
    </dgm:pt>
    <dgm:pt modelId="{FB29A820-F4C0-4DFB-AC6E-DCF1975651D9}" type="sibTrans" cxnId="{D8B128E5-C541-439D-80A7-EECD29B142D3}">
      <dgm:prSet/>
      <dgm:spPr/>
      <dgm:t>
        <a:bodyPr/>
        <a:lstStyle/>
        <a:p>
          <a:endParaRPr lang="en-CA"/>
        </a:p>
      </dgm:t>
    </dgm:pt>
    <dgm:pt modelId="{09A87D29-E987-4659-92E3-8174A5BFE60B}">
      <dgm:prSet phldrT="[Text]"/>
      <dgm:spPr/>
      <dgm:t>
        <a:bodyPr/>
        <a:lstStyle/>
        <a:p>
          <a:r>
            <a:rPr lang="en-CA" dirty="0"/>
            <a:t>Not-for-profit sector leadership</a:t>
          </a:r>
        </a:p>
      </dgm:t>
    </dgm:pt>
    <dgm:pt modelId="{2A580239-7D88-4FAD-86F2-21EF6D5B98AC}" type="parTrans" cxnId="{5367FBEA-9776-421E-87BC-DF1FDA71187C}">
      <dgm:prSet/>
      <dgm:spPr/>
      <dgm:t>
        <a:bodyPr/>
        <a:lstStyle/>
        <a:p>
          <a:endParaRPr lang="en-CA"/>
        </a:p>
      </dgm:t>
    </dgm:pt>
    <dgm:pt modelId="{7229B882-2D72-4BAC-8C0B-82D43DDC46E6}" type="sibTrans" cxnId="{5367FBEA-9776-421E-87BC-DF1FDA71187C}">
      <dgm:prSet/>
      <dgm:spPr/>
      <dgm:t>
        <a:bodyPr/>
        <a:lstStyle/>
        <a:p>
          <a:endParaRPr lang="en-CA"/>
        </a:p>
      </dgm:t>
    </dgm:pt>
    <dgm:pt modelId="{7641A9D7-201E-406C-AB20-783D347510F2}">
      <dgm:prSet phldrT="[Text]"/>
      <dgm:spPr/>
      <dgm:t>
        <a:bodyPr/>
        <a:lstStyle/>
        <a:p>
          <a:r>
            <a:rPr lang="en-CA" dirty="0"/>
            <a:t>Industry</a:t>
          </a:r>
        </a:p>
      </dgm:t>
    </dgm:pt>
    <dgm:pt modelId="{D99D882B-C2B6-4F1E-8F4F-14FEA746F7DD}" type="parTrans" cxnId="{309E4348-F20C-43C5-AF93-8BA23751414F}">
      <dgm:prSet/>
      <dgm:spPr/>
      <dgm:t>
        <a:bodyPr/>
        <a:lstStyle/>
        <a:p>
          <a:endParaRPr lang="en-CA"/>
        </a:p>
      </dgm:t>
    </dgm:pt>
    <dgm:pt modelId="{6936FF70-36A6-4155-BD2E-2099DA028268}" type="sibTrans" cxnId="{309E4348-F20C-43C5-AF93-8BA23751414F}">
      <dgm:prSet/>
      <dgm:spPr/>
      <dgm:t>
        <a:bodyPr/>
        <a:lstStyle/>
        <a:p>
          <a:endParaRPr lang="en-CA"/>
        </a:p>
      </dgm:t>
    </dgm:pt>
    <dgm:pt modelId="{7A0FE49D-FB75-4BA8-A032-DA6493250D45}" type="pres">
      <dgm:prSet presAssocID="{896AAC11-492C-4288-86A5-D23B0A626648}" presName="matrix" presStyleCnt="0">
        <dgm:presLayoutVars>
          <dgm:chMax val="1"/>
          <dgm:dir/>
          <dgm:resizeHandles val="exact"/>
        </dgm:presLayoutVars>
      </dgm:prSet>
      <dgm:spPr/>
    </dgm:pt>
    <dgm:pt modelId="{42AEC779-11A4-43B0-81A4-13435D070825}" type="pres">
      <dgm:prSet presAssocID="{896AAC11-492C-4288-86A5-D23B0A626648}" presName="axisShape" presStyleLbl="bgShp" presStyleIdx="0" presStyleCnt="1"/>
      <dgm:spPr/>
    </dgm:pt>
    <dgm:pt modelId="{DACC4D0A-86DE-43E3-948F-15524B3927E4}" type="pres">
      <dgm:prSet presAssocID="{896AAC11-492C-4288-86A5-D23B0A626648}" presName="rect1" presStyleLbl="node1" presStyleIdx="0" presStyleCnt="4">
        <dgm:presLayoutVars>
          <dgm:chMax val="0"/>
          <dgm:chPref val="0"/>
          <dgm:bulletEnabled val="1"/>
        </dgm:presLayoutVars>
      </dgm:prSet>
      <dgm:spPr/>
    </dgm:pt>
    <dgm:pt modelId="{21C34EE4-D55A-41C6-9360-ADB6E57D3D26}" type="pres">
      <dgm:prSet presAssocID="{896AAC11-492C-4288-86A5-D23B0A626648}" presName="rect2" presStyleLbl="node1" presStyleIdx="1" presStyleCnt="4">
        <dgm:presLayoutVars>
          <dgm:chMax val="0"/>
          <dgm:chPref val="0"/>
          <dgm:bulletEnabled val="1"/>
        </dgm:presLayoutVars>
      </dgm:prSet>
      <dgm:spPr/>
    </dgm:pt>
    <dgm:pt modelId="{3813F604-6E16-4973-BB1B-D3AA27D51803}" type="pres">
      <dgm:prSet presAssocID="{896AAC11-492C-4288-86A5-D23B0A626648}" presName="rect3" presStyleLbl="node1" presStyleIdx="2" presStyleCnt="4">
        <dgm:presLayoutVars>
          <dgm:chMax val="0"/>
          <dgm:chPref val="0"/>
          <dgm:bulletEnabled val="1"/>
        </dgm:presLayoutVars>
      </dgm:prSet>
      <dgm:spPr/>
    </dgm:pt>
    <dgm:pt modelId="{CFCF7D3A-4046-45B4-B72E-B6AF60F1258C}" type="pres">
      <dgm:prSet presAssocID="{896AAC11-492C-4288-86A5-D23B0A626648}" presName="rect4" presStyleLbl="node1" presStyleIdx="3" presStyleCnt="4">
        <dgm:presLayoutVars>
          <dgm:chMax val="0"/>
          <dgm:chPref val="0"/>
          <dgm:bulletEnabled val="1"/>
        </dgm:presLayoutVars>
      </dgm:prSet>
      <dgm:spPr/>
    </dgm:pt>
  </dgm:ptLst>
  <dgm:cxnLst>
    <dgm:cxn modelId="{539C571E-93F3-41B6-A90E-83C8390EBDAE}" type="presOf" srcId="{26011558-8667-48C6-8098-C3AA20967E9F}" destId="{21C34EE4-D55A-41C6-9360-ADB6E57D3D26}" srcOrd="0" destOrd="0" presId="urn:microsoft.com/office/officeart/2005/8/layout/matrix2"/>
    <dgm:cxn modelId="{EC4E7622-76F3-4E0F-95DA-502FE252F6D1}" type="presOf" srcId="{146853D3-2D20-4DFF-B586-F10A2299112D}" destId="{DACC4D0A-86DE-43E3-948F-15524B3927E4}" srcOrd="0" destOrd="0" presId="urn:microsoft.com/office/officeart/2005/8/layout/matrix2"/>
    <dgm:cxn modelId="{C330D65E-A50D-4E56-A9FD-20F6B9BA1659}" type="presOf" srcId="{7641A9D7-201E-406C-AB20-783D347510F2}" destId="{CFCF7D3A-4046-45B4-B72E-B6AF60F1258C}" srcOrd="0" destOrd="0" presId="urn:microsoft.com/office/officeart/2005/8/layout/matrix2"/>
    <dgm:cxn modelId="{309E4348-F20C-43C5-AF93-8BA23751414F}" srcId="{896AAC11-492C-4288-86A5-D23B0A626648}" destId="{7641A9D7-201E-406C-AB20-783D347510F2}" srcOrd="3" destOrd="0" parTransId="{D99D882B-C2B6-4F1E-8F4F-14FEA746F7DD}" sibTransId="{6936FF70-36A6-4155-BD2E-2099DA028268}"/>
    <dgm:cxn modelId="{D48088B1-D9E0-4DE3-B953-31F5D2CC8F3D}" type="presOf" srcId="{09A87D29-E987-4659-92E3-8174A5BFE60B}" destId="{3813F604-6E16-4973-BB1B-D3AA27D51803}" srcOrd="0" destOrd="0" presId="urn:microsoft.com/office/officeart/2005/8/layout/matrix2"/>
    <dgm:cxn modelId="{122111C7-8928-452D-83AA-FE1D96C30101}" srcId="{896AAC11-492C-4288-86A5-D23B0A626648}" destId="{146853D3-2D20-4DFF-B586-F10A2299112D}" srcOrd="0" destOrd="0" parTransId="{F0D9FA65-6968-4C0F-B16B-51CAB7D71FED}" sibTransId="{06B4F59C-724B-4ADD-B8E0-46CE4D399E9E}"/>
    <dgm:cxn modelId="{EA5AADDA-6FAE-492D-9498-78AFD62412FE}" type="presOf" srcId="{896AAC11-492C-4288-86A5-D23B0A626648}" destId="{7A0FE49D-FB75-4BA8-A032-DA6493250D45}" srcOrd="0" destOrd="0" presId="urn:microsoft.com/office/officeart/2005/8/layout/matrix2"/>
    <dgm:cxn modelId="{D8B128E5-C541-439D-80A7-EECD29B142D3}" srcId="{896AAC11-492C-4288-86A5-D23B0A626648}" destId="{26011558-8667-48C6-8098-C3AA20967E9F}" srcOrd="1" destOrd="0" parTransId="{05BFAACE-F77B-41E4-98F3-574B44964015}" sibTransId="{FB29A820-F4C0-4DFB-AC6E-DCF1975651D9}"/>
    <dgm:cxn modelId="{5367FBEA-9776-421E-87BC-DF1FDA71187C}" srcId="{896AAC11-492C-4288-86A5-D23B0A626648}" destId="{09A87D29-E987-4659-92E3-8174A5BFE60B}" srcOrd="2" destOrd="0" parTransId="{2A580239-7D88-4FAD-86F2-21EF6D5B98AC}" sibTransId="{7229B882-2D72-4BAC-8C0B-82D43DDC46E6}"/>
    <dgm:cxn modelId="{CEFA8A38-4632-430C-93B5-73C13FFDB6A5}" type="presParOf" srcId="{7A0FE49D-FB75-4BA8-A032-DA6493250D45}" destId="{42AEC779-11A4-43B0-81A4-13435D070825}" srcOrd="0" destOrd="0" presId="urn:microsoft.com/office/officeart/2005/8/layout/matrix2"/>
    <dgm:cxn modelId="{2B22EA57-A891-4260-9CA3-7EAADAA3C97F}" type="presParOf" srcId="{7A0FE49D-FB75-4BA8-A032-DA6493250D45}" destId="{DACC4D0A-86DE-43E3-948F-15524B3927E4}" srcOrd="1" destOrd="0" presId="urn:microsoft.com/office/officeart/2005/8/layout/matrix2"/>
    <dgm:cxn modelId="{C9337BCD-8EB6-405B-81A5-E666128EFA5E}" type="presParOf" srcId="{7A0FE49D-FB75-4BA8-A032-DA6493250D45}" destId="{21C34EE4-D55A-41C6-9360-ADB6E57D3D26}" srcOrd="2" destOrd="0" presId="urn:microsoft.com/office/officeart/2005/8/layout/matrix2"/>
    <dgm:cxn modelId="{97BB79E4-53B9-451D-87C7-82D9195E9DB1}" type="presParOf" srcId="{7A0FE49D-FB75-4BA8-A032-DA6493250D45}" destId="{3813F604-6E16-4973-BB1B-D3AA27D51803}" srcOrd="3" destOrd="0" presId="urn:microsoft.com/office/officeart/2005/8/layout/matrix2"/>
    <dgm:cxn modelId="{EB2B3A69-7950-4E2E-9800-06AB4CE71CA8}" type="presParOf" srcId="{7A0FE49D-FB75-4BA8-A032-DA6493250D45}" destId="{CFCF7D3A-4046-45B4-B72E-B6AF60F1258C}" srcOrd="4" destOrd="0" presId="urn:microsoft.com/office/officeart/2005/8/layout/matrix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5807A8-D4C2-2C40-9A1B-CAFAB02A8005}">
      <dsp:nvSpPr>
        <dsp:cNvPr id="0" name=""/>
        <dsp:cNvSpPr/>
      </dsp:nvSpPr>
      <dsp:spPr>
        <a:xfrm rot="5400000">
          <a:off x="6816183" y="-2945049"/>
          <a:ext cx="668848" cy="6729984"/>
        </a:xfrm>
        <a:prstGeom prst="round2SameRect">
          <a:avLst/>
        </a:prstGeom>
        <a:solidFill>
          <a:schemeClr val="accent3">
            <a:alpha val="90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CA" sz="1400" b="0" i="0" kern="1200" dirty="0">
              <a:latin typeface="Candara" panose="020E0502030303020204" pitchFamily="34" charset="0"/>
            </a:rPr>
            <a:t>Not-for-profit</a:t>
          </a:r>
          <a:endParaRPr lang="en-CA" sz="1400" b="0" kern="1200" dirty="0">
            <a:latin typeface="Candara" panose="020E0502030303020204" pitchFamily="34" charset="0"/>
          </a:endParaRPr>
        </a:p>
      </dsp:txBody>
      <dsp:txXfrm rot="-5400000">
        <a:off x="3785615" y="118169"/>
        <a:ext cx="6697334" cy="603548"/>
      </dsp:txXfrm>
    </dsp:sp>
    <dsp:sp modelId="{02821BE7-0B1B-FA43-91EB-A8314CCC1066}">
      <dsp:nvSpPr>
        <dsp:cNvPr id="0" name=""/>
        <dsp:cNvSpPr/>
      </dsp:nvSpPr>
      <dsp:spPr>
        <a:xfrm>
          <a:off x="0" y="1912"/>
          <a:ext cx="3785616" cy="836060"/>
        </a:xfrm>
        <a:prstGeom prst="round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en-CA" sz="2900" b="1" i="0" kern="1200" dirty="0">
              <a:latin typeface="Candara" panose="020E0502030303020204" pitchFamily="34" charset="0"/>
            </a:rPr>
            <a:t>Incorporated</a:t>
          </a:r>
          <a:endParaRPr lang="en-CA" sz="2900" kern="1200" dirty="0">
            <a:latin typeface="Candara" panose="020E0502030303020204" pitchFamily="34" charset="0"/>
          </a:endParaRPr>
        </a:p>
      </dsp:txBody>
      <dsp:txXfrm>
        <a:off x="40813" y="42725"/>
        <a:ext cx="3703990" cy="754434"/>
      </dsp:txXfrm>
    </dsp:sp>
    <dsp:sp modelId="{86A163EA-A0EC-9344-B670-4042411A77B1}">
      <dsp:nvSpPr>
        <dsp:cNvPr id="0" name=""/>
        <dsp:cNvSpPr/>
      </dsp:nvSpPr>
      <dsp:spPr>
        <a:xfrm rot="5400000">
          <a:off x="6816183" y="-2067186"/>
          <a:ext cx="668848" cy="6729984"/>
        </a:xfrm>
        <a:prstGeom prst="round2SameRect">
          <a:avLst/>
        </a:prstGeom>
        <a:solidFill>
          <a:schemeClr val="accent3">
            <a:alpha val="90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CA" sz="1400" b="0" i="0" kern="1200" dirty="0">
              <a:latin typeface="Candara" panose="020E0502030303020204" pitchFamily="34" charset="0"/>
            </a:rPr>
            <a:t>ARUCC owns MyCreds™</a:t>
          </a:r>
          <a:endParaRPr lang="en-CA" sz="1400" kern="1200" dirty="0">
            <a:latin typeface="Candara" panose="020E0502030303020204" pitchFamily="34" charset="0"/>
          </a:endParaRPr>
        </a:p>
      </dsp:txBody>
      <dsp:txXfrm rot="-5400000">
        <a:off x="3785615" y="996032"/>
        <a:ext cx="6697334" cy="603548"/>
      </dsp:txXfrm>
    </dsp:sp>
    <dsp:sp modelId="{3AEEF290-D1CF-3E49-94A6-482F2DC186D6}">
      <dsp:nvSpPr>
        <dsp:cNvPr id="0" name=""/>
        <dsp:cNvSpPr/>
      </dsp:nvSpPr>
      <dsp:spPr>
        <a:xfrm>
          <a:off x="0" y="879775"/>
          <a:ext cx="3785616" cy="836060"/>
        </a:xfrm>
        <a:prstGeom prst="round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en-CA" sz="2900" b="1" i="0" kern="1200" dirty="0">
              <a:latin typeface="Candara" panose="020E0502030303020204" pitchFamily="34" charset="0"/>
            </a:rPr>
            <a:t>Sector owned </a:t>
          </a:r>
          <a:endParaRPr lang="en-CA" sz="2900" kern="1200" dirty="0">
            <a:latin typeface="Candara" panose="020E0502030303020204" pitchFamily="34" charset="0"/>
          </a:endParaRPr>
        </a:p>
      </dsp:txBody>
      <dsp:txXfrm>
        <a:off x="40813" y="920588"/>
        <a:ext cx="3703990" cy="754434"/>
      </dsp:txXfrm>
    </dsp:sp>
    <dsp:sp modelId="{7C68DD89-FBB6-E64B-AEF4-291D78BC2C2A}">
      <dsp:nvSpPr>
        <dsp:cNvPr id="0" name=""/>
        <dsp:cNvSpPr/>
      </dsp:nvSpPr>
      <dsp:spPr>
        <a:xfrm rot="5400000">
          <a:off x="6816183" y="-1189323"/>
          <a:ext cx="668848" cy="6729984"/>
        </a:xfrm>
        <a:prstGeom prst="round2SameRect">
          <a:avLst/>
        </a:prstGeom>
        <a:solidFill>
          <a:schemeClr val="accent3">
            <a:alpha val="90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CA" sz="1400" b="0" i="0" kern="1200" dirty="0">
              <a:latin typeface="Candara" panose="020E0502030303020204" pitchFamily="34" charset="0"/>
            </a:rPr>
            <a:t>Colleges + Universities</a:t>
          </a:r>
          <a:endParaRPr lang="en-CA" sz="1400" kern="1200" dirty="0">
            <a:latin typeface="Candara" panose="020E0502030303020204" pitchFamily="34" charset="0"/>
          </a:endParaRPr>
        </a:p>
      </dsp:txBody>
      <dsp:txXfrm rot="-5400000">
        <a:off x="3785615" y="1873895"/>
        <a:ext cx="6697334" cy="603548"/>
      </dsp:txXfrm>
    </dsp:sp>
    <dsp:sp modelId="{E5C8B102-937F-3D41-94CC-0FBF75C96B02}">
      <dsp:nvSpPr>
        <dsp:cNvPr id="0" name=""/>
        <dsp:cNvSpPr/>
      </dsp:nvSpPr>
      <dsp:spPr>
        <a:xfrm>
          <a:off x="0" y="1757638"/>
          <a:ext cx="3785616" cy="836060"/>
        </a:xfrm>
        <a:prstGeom prst="round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en-US" sz="2900" b="1" kern="1200" dirty="0">
              <a:latin typeface="Candara" panose="020E0502030303020204" pitchFamily="34" charset="0"/>
            </a:rPr>
            <a:t>National participation</a:t>
          </a:r>
          <a:endParaRPr lang="en-CA" sz="2900" b="1" kern="1200" dirty="0">
            <a:latin typeface="Candara" panose="020E0502030303020204" pitchFamily="34" charset="0"/>
          </a:endParaRPr>
        </a:p>
      </dsp:txBody>
      <dsp:txXfrm>
        <a:off x="40813" y="1798451"/>
        <a:ext cx="3703990" cy="754434"/>
      </dsp:txXfrm>
    </dsp:sp>
    <dsp:sp modelId="{B19C46CD-ED0B-B44D-80F5-064AD93FF763}">
      <dsp:nvSpPr>
        <dsp:cNvPr id="0" name=""/>
        <dsp:cNvSpPr/>
      </dsp:nvSpPr>
      <dsp:spPr>
        <a:xfrm rot="5400000">
          <a:off x="6816183" y="-311459"/>
          <a:ext cx="668848" cy="6729984"/>
        </a:xfrm>
        <a:prstGeom prst="round2SameRect">
          <a:avLst/>
        </a:prstGeom>
        <a:solidFill>
          <a:schemeClr val="accent3">
            <a:alpha val="90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CA" sz="1400" b="0" i="0" kern="1200" dirty="0">
              <a:latin typeface="Candara" panose="020E0502030303020204" pitchFamily="34" charset="0"/>
            </a:rPr>
            <a:t>Partners include: Pan-Canadian Council on Admissions and Transfer (PCCAT), Canadian University Council of Chief Information Officers (CUCCIO),             Canadian Postsecondary Electronic Council User Group (</a:t>
          </a:r>
          <a:r>
            <a:rPr lang="en-CA" sz="1400" b="0" i="0" kern="1200" dirty="0" err="1">
              <a:latin typeface="Candara" panose="020E0502030303020204" pitchFamily="34" charset="0"/>
            </a:rPr>
            <a:t>CanPESC</a:t>
          </a:r>
          <a:r>
            <a:rPr lang="en-CA" sz="1300" b="0" i="0" kern="1200" dirty="0">
              <a:latin typeface="Candara" panose="020E0502030303020204" pitchFamily="34" charset="0"/>
            </a:rPr>
            <a:t>)</a:t>
          </a:r>
          <a:endParaRPr lang="en-CA" sz="1300" kern="1200" dirty="0">
            <a:latin typeface="Candara" panose="020E0502030303020204" pitchFamily="34" charset="0"/>
          </a:endParaRPr>
        </a:p>
      </dsp:txBody>
      <dsp:txXfrm rot="-5400000">
        <a:off x="3785615" y="2751759"/>
        <a:ext cx="6697334" cy="603548"/>
      </dsp:txXfrm>
    </dsp:sp>
    <dsp:sp modelId="{BFE191DF-74FE-B04D-9034-8752B5382E92}">
      <dsp:nvSpPr>
        <dsp:cNvPr id="0" name=""/>
        <dsp:cNvSpPr/>
      </dsp:nvSpPr>
      <dsp:spPr>
        <a:xfrm>
          <a:off x="0" y="2635502"/>
          <a:ext cx="3785616" cy="836060"/>
        </a:xfrm>
        <a:prstGeom prst="round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en-CA" sz="2900" b="1" i="0" kern="1200" dirty="0">
              <a:latin typeface="Candara" panose="020E0502030303020204" pitchFamily="34" charset="0"/>
            </a:rPr>
            <a:t>Nationally supported</a:t>
          </a:r>
          <a:endParaRPr lang="en-CA" sz="2900" kern="1200" dirty="0">
            <a:latin typeface="Candara" panose="020E0502030303020204" pitchFamily="34" charset="0"/>
          </a:endParaRPr>
        </a:p>
      </dsp:txBody>
      <dsp:txXfrm>
        <a:off x="40813" y="2676315"/>
        <a:ext cx="3703990" cy="754434"/>
      </dsp:txXfrm>
    </dsp:sp>
    <dsp:sp modelId="{E56763E4-164A-604A-8872-ED05B29FF54F}">
      <dsp:nvSpPr>
        <dsp:cNvPr id="0" name=""/>
        <dsp:cNvSpPr/>
      </dsp:nvSpPr>
      <dsp:spPr>
        <a:xfrm rot="5400000">
          <a:off x="6816183" y="566403"/>
          <a:ext cx="668848" cy="6729984"/>
        </a:xfrm>
        <a:prstGeom prst="round2SameRect">
          <a:avLst/>
        </a:prstGeom>
        <a:solidFill>
          <a:schemeClr val="accent3">
            <a:alpha val="90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CA" sz="1400" b="0" i="0" kern="1200" dirty="0">
              <a:latin typeface="Candara" panose="020E0502030303020204" pitchFamily="34" charset="0"/>
            </a:rPr>
            <a:t>MyCreds™ is endorsed by our: Colleges and Universities, Students, Credential Evaluation Organizations, Governments</a:t>
          </a:r>
          <a:endParaRPr lang="en-CA" sz="1400" kern="1200" dirty="0">
            <a:latin typeface="Candara" panose="020E0502030303020204" pitchFamily="34" charset="0"/>
          </a:endParaRPr>
        </a:p>
      </dsp:txBody>
      <dsp:txXfrm rot="-5400000">
        <a:off x="3785615" y="3629621"/>
        <a:ext cx="6697334" cy="603548"/>
      </dsp:txXfrm>
    </dsp:sp>
    <dsp:sp modelId="{884A3B5C-7A2A-CF48-A483-21EFECE509A3}">
      <dsp:nvSpPr>
        <dsp:cNvPr id="0" name=""/>
        <dsp:cNvSpPr/>
      </dsp:nvSpPr>
      <dsp:spPr>
        <a:xfrm>
          <a:off x="0" y="3513365"/>
          <a:ext cx="3785616" cy="836060"/>
        </a:xfrm>
        <a:prstGeom prst="round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en-CA" sz="2900" b="1" i="0" kern="1200" dirty="0">
              <a:latin typeface="Candara" panose="020E0502030303020204" pitchFamily="34" charset="0"/>
            </a:rPr>
            <a:t>Sector supported</a:t>
          </a:r>
          <a:endParaRPr lang="en-CA" sz="2900" kern="1200" dirty="0">
            <a:latin typeface="Candara" panose="020E0502030303020204" pitchFamily="34" charset="0"/>
          </a:endParaRPr>
        </a:p>
      </dsp:txBody>
      <dsp:txXfrm>
        <a:off x="40813" y="3554178"/>
        <a:ext cx="3703990" cy="7544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8F52AB-E908-EA48-8E2C-1757B96B1835}">
      <dsp:nvSpPr>
        <dsp:cNvPr id="0" name=""/>
        <dsp:cNvSpPr/>
      </dsp:nvSpPr>
      <dsp:spPr>
        <a:xfrm>
          <a:off x="2035954" y="263637"/>
          <a:ext cx="3554659" cy="3554659"/>
        </a:xfrm>
        <a:prstGeom prst="pie">
          <a:avLst>
            <a:gd name="adj1" fmla="val 16200000"/>
            <a:gd name="adj2" fmla="val 0"/>
          </a:avLst>
        </a:prstGeom>
        <a:solidFill>
          <a:schemeClr val="bg2"/>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i="0" kern="1200" dirty="0">
              <a:latin typeface="Candara" panose="020E0502030303020204" pitchFamily="34" charset="0"/>
            </a:rPr>
            <a:t>Employers, Third Parties</a:t>
          </a:r>
          <a:endParaRPr lang="en-CA" sz="1800" kern="1200" dirty="0">
            <a:latin typeface="Candara" panose="020E0502030303020204" pitchFamily="34" charset="0"/>
          </a:endParaRPr>
        </a:p>
      </dsp:txBody>
      <dsp:txXfrm>
        <a:off x="3853908" y="921249"/>
        <a:ext cx="1311838" cy="1057934"/>
      </dsp:txXfrm>
    </dsp:sp>
    <dsp:sp modelId="{2C2686AE-6F0B-5A41-B3FF-C85D3ED0954A}">
      <dsp:nvSpPr>
        <dsp:cNvPr id="0" name=""/>
        <dsp:cNvSpPr/>
      </dsp:nvSpPr>
      <dsp:spPr>
        <a:xfrm>
          <a:off x="2013479" y="397551"/>
          <a:ext cx="3554659" cy="3554659"/>
        </a:xfrm>
        <a:prstGeom prst="pie">
          <a:avLst>
            <a:gd name="adj1" fmla="val 0"/>
            <a:gd name="adj2" fmla="val 5400000"/>
          </a:avLst>
        </a:prstGeom>
        <a:solidFill>
          <a:schemeClr val="bg2"/>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i="0" kern="1200" dirty="0">
              <a:latin typeface="Candara" panose="020E0502030303020204" pitchFamily="34" charset="0"/>
            </a:rPr>
            <a:t>Government</a:t>
          </a:r>
          <a:endParaRPr lang="en-CA" sz="1800" kern="1200" dirty="0">
            <a:latin typeface="Candara" panose="020E0502030303020204" pitchFamily="34" charset="0"/>
          </a:endParaRPr>
        </a:p>
      </dsp:txBody>
      <dsp:txXfrm>
        <a:off x="3854284" y="2238356"/>
        <a:ext cx="1311838" cy="1057934"/>
      </dsp:txXfrm>
    </dsp:sp>
    <dsp:sp modelId="{405840E0-BB09-0A4A-ADFF-9B547E1522E0}">
      <dsp:nvSpPr>
        <dsp:cNvPr id="0" name=""/>
        <dsp:cNvSpPr/>
      </dsp:nvSpPr>
      <dsp:spPr>
        <a:xfrm>
          <a:off x="1886151" y="413440"/>
          <a:ext cx="3554659" cy="3554659"/>
        </a:xfrm>
        <a:prstGeom prst="pie">
          <a:avLst>
            <a:gd name="adj1" fmla="val 5400000"/>
            <a:gd name="adj2" fmla="val 10800000"/>
          </a:avLst>
        </a:prstGeom>
        <a:solidFill>
          <a:schemeClr val="bg2"/>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i="0" kern="1200" dirty="0">
              <a:latin typeface="Candara" panose="020E0502030303020204" pitchFamily="34" charset="0"/>
            </a:rPr>
            <a:t>Post-Secondary Institutions</a:t>
          </a:r>
          <a:endParaRPr lang="en-CA" sz="1800" kern="1200" dirty="0">
            <a:latin typeface="Candara" panose="020E0502030303020204" pitchFamily="34" charset="0"/>
          </a:endParaRPr>
        </a:p>
      </dsp:txBody>
      <dsp:txXfrm>
        <a:off x="2288166" y="2254246"/>
        <a:ext cx="1311838" cy="1057934"/>
      </dsp:txXfrm>
    </dsp:sp>
    <dsp:sp modelId="{070D5FDC-82FC-EB45-8125-0B28D6F01882}">
      <dsp:nvSpPr>
        <dsp:cNvPr id="0" name=""/>
        <dsp:cNvSpPr/>
      </dsp:nvSpPr>
      <dsp:spPr>
        <a:xfrm>
          <a:off x="1897703" y="264287"/>
          <a:ext cx="3554659" cy="3554659"/>
        </a:xfrm>
        <a:prstGeom prst="pie">
          <a:avLst>
            <a:gd name="adj1" fmla="val 10800000"/>
            <a:gd name="adj2" fmla="val 16200000"/>
          </a:avLst>
        </a:prstGeom>
        <a:solidFill>
          <a:schemeClr val="bg2"/>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i="0" kern="1200" dirty="0">
              <a:latin typeface="Candara" panose="020E0502030303020204" pitchFamily="34" charset="0"/>
            </a:rPr>
            <a:t>Learners</a:t>
          </a:r>
          <a:endParaRPr lang="en-CA" sz="1800" kern="1200" dirty="0">
            <a:latin typeface="Candara" panose="020E0502030303020204" pitchFamily="34" charset="0"/>
          </a:endParaRPr>
        </a:p>
      </dsp:txBody>
      <dsp:txXfrm>
        <a:off x="2299718" y="920206"/>
        <a:ext cx="1311838" cy="10579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AEC779-11A4-43B0-81A4-13435D070825}">
      <dsp:nvSpPr>
        <dsp:cNvPr id="0" name=""/>
        <dsp:cNvSpPr/>
      </dsp:nvSpPr>
      <dsp:spPr>
        <a:xfrm>
          <a:off x="1758907" y="0"/>
          <a:ext cx="4203786" cy="4203786"/>
        </a:xfrm>
        <a:prstGeom prst="quadArrow">
          <a:avLst>
            <a:gd name="adj1" fmla="val 2000"/>
            <a:gd name="adj2" fmla="val 4000"/>
            <a:gd name="adj3" fmla="val 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ACC4D0A-86DE-43E3-948F-15524B3927E4}">
      <dsp:nvSpPr>
        <dsp:cNvPr id="0" name=""/>
        <dsp:cNvSpPr/>
      </dsp:nvSpPr>
      <dsp:spPr>
        <a:xfrm>
          <a:off x="2032153" y="273246"/>
          <a:ext cx="1681514" cy="168151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CA" sz="1900" kern="1200" dirty="0"/>
            <a:t>Higher Education Community</a:t>
          </a:r>
        </a:p>
      </dsp:txBody>
      <dsp:txXfrm>
        <a:off x="2114238" y="355331"/>
        <a:ext cx="1517344" cy="1517344"/>
      </dsp:txXfrm>
    </dsp:sp>
    <dsp:sp modelId="{21C34EE4-D55A-41C6-9360-ADB6E57D3D26}">
      <dsp:nvSpPr>
        <dsp:cNvPr id="0" name=""/>
        <dsp:cNvSpPr/>
      </dsp:nvSpPr>
      <dsp:spPr>
        <a:xfrm>
          <a:off x="4007932" y="273246"/>
          <a:ext cx="1681514" cy="168151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CA" sz="1900" kern="1200" dirty="0"/>
            <a:t>Government</a:t>
          </a:r>
        </a:p>
      </dsp:txBody>
      <dsp:txXfrm>
        <a:off x="4090017" y="355331"/>
        <a:ext cx="1517344" cy="1517344"/>
      </dsp:txXfrm>
    </dsp:sp>
    <dsp:sp modelId="{3813F604-6E16-4973-BB1B-D3AA27D51803}">
      <dsp:nvSpPr>
        <dsp:cNvPr id="0" name=""/>
        <dsp:cNvSpPr/>
      </dsp:nvSpPr>
      <dsp:spPr>
        <a:xfrm>
          <a:off x="2032153" y="2249025"/>
          <a:ext cx="1681514" cy="168151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CA" sz="1900" kern="1200" dirty="0"/>
            <a:t>Not-for-profit sector leadership</a:t>
          </a:r>
        </a:p>
      </dsp:txBody>
      <dsp:txXfrm>
        <a:off x="2114238" y="2331110"/>
        <a:ext cx="1517344" cy="1517344"/>
      </dsp:txXfrm>
    </dsp:sp>
    <dsp:sp modelId="{CFCF7D3A-4046-45B4-B72E-B6AF60F1258C}">
      <dsp:nvSpPr>
        <dsp:cNvPr id="0" name=""/>
        <dsp:cNvSpPr/>
      </dsp:nvSpPr>
      <dsp:spPr>
        <a:xfrm>
          <a:off x="4007932" y="2249025"/>
          <a:ext cx="1681514" cy="168151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CA" sz="1900" kern="1200" dirty="0"/>
            <a:t>Industry</a:t>
          </a:r>
        </a:p>
      </dsp:txBody>
      <dsp:txXfrm>
        <a:off x="4090017" y="2331110"/>
        <a:ext cx="1517344" cy="1517344"/>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3.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1"/>
            <a:ext cx="3169920" cy="481727"/>
          </a:xfrm>
          <a:prstGeom prst="rect">
            <a:avLst/>
          </a:prstGeom>
          <a:noFill/>
          <a:ln>
            <a:noFill/>
          </a:ln>
        </p:spPr>
        <p:txBody>
          <a:bodyPr spcFirstLastPara="1" wrap="square" lIns="96634" tIns="48317" rIns="96634" bIns="48317"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4143588" y="1"/>
            <a:ext cx="3169920" cy="481727"/>
          </a:xfrm>
          <a:prstGeom prst="rect">
            <a:avLst/>
          </a:prstGeom>
          <a:noFill/>
          <a:ln>
            <a:noFill/>
          </a:ln>
        </p:spPr>
        <p:txBody>
          <a:bodyPr spcFirstLastPara="1" wrap="square" lIns="96634" tIns="48317" rIns="96634" bIns="48317"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31520" y="4620578"/>
            <a:ext cx="5852160" cy="3780473"/>
          </a:xfrm>
          <a:prstGeom prst="rect">
            <a:avLst/>
          </a:prstGeom>
          <a:noFill/>
          <a:ln>
            <a:noFill/>
          </a:ln>
        </p:spPr>
        <p:txBody>
          <a:bodyPr spcFirstLastPara="1" wrap="square" lIns="96634" tIns="48317" rIns="96634" bIns="48317"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119475"/>
            <a:ext cx="3169920" cy="481726"/>
          </a:xfrm>
          <a:prstGeom prst="rect">
            <a:avLst/>
          </a:prstGeom>
          <a:noFill/>
          <a:ln>
            <a:noFill/>
          </a:ln>
        </p:spPr>
        <p:txBody>
          <a:bodyPr spcFirstLastPara="1" wrap="square" lIns="96634" tIns="48317" rIns="96634" bIns="48317"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4143588" y="9119475"/>
            <a:ext cx="3169920" cy="481726"/>
          </a:xfrm>
          <a:prstGeom prst="rect">
            <a:avLst/>
          </a:prstGeom>
          <a:noFill/>
          <a:ln>
            <a:noFill/>
          </a:ln>
        </p:spPr>
        <p:txBody>
          <a:bodyPr spcFirstLastPara="1" wrap="square" lIns="96634" tIns="48317" rIns="96634" bIns="48317" anchor="b" anchorCtr="0">
            <a:noAutofit/>
          </a:bodyPr>
          <a:lstStyle/>
          <a:p>
            <a:pPr algn="r"/>
            <a:fld id="{00000000-1234-1234-1234-123412341234}" type="slidenum">
              <a:rPr lang="en-CA" sz="1200" smtClean="0">
                <a:solidFill>
                  <a:schemeClr val="dk1"/>
                </a:solidFill>
                <a:latin typeface="Calibri"/>
                <a:ea typeface="Calibri"/>
                <a:cs typeface="Calibri"/>
                <a:sym typeface="Calibri"/>
              </a:rPr>
              <a:pPr algn="r"/>
              <a:t>‹#›</a:t>
            </a:fld>
            <a:endParaRPr lang="en-CA" sz="1200"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1: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0" name="Google Shape;380;p1:notes"/>
          <p:cNvSpPr txBox="1">
            <a:spLocks noGrp="1"/>
          </p:cNvSpPr>
          <p:nvPr>
            <p:ph type="body" idx="1"/>
          </p:nvPr>
        </p:nvSpPr>
        <p:spPr>
          <a:xfrm>
            <a:off x="731520" y="4620578"/>
            <a:ext cx="5852160" cy="3780473"/>
          </a:xfrm>
          <a:prstGeom prst="rect">
            <a:avLst/>
          </a:prstGeom>
          <a:noFill/>
          <a:ln>
            <a:noFill/>
          </a:ln>
        </p:spPr>
        <p:txBody>
          <a:bodyPr spcFirstLastPara="1" wrap="square" lIns="96634" tIns="48317" rIns="96634" bIns="48317" anchor="t" anchorCtr="0">
            <a:noAutofit/>
          </a:bodyPr>
          <a:lstStyle/>
          <a:p>
            <a:pPr marL="0" indent="0"/>
            <a:endParaRPr sz="1100" dirty="0"/>
          </a:p>
          <a:p>
            <a:pPr marL="0" indent="0"/>
            <a:endParaRPr dirty="0"/>
          </a:p>
          <a:p>
            <a:pPr marL="0" indent="0"/>
            <a:endParaRPr dirty="0"/>
          </a:p>
        </p:txBody>
      </p:sp>
      <p:sp>
        <p:nvSpPr>
          <p:cNvPr id="381" name="Google Shape;381;p1:notes"/>
          <p:cNvSpPr txBox="1">
            <a:spLocks noGrp="1"/>
          </p:cNvSpPr>
          <p:nvPr>
            <p:ph type="sldNum" idx="12"/>
          </p:nvPr>
        </p:nvSpPr>
        <p:spPr>
          <a:xfrm>
            <a:off x="4143588" y="9119475"/>
            <a:ext cx="3169920" cy="481726"/>
          </a:xfrm>
          <a:prstGeom prst="rect">
            <a:avLst/>
          </a:prstGeom>
          <a:noFill/>
          <a:ln>
            <a:noFill/>
          </a:ln>
        </p:spPr>
        <p:txBody>
          <a:bodyPr spcFirstLastPara="1" wrap="square" lIns="96634" tIns="48317" rIns="96634" bIns="48317" anchor="b" anchorCtr="0">
            <a:noAutofit/>
          </a:bodyPr>
          <a:lstStyle/>
          <a:p>
            <a:pPr algn="r"/>
            <a:fld id="{00000000-1234-1234-1234-123412341234}" type="slidenum">
              <a:rPr lang="en-CA"/>
              <a:pPr algn="r"/>
              <a:t>1</a:t>
            </a:fld>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3: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4" name="Google Shape;394;p3:notes"/>
          <p:cNvSpPr txBox="1">
            <a:spLocks noGrp="1"/>
          </p:cNvSpPr>
          <p:nvPr>
            <p:ph type="body" idx="1"/>
          </p:nvPr>
        </p:nvSpPr>
        <p:spPr>
          <a:xfrm>
            <a:off x="731520" y="4620578"/>
            <a:ext cx="5852160" cy="3780473"/>
          </a:xfrm>
          <a:prstGeom prst="rect">
            <a:avLst/>
          </a:prstGeom>
          <a:noFill/>
          <a:ln>
            <a:noFill/>
          </a:ln>
        </p:spPr>
        <p:txBody>
          <a:bodyPr spcFirstLastPara="1" wrap="square" lIns="96634" tIns="48317" rIns="96634" bIns="48317" anchor="t" anchorCtr="0">
            <a:noAutofit/>
          </a:bodyPr>
          <a:lstStyle/>
          <a:p>
            <a:pPr marL="0" indent="0"/>
            <a:r>
              <a:rPr lang="en-CA" sz="1100" dirty="0"/>
              <a:t>Briefly, here is a slide that provides a quick overview of the ARUCC.</a:t>
            </a:r>
            <a:endParaRPr dirty="0"/>
          </a:p>
          <a:p>
            <a:pPr marL="0" indent="0"/>
            <a:r>
              <a:rPr lang="en-CA" sz="1100" dirty="0"/>
              <a:t>It and the MyCreds Network are owned and led by registrars.</a:t>
            </a:r>
            <a:endParaRPr dirty="0"/>
          </a:p>
          <a:p>
            <a:pPr marL="0" indent="0"/>
            <a:endParaRPr sz="1100" dirty="0"/>
          </a:p>
          <a:p>
            <a:pPr marL="0" indent="0"/>
            <a:r>
              <a:rPr lang="en-CA" sz="1100" dirty="0"/>
              <a:t>ARUCC, a federally incorporated not-for-profit, owns MyCreds | MesCertif and created this solution in partnership with registrars, CIOs, CISO experts, and other higher education partners to address real problems and opportunities, using a shared service model.</a:t>
            </a:r>
            <a:endParaRPr dirty="0"/>
          </a:p>
          <a:p>
            <a:pPr marL="0" indent="0"/>
            <a:endParaRPr sz="1100" dirty="0"/>
          </a:p>
          <a:p>
            <a:pPr marL="0" indent="0"/>
            <a:r>
              <a:rPr lang="en-CA" sz="1100" dirty="0"/>
              <a:t>The MyCreds | MesCertif project, both now and since its inception in 2015, was inspired by the Groningen Declaration Network a national organization that is dedicated to student mobility through learner portability. With conversations beginning in 2015, the effort was led by Kathleen Massey, a former registrar of Centennial College and McGill University. She and others worked on behalf of the registrars to first determine if digitizing documents and credentials and changing the approach to delivery and verification was achievable at the national level. The registrars agreed that this was possible and have continuously provided formal unanimous support to continue forward with this initiative.</a:t>
            </a:r>
            <a:endParaRPr sz="1100" dirty="0"/>
          </a:p>
          <a:p>
            <a:pPr marL="0" indent="0"/>
            <a:endParaRPr sz="1100" dirty="0"/>
          </a:p>
          <a:p>
            <a:pPr marL="0" indent="0"/>
            <a:r>
              <a:rPr lang="en-CA" sz="1100" dirty="0"/>
              <a:t>After extensive consultation and additional higher education endorsements and unanimous support, ARUCC contracted in June with a service provider to help it build a fully bilingual Canadian network and wallet.</a:t>
            </a:r>
            <a:endParaRPr dirty="0"/>
          </a:p>
          <a:p>
            <a:pPr marL="0" indent="0"/>
            <a:endParaRPr sz="1100" dirty="0"/>
          </a:p>
          <a:p>
            <a:pPr marL="0" indent="0"/>
            <a:r>
              <a:rPr lang="en-CA" sz="1100" dirty="0"/>
              <a:t>ARUCC conducted extensive research before making this move and advanced its governance and leadership capacities, including hiring an Executive Lead (Joanne Duklas), experts, and an implementation team to support the project.</a:t>
            </a:r>
            <a:endParaRPr dirty="0"/>
          </a:p>
          <a:p>
            <a:pPr marL="0" indent="0"/>
            <a:endParaRPr sz="1100" dirty="0"/>
          </a:p>
          <a:p>
            <a:pPr marL="0" indent="0"/>
            <a:endParaRPr dirty="0"/>
          </a:p>
          <a:p>
            <a:pPr marL="0" indent="0"/>
            <a:endParaRPr dirty="0"/>
          </a:p>
        </p:txBody>
      </p:sp>
      <p:sp>
        <p:nvSpPr>
          <p:cNvPr id="395" name="Google Shape;395;p3:notes"/>
          <p:cNvSpPr txBox="1">
            <a:spLocks noGrp="1"/>
          </p:cNvSpPr>
          <p:nvPr>
            <p:ph type="sldNum" idx="12"/>
          </p:nvPr>
        </p:nvSpPr>
        <p:spPr>
          <a:xfrm>
            <a:off x="4143588" y="9119475"/>
            <a:ext cx="3169920" cy="481726"/>
          </a:xfrm>
          <a:prstGeom prst="rect">
            <a:avLst/>
          </a:prstGeom>
          <a:noFill/>
          <a:ln>
            <a:noFill/>
          </a:ln>
        </p:spPr>
        <p:txBody>
          <a:bodyPr spcFirstLastPara="1" wrap="square" lIns="96634" tIns="48317" rIns="96634" bIns="48317" anchor="b" anchorCtr="0">
            <a:noAutofit/>
          </a:bodyPr>
          <a:lstStyle/>
          <a:p>
            <a:pPr algn="r"/>
            <a:fld id="{00000000-1234-1234-1234-123412341234}" type="slidenum">
              <a:rPr lang="en-CA"/>
              <a:pPr algn="r"/>
              <a:t>2</a:t>
            </a:fld>
            <a:endParaRPr dirty="0"/>
          </a:p>
        </p:txBody>
      </p:sp>
    </p:spTree>
    <p:extLst>
      <p:ext uri="{BB962C8B-B14F-4D97-AF65-F5344CB8AC3E}">
        <p14:creationId xmlns:p14="http://schemas.microsoft.com/office/powerpoint/2010/main" val="11846574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1" name="Google Shape;401;p4:notes"/>
          <p:cNvSpPr txBox="1">
            <a:spLocks noGrp="1"/>
          </p:cNvSpPr>
          <p:nvPr>
            <p:ph type="body" idx="1"/>
          </p:nvPr>
        </p:nvSpPr>
        <p:spPr>
          <a:xfrm>
            <a:off x="731520" y="4620578"/>
            <a:ext cx="5852160" cy="3780473"/>
          </a:xfrm>
          <a:prstGeom prst="rect">
            <a:avLst/>
          </a:prstGeom>
          <a:noFill/>
          <a:ln>
            <a:noFill/>
          </a:ln>
        </p:spPr>
        <p:txBody>
          <a:bodyPr spcFirstLastPara="1" wrap="square" lIns="96634" tIns="48317" rIns="96634" bIns="48317" anchor="t" anchorCtr="0">
            <a:noAutofit/>
          </a:bodyPr>
          <a:lstStyle/>
          <a:p>
            <a:pPr marL="0" indent="0"/>
            <a:r>
              <a:rPr lang="en-US" dirty="0"/>
              <a:t>MyCreds provides a new way of supporting learners that builds on past successes and goes beyond admissions, one particular institution or one region. </a:t>
            </a:r>
          </a:p>
          <a:p>
            <a:pPr marL="0" indent="0"/>
            <a:endParaRPr lang="en-US" dirty="0"/>
          </a:p>
          <a:p>
            <a:pPr marL="0" indent="0"/>
            <a:r>
              <a:rPr lang="en-US" dirty="0"/>
              <a:t>Through a shared service model, it provides a new way of handling documents and credentials.</a:t>
            </a:r>
          </a:p>
          <a:p>
            <a:pPr marL="0" indent="0"/>
            <a:endParaRPr lang="en-US" dirty="0"/>
          </a:p>
          <a:p>
            <a:pPr marL="0" indent="0"/>
            <a:r>
              <a:rPr lang="en-US" dirty="0"/>
              <a:t>It is provincial, national, and international in scope and ensures our schools are both supporting learners more holistically, regardless of their location. </a:t>
            </a:r>
          </a:p>
          <a:p>
            <a:pPr marL="0" indent="0"/>
            <a:endParaRPr lang="en-US" dirty="0"/>
          </a:p>
          <a:p>
            <a:pPr marL="0" indent="0"/>
            <a:r>
              <a:rPr lang="en-US" dirty="0"/>
              <a:t>It provides a virtual credential wallet for learners and a way to share official digitized documents with colleges, polytechnics, universities, employers, and government, both in Canada and beyond.</a:t>
            </a:r>
          </a:p>
          <a:p>
            <a:pPr marL="0" indent="0"/>
            <a:endParaRPr lang="en-US" dirty="0"/>
          </a:p>
          <a:p>
            <a:pPr marL="0" indent="0"/>
            <a:r>
              <a:rPr lang="en-US" dirty="0"/>
              <a:t>It supports admissions, current student needs, and graduating student needs. It supports the entire lifecycle of the learner.</a:t>
            </a:r>
          </a:p>
          <a:p>
            <a:pPr marL="0" indent="0"/>
            <a:endParaRPr dirty="0"/>
          </a:p>
        </p:txBody>
      </p:sp>
      <p:sp>
        <p:nvSpPr>
          <p:cNvPr id="402" name="Google Shape;402;p4:notes"/>
          <p:cNvSpPr txBox="1">
            <a:spLocks noGrp="1"/>
          </p:cNvSpPr>
          <p:nvPr>
            <p:ph type="sldNum" idx="12"/>
          </p:nvPr>
        </p:nvSpPr>
        <p:spPr>
          <a:xfrm>
            <a:off x="4143588" y="9119475"/>
            <a:ext cx="3169920" cy="481726"/>
          </a:xfrm>
          <a:prstGeom prst="rect">
            <a:avLst/>
          </a:prstGeom>
          <a:noFill/>
          <a:ln>
            <a:noFill/>
          </a:ln>
        </p:spPr>
        <p:txBody>
          <a:bodyPr spcFirstLastPara="1" wrap="square" lIns="96634" tIns="48317" rIns="96634" bIns="48317" anchor="b" anchorCtr="0">
            <a:noAutofit/>
          </a:bodyPr>
          <a:lstStyle/>
          <a:p>
            <a:pPr algn="r"/>
            <a:fld id="{00000000-1234-1234-1234-123412341234}" type="slidenum">
              <a:rPr lang="en-CA"/>
              <a:pPr algn="r"/>
              <a:t>3</a:t>
            </a:fld>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Learners:</a:t>
            </a:r>
          </a:p>
          <a:p>
            <a:pPr marL="171450" indent="-171450" fontAlgn="base">
              <a:buFont typeface="Arial" panose="020B0604020202020204" pitchFamily="34" charset="0"/>
              <a:buChar char="•"/>
            </a:pPr>
            <a:r>
              <a:rPr lang="en-US" sz="1200" b="1" dirty="0">
                <a:latin typeface="Candara" panose="020E0502030303020204" pitchFamily="34" charset="0"/>
              </a:rPr>
              <a:t>Learner control</a:t>
            </a:r>
          </a:p>
          <a:p>
            <a:pPr marL="171450" indent="-171450" fontAlgn="base">
              <a:buFont typeface="Arial" panose="020B0604020202020204" pitchFamily="34" charset="0"/>
              <a:buChar char="•"/>
            </a:pPr>
            <a:r>
              <a:rPr lang="en-US" sz="1200" dirty="0">
                <a:latin typeface="Candara" panose="020E0502030303020204" pitchFamily="34" charset="0"/>
              </a:rPr>
              <a:t>Control of documents and credentials​</a:t>
            </a:r>
          </a:p>
          <a:p>
            <a:pPr marL="171450" indent="-171450" fontAlgn="base">
              <a:buFont typeface="Arial" panose="020B0604020202020204" pitchFamily="34" charset="0"/>
              <a:buChar char="•"/>
            </a:pPr>
            <a:r>
              <a:rPr lang="en-US" sz="1200" b="1" dirty="0">
                <a:latin typeface="Candara" panose="020E0502030303020204" pitchFamily="34" charset="0"/>
              </a:rPr>
              <a:t>24/7 virtual digitized sharing of credentials</a:t>
            </a:r>
            <a:r>
              <a:rPr lang="en-US" sz="1200" dirty="0">
                <a:latin typeface="Candara" panose="020E0502030303020204" pitchFamily="34" charset="0"/>
              </a:rPr>
              <a:t>​</a:t>
            </a:r>
          </a:p>
          <a:p>
            <a:pPr marL="171450" indent="-171450" fontAlgn="base">
              <a:buFont typeface="Arial" panose="020B0604020202020204" pitchFamily="34" charset="0"/>
              <a:buChar char="•"/>
            </a:pPr>
            <a:r>
              <a:rPr lang="en-US" sz="1200" b="1" dirty="0">
                <a:latin typeface="Candara" panose="020E0502030303020204" pitchFamily="34" charset="0"/>
              </a:rPr>
              <a:t>Self-sovereignty and agency </a:t>
            </a:r>
            <a:r>
              <a:rPr lang="en-US" sz="1200" dirty="0">
                <a:latin typeface="Candara" panose="020E0502030303020204" pitchFamily="34" charset="0"/>
              </a:rPr>
              <a:t>over micro-credentials, badges, diplomas, degrees, and certificates</a:t>
            </a:r>
          </a:p>
          <a:p>
            <a:pPr marL="171450" indent="-171450" fontAlgn="base">
              <a:buFont typeface="Arial" panose="020B0604020202020204" pitchFamily="34" charset="0"/>
              <a:buChar char="•"/>
            </a:pPr>
            <a:r>
              <a:rPr lang="en-US" sz="1200" b="1" dirty="0">
                <a:latin typeface="Candara" panose="020E0502030303020204" pitchFamily="34" charset="0"/>
              </a:rPr>
              <a:t>Enables </a:t>
            </a:r>
            <a:r>
              <a:rPr lang="en-US" sz="1200" dirty="0">
                <a:latin typeface="Candara" panose="020E0502030303020204" pitchFamily="34" charset="0"/>
              </a:rPr>
              <a:t>learner </a:t>
            </a:r>
            <a:r>
              <a:rPr lang="en-US" sz="1200" b="1" dirty="0">
                <a:latin typeface="Candara" panose="020E0502030303020204" pitchFamily="34" charset="0"/>
              </a:rPr>
              <a:t>mobility</a:t>
            </a:r>
          </a:p>
          <a:p>
            <a:pPr marL="171450" indent="-171450" fontAlgn="base">
              <a:buFont typeface="Arial" panose="020B0604020202020204" pitchFamily="34" charset="0"/>
              <a:buChar char="•"/>
            </a:pPr>
            <a:endParaRPr lang="en-US" sz="1200" b="1" dirty="0">
              <a:latin typeface="Candara" panose="020E0502030303020204" pitchFamily="34" charset="0"/>
            </a:endParaRPr>
          </a:p>
          <a:p>
            <a:pPr marL="171450" indent="-171450" fontAlgn="base">
              <a:buFont typeface="Arial" panose="020B0604020202020204" pitchFamily="34" charset="0"/>
              <a:buChar char="•"/>
            </a:pPr>
            <a:r>
              <a:rPr lang="en-US" sz="1200" b="1" dirty="0">
                <a:latin typeface="Candara" panose="020E0502030303020204" pitchFamily="34" charset="0"/>
              </a:rPr>
              <a:t>PSI</a:t>
            </a:r>
          </a:p>
          <a:p>
            <a:pPr marL="171450" indent="-171450" fontAlgn="base">
              <a:buFont typeface="Arial" panose="020B0604020202020204" pitchFamily="34" charset="0"/>
              <a:buChar char="•"/>
            </a:pPr>
            <a:r>
              <a:rPr lang="en-US" sz="1200" b="1" dirty="0">
                <a:latin typeface="Candara" panose="020E0502030303020204" pitchFamily="34" charset="0"/>
              </a:rPr>
              <a:t>Ability to provide access to official letters, transcripts, parchments, badges, and micro-credentials to learner digital wallets</a:t>
            </a:r>
          </a:p>
          <a:p>
            <a:pPr marL="171450" indent="-171450" fontAlgn="base">
              <a:buFont typeface="Arial" panose="020B0604020202020204" pitchFamily="34" charset="0"/>
              <a:buChar char="•"/>
            </a:pPr>
            <a:r>
              <a:rPr lang="en-US" sz="1200" b="1" dirty="0">
                <a:latin typeface="Candara" panose="020E0502030303020204" pitchFamily="34" charset="0"/>
              </a:rPr>
              <a:t>Comprehensive dashboard reporting and analytics</a:t>
            </a:r>
          </a:p>
          <a:p>
            <a:pPr marL="171450" indent="-171450" fontAlgn="base">
              <a:buFont typeface="Arial" panose="020B0604020202020204" pitchFamily="34" charset="0"/>
              <a:buChar char="•"/>
            </a:pPr>
            <a:r>
              <a:rPr lang="en-US" sz="1200" b="1" dirty="0">
                <a:latin typeface="Candara" panose="020E0502030303020204" pitchFamily="34" charset="0"/>
              </a:rPr>
              <a:t>Integration with enterprise student information systems</a:t>
            </a:r>
          </a:p>
          <a:p>
            <a:pPr marL="171450" indent="-171450" fontAlgn="base">
              <a:buFont typeface="Arial" panose="020B0604020202020204" pitchFamily="34" charset="0"/>
              <a:buChar char="•"/>
            </a:pPr>
            <a:r>
              <a:rPr lang="en-US" sz="1200" b="1" dirty="0">
                <a:latin typeface="Candara" panose="020E0502030303020204" pitchFamily="34" charset="0"/>
              </a:rPr>
              <a:t>Provides white label branding​</a:t>
            </a:r>
          </a:p>
          <a:p>
            <a:pPr marL="171450" indent="-171450" fontAlgn="base">
              <a:buFont typeface="Arial" panose="020B0604020202020204" pitchFamily="34" charset="0"/>
              <a:buChar char="•"/>
            </a:pPr>
            <a:r>
              <a:rPr lang="en-US" sz="1200" b="1" dirty="0">
                <a:latin typeface="Candara" panose="020E0502030303020204" pitchFamily="34" charset="0"/>
              </a:rPr>
              <a:t>Connectivity to existing application centres (over time and pending further scoping)</a:t>
            </a:r>
          </a:p>
          <a:p>
            <a:pPr marL="171450" indent="-171450" fontAlgn="base">
              <a:buFont typeface="Arial" panose="020B0604020202020204" pitchFamily="34" charset="0"/>
              <a:buChar char="•"/>
            </a:pPr>
            <a:r>
              <a:rPr lang="en-US" sz="1200" b="1" dirty="0">
                <a:latin typeface="Candara" panose="020E0502030303020204" pitchFamily="34" charset="0"/>
              </a:rPr>
              <a:t>Full suite of solutions at scale, including micro-credentials, and badges, using cutting edge technologies and data sharing models, including SSI/blockchain (planned next stage extension of digital wallet in development phase)</a:t>
            </a:r>
          </a:p>
          <a:p>
            <a:endParaRPr lang="en-US" dirty="0"/>
          </a:p>
          <a:p>
            <a:r>
              <a:rPr lang="en-US" dirty="0"/>
              <a:t>Third parties</a:t>
            </a:r>
          </a:p>
          <a:p>
            <a:pPr marL="176213" indent="-176213" fontAlgn="base">
              <a:buFont typeface="Arial" panose="020B0604020202020204" pitchFamily="34" charset="0"/>
              <a:buChar char="•"/>
            </a:pPr>
            <a:r>
              <a:rPr lang="en-US" sz="1200" dirty="0">
                <a:latin typeface="Candara" panose="020E0502030303020204" pitchFamily="34" charset="0"/>
              </a:rPr>
              <a:t>Permission from learners to access authentic, official, certified documents that cannot be altered </a:t>
            </a:r>
          </a:p>
          <a:p>
            <a:pPr marL="176213" indent="-176213" fontAlgn="base">
              <a:buFont typeface="Arial" panose="020B0604020202020204" pitchFamily="34" charset="0"/>
              <a:buChar char="•"/>
            </a:pPr>
            <a:r>
              <a:rPr lang="en-US" sz="1200" dirty="0">
                <a:latin typeface="Candara" panose="020E0502030303020204" pitchFamily="34" charset="0"/>
              </a:rPr>
              <a:t>Documents are accessed directly at source (issuing organization)</a:t>
            </a:r>
          </a:p>
          <a:p>
            <a:pPr marL="176213" indent="-176213" fontAlgn="base">
              <a:buFont typeface="Arial" panose="020B0604020202020204" pitchFamily="34" charset="0"/>
              <a:buChar char="•"/>
            </a:pPr>
            <a:r>
              <a:rPr lang="en-US" sz="1200" dirty="0">
                <a:latin typeface="Candara" panose="020E0502030303020204" pitchFamily="34" charset="0"/>
              </a:rPr>
              <a:t>Documents are automatically updated</a:t>
            </a:r>
          </a:p>
          <a:p>
            <a:pPr marL="176213" indent="-176213" fontAlgn="base">
              <a:buFont typeface="Arial" panose="020B0604020202020204" pitchFamily="34" charset="0"/>
              <a:buChar char="•"/>
            </a:pPr>
            <a:r>
              <a:rPr lang="en-US" sz="1200" dirty="0">
                <a:latin typeface="Candara" panose="020E0502030303020204" pitchFamily="34" charset="0"/>
              </a:rPr>
              <a:t>Registered receiving organizations join an international network and are provisioned with a comprehensive document management dashboard</a:t>
            </a:r>
          </a:p>
          <a:p>
            <a:pPr marL="176213" indent="-176213" fontAlgn="base">
              <a:buFont typeface="Arial" panose="020B0604020202020204" pitchFamily="34" charset="0"/>
              <a:buChar char="•"/>
            </a:pPr>
            <a:endParaRPr lang="en-US" sz="1200" dirty="0">
              <a:latin typeface="Candara" panose="020E0502030303020204" pitchFamily="34" charset="0"/>
            </a:endParaRPr>
          </a:p>
          <a:p>
            <a:pPr marL="176213" indent="-176213" fontAlgn="base">
              <a:buFont typeface="Arial" panose="020B0604020202020204" pitchFamily="34" charset="0"/>
              <a:buChar char="•"/>
            </a:pPr>
            <a:r>
              <a:rPr lang="en-US" sz="1200" dirty="0">
                <a:latin typeface="Candara" panose="020E0502030303020204" pitchFamily="34" charset="0"/>
              </a:rPr>
              <a:t>Government</a:t>
            </a:r>
          </a:p>
          <a:p>
            <a:pPr marL="223838" indent="-223838" fontAlgn="base">
              <a:buFont typeface="Arial" panose="020B0604020202020204" pitchFamily="34" charset="0"/>
              <a:buChar char="•"/>
            </a:pPr>
            <a:r>
              <a:rPr lang="en-US" sz="1200" dirty="0">
                <a:latin typeface="Candara" panose="020E0502030303020204" pitchFamily="34" charset="0"/>
              </a:rPr>
              <a:t>Aligns with government digitization infrastructure goals in accordance with open standards</a:t>
            </a:r>
          </a:p>
          <a:p>
            <a:pPr marL="223838" indent="-223838" fontAlgn="base">
              <a:buFont typeface="Arial" panose="020B0604020202020204" pitchFamily="34" charset="0"/>
              <a:buChar char="•"/>
            </a:pPr>
            <a:r>
              <a:rPr lang="en-US" sz="1200" dirty="0">
                <a:latin typeface="Candara" panose="020E0502030303020204" pitchFamily="34" charset="0"/>
              </a:rPr>
              <a:t>Represents relevant and achievable innovation​</a:t>
            </a:r>
          </a:p>
          <a:p>
            <a:pPr marL="223838" indent="-223838" fontAlgn="base">
              <a:buFont typeface="Arial" panose="020B0604020202020204" pitchFamily="34" charset="0"/>
              <a:buChar char="•"/>
            </a:pPr>
            <a:r>
              <a:rPr lang="en-US" sz="1200" dirty="0">
                <a:latin typeface="Candara" panose="020E0502030303020204" pitchFamily="34" charset="0"/>
              </a:rPr>
              <a:t>Ensures sector efficiencies​</a:t>
            </a:r>
          </a:p>
          <a:p>
            <a:pPr marL="223838" indent="-223838" fontAlgn="base">
              <a:buFont typeface="Arial" panose="020B0604020202020204" pitchFamily="34" charset="0"/>
              <a:buChar char="•"/>
            </a:pPr>
            <a:r>
              <a:rPr lang="en-US" sz="1200" dirty="0">
                <a:latin typeface="Candara" panose="020E0502030303020204" pitchFamily="34" charset="0"/>
              </a:rPr>
              <a:t>Supports sector collaboration​</a:t>
            </a:r>
          </a:p>
          <a:p>
            <a:pPr marL="223838" indent="-223838" fontAlgn="base">
              <a:buFont typeface="Arial" panose="020B0604020202020204" pitchFamily="34" charset="0"/>
              <a:buChar char="•"/>
            </a:pPr>
            <a:r>
              <a:rPr lang="en-US" sz="1200" dirty="0">
                <a:latin typeface="Candara" panose="020E0502030303020204" pitchFamily="34" charset="0"/>
              </a:rPr>
              <a:t>Improves efficiencies and seamless transfer​</a:t>
            </a:r>
          </a:p>
          <a:p>
            <a:pPr marL="223838" indent="-223838" fontAlgn="base">
              <a:buFont typeface="Arial" panose="020B0604020202020204" pitchFamily="34" charset="0"/>
              <a:buChar char="•"/>
            </a:pPr>
            <a:r>
              <a:rPr lang="en-US" sz="1200" dirty="0">
                <a:latin typeface="Candara" panose="020E0502030303020204" pitchFamily="34" charset="0"/>
              </a:rPr>
              <a:t>Enables governments to support and incentivize ease of adoption</a:t>
            </a:r>
          </a:p>
          <a:p>
            <a:pPr marL="176213" indent="-176213" fontAlgn="base">
              <a:buFont typeface="Arial" panose="020B0604020202020204" pitchFamily="34" charset="0"/>
              <a:buChar char="•"/>
            </a:pPr>
            <a:endParaRPr lang="en-US" sz="1200" dirty="0">
              <a:latin typeface="Candara" panose="020E0502030303020204" pitchFamily="34" charset="0"/>
            </a:endParaRPr>
          </a:p>
          <a:p>
            <a:endParaRPr lang="en-US" dirty="0"/>
          </a:p>
        </p:txBody>
      </p:sp>
      <p:sp>
        <p:nvSpPr>
          <p:cNvPr id="4" name="Slide Number Placeholder 3"/>
          <p:cNvSpPr>
            <a:spLocks noGrp="1"/>
          </p:cNvSpPr>
          <p:nvPr>
            <p:ph type="sldNum" idx="12"/>
          </p:nvPr>
        </p:nvSpPr>
        <p:spPr/>
        <p:txBody>
          <a:bodyPr/>
          <a:lstStyle/>
          <a:p>
            <a:pPr algn="r"/>
            <a:fld id="{00000000-1234-1234-1234-123412341234}" type="slidenum">
              <a:rPr lang="en-CA" sz="1200" smtClean="0">
                <a:solidFill>
                  <a:schemeClr val="dk1"/>
                </a:solidFill>
                <a:latin typeface="Calibri"/>
                <a:ea typeface="Calibri"/>
                <a:cs typeface="Calibri"/>
                <a:sym typeface="Calibri"/>
              </a:rPr>
              <a:pPr algn="r"/>
              <a:t>5</a:t>
            </a:fld>
            <a:endParaRPr lang="en-CA"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21541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Our approach to Onboarding is agile and responsive with a laser focus on ensuring the sustainability of the network through two primary objectives:</a:t>
            </a:r>
          </a:p>
          <a:p>
            <a:pPr>
              <a:buFont typeface="Arial" panose="020B0604020202020204" pitchFamily="34" charset="0"/>
              <a:buChar char="•"/>
            </a:pPr>
            <a:r>
              <a:rPr lang="en-CA" dirty="0"/>
              <a:t>Onboarding PSIs</a:t>
            </a:r>
          </a:p>
          <a:p>
            <a:pPr>
              <a:buFont typeface="Arial" panose="020B0604020202020204" pitchFamily="34" charset="0"/>
              <a:buChar char="•"/>
            </a:pPr>
            <a:r>
              <a:rPr lang="en-CA" dirty="0"/>
              <a:t>Raising support from government and friends of MyCreds</a:t>
            </a:r>
          </a:p>
          <a:p>
            <a:pPr>
              <a:buFont typeface="Arial" panose="020B0604020202020204" pitchFamily="34" charset="0"/>
              <a:buChar char="•"/>
            </a:pPr>
            <a:endParaRPr lang="en-CA" dirty="0"/>
          </a:p>
          <a:p>
            <a:endParaRPr lang="en-CA" dirty="0"/>
          </a:p>
        </p:txBody>
      </p:sp>
      <p:sp>
        <p:nvSpPr>
          <p:cNvPr id="4" name="Slide Number Placeholder 3"/>
          <p:cNvSpPr>
            <a:spLocks noGrp="1"/>
          </p:cNvSpPr>
          <p:nvPr>
            <p:ph type="sldNum" idx="12"/>
          </p:nvPr>
        </p:nvSpPr>
        <p:spPr/>
        <p:txBody>
          <a:bodyPr/>
          <a:lstStyle/>
          <a:p>
            <a:pPr algn="r"/>
            <a:fld id="{00000000-1234-1234-1234-123412341234}" type="slidenum">
              <a:rPr lang="en-CA" sz="1200">
                <a:solidFill>
                  <a:schemeClr val="dk1"/>
                </a:solidFill>
                <a:latin typeface="Calibri"/>
                <a:ea typeface="Calibri"/>
                <a:cs typeface="Calibri"/>
                <a:sym typeface="Calibri"/>
              </a:rPr>
              <a:pPr algn="r"/>
              <a:t>9</a:t>
            </a:fld>
            <a:endParaRPr lang="en-CA"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521342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1" name="Google Shape;401;p4:notes"/>
          <p:cNvSpPr txBox="1">
            <a:spLocks noGrp="1"/>
          </p:cNvSpPr>
          <p:nvPr>
            <p:ph type="body" idx="1"/>
          </p:nvPr>
        </p:nvSpPr>
        <p:spPr>
          <a:xfrm>
            <a:off x="731520" y="4620578"/>
            <a:ext cx="5852160" cy="3780473"/>
          </a:xfrm>
          <a:prstGeom prst="rect">
            <a:avLst/>
          </a:prstGeom>
          <a:noFill/>
          <a:ln>
            <a:noFill/>
          </a:ln>
        </p:spPr>
        <p:txBody>
          <a:bodyPr spcFirstLastPara="1" wrap="square" lIns="96634" tIns="48317" rIns="96634" bIns="48317" anchor="t" anchorCtr="0">
            <a:noAutofit/>
          </a:bodyPr>
          <a:lstStyle/>
          <a:p>
            <a:pPr marL="0" indent="0"/>
            <a:endParaRPr dirty="0"/>
          </a:p>
        </p:txBody>
      </p:sp>
      <p:sp>
        <p:nvSpPr>
          <p:cNvPr id="402" name="Google Shape;402;p4:notes"/>
          <p:cNvSpPr txBox="1">
            <a:spLocks noGrp="1"/>
          </p:cNvSpPr>
          <p:nvPr>
            <p:ph type="sldNum" idx="12"/>
          </p:nvPr>
        </p:nvSpPr>
        <p:spPr>
          <a:xfrm>
            <a:off x="4143588" y="9119475"/>
            <a:ext cx="3169920" cy="481726"/>
          </a:xfrm>
          <a:prstGeom prst="rect">
            <a:avLst/>
          </a:prstGeom>
          <a:noFill/>
          <a:ln>
            <a:noFill/>
          </a:ln>
        </p:spPr>
        <p:txBody>
          <a:bodyPr spcFirstLastPara="1" wrap="square" lIns="96634" tIns="48317" rIns="96634" bIns="48317" anchor="b" anchorCtr="0">
            <a:noAutofit/>
          </a:bodyPr>
          <a:lstStyle/>
          <a:p>
            <a:pPr algn="r"/>
            <a:fld id="{00000000-1234-1234-1234-123412341234}" type="slidenum">
              <a:rPr lang="en-CA"/>
              <a:pPr algn="r"/>
              <a:t>10</a:t>
            </a:fld>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algn="r"/>
            <a:fld id="{00000000-1234-1234-1234-123412341234}" type="slidenum">
              <a:rPr lang="en-CA" sz="1200" smtClean="0">
                <a:solidFill>
                  <a:schemeClr val="dk1"/>
                </a:solidFill>
                <a:latin typeface="Calibri"/>
                <a:ea typeface="Calibri"/>
                <a:cs typeface="Calibri"/>
                <a:sym typeface="Calibri"/>
              </a:rPr>
              <a:pPr algn="r"/>
              <a:t>11</a:t>
            </a:fld>
            <a:endParaRPr lang="en-CA"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562031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p9: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9" name="Google Shape;449;p9:notes"/>
          <p:cNvSpPr txBox="1">
            <a:spLocks noGrp="1"/>
          </p:cNvSpPr>
          <p:nvPr>
            <p:ph type="body" idx="1"/>
          </p:nvPr>
        </p:nvSpPr>
        <p:spPr>
          <a:xfrm>
            <a:off x="731520" y="4620578"/>
            <a:ext cx="5852160" cy="3780473"/>
          </a:xfrm>
          <a:prstGeom prst="rect">
            <a:avLst/>
          </a:prstGeom>
          <a:noFill/>
          <a:ln>
            <a:noFill/>
          </a:ln>
        </p:spPr>
        <p:txBody>
          <a:bodyPr spcFirstLastPara="1" wrap="square" lIns="96634" tIns="48317" rIns="96634" bIns="48317" anchor="t" anchorCtr="0">
            <a:noAutofit/>
          </a:bodyPr>
          <a:lstStyle/>
          <a:p>
            <a:pPr marL="0" indent="0"/>
            <a:endParaRPr dirty="0"/>
          </a:p>
        </p:txBody>
      </p:sp>
      <p:sp>
        <p:nvSpPr>
          <p:cNvPr id="450" name="Google Shape;450;p9:notes"/>
          <p:cNvSpPr txBox="1">
            <a:spLocks noGrp="1"/>
          </p:cNvSpPr>
          <p:nvPr>
            <p:ph type="sldNum" idx="12"/>
          </p:nvPr>
        </p:nvSpPr>
        <p:spPr>
          <a:xfrm>
            <a:off x="4143588" y="9119475"/>
            <a:ext cx="3169920" cy="481726"/>
          </a:xfrm>
          <a:prstGeom prst="rect">
            <a:avLst/>
          </a:prstGeom>
          <a:noFill/>
          <a:ln>
            <a:noFill/>
          </a:ln>
        </p:spPr>
        <p:txBody>
          <a:bodyPr spcFirstLastPara="1" wrap="square" lIns="96634" tIns="48317" rIns="96634" bIns="48317" anchor="b" anchorCtr="0">
            <a:noAutofit/>
          </a:bodyPr>
          <a:lstStyle/>
          <a:p>
            <a:pPr algn="r"/>
            <a:fld id="{00000000-1234-1234-1234-123412341234}" type="slidenum">
              <a:rPr lang="en-CA"/>
              <a:pPr algn="r"/>
              <a:t>12</a:t>
            </a:fld>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p10:notes"/>
          <p:cNvSpPr txBox="1">
            <a:spLocks noGrp="1"/>
          </p:cNvSpPr>
          <p:nvPr>
            <p:ph type="body" idx="1"/>
          </p:nvPr>
        </p:nvSpPr>
        <p:spPr>
          <a:xfrm>
            <a:off x="731520" y="4620578"/>
            <a:ext cx="5852160" cy="3780473"/>
          </a:xfrm>
          <a:prstGeom prst="rect">
            <a:avLst/>
          </a:prstGeom>
        </p:spPr>
        <p:txBody>
          <a:bodyPr spcFirstLastPara="1" wrap="square" lIns="96634" tIns="48317" rIns="96634" bIns="48317" anchor="t" anchorCtr="0">
            <a:noAutofit/>
          </a:bodyPr>
          <a:lstStyle/>
          <a:p>
            <a:pPr marL="0" indent="0"/>
            <a:endParaRPr dirty="0"/>
          </a:p>
        </p:txBody>
      </p:sp>
      <p:sp>
        <p:nvSpPr>
          <p:cNvPr id="456" name="Google Shape;456;p10: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1F3864"/>
              </a:buClr>
              <a:buSzPts val="6000"/>
              <a:buFont typeface="Candara"/>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9" name="Google Shape;19;p22"/>
          <p:cNvSpPr txBox="1">
            <a:spLocks noGrp="1"/>
          </p:cNvSpPr>
          <p:nvPr>
            <p:ph type="ftr" idx="11"/>
          </p:nvPr>
        </p:nvSpPr>
        <p:spPr>
          <a:xfrm>
            <a:off x="4038600" y="6356349"/>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20" name="Google Shape;20;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u="none" strike="noStrike" cap="none">
                <a:solidFill>
                  <a:srgbClr val="888888"/>
                </a:solidFill>
                <a:latin typeface="Calibri"/>
                <a:ea typeface="Calibri"/>
                <a:cs typeface="Calibri"/>
                <a:sym typeface="Calibri"/>
              </a:defRPr>
            </a:lvl1pPr>
            <a:lvl2pPr marL="0" marR="0" lvl="1" indent="0" algn="l" rtl="0">
              <a:spcBef>
                <a:spcPts val="0"/>
              </a:spcBef>
              <a:buNone/>
              <a:defRPr sz="1800" b="0" i="0" u="none" strike="noStrike" cap="none">
                <a:solidFill>
                  <a:srgbClr val="888888"/>
                </a:solidFill>
                <a:latin typeface="Calibri"/>
                <a:ea typeface="Calibri"/>
                <a:cs typeface="Calibri"/>
                <a:sym typeface="Calibri"/>
              </a:defRPr>
            </a:lvl2pPr>
            <a:lvl3pPr marL="0" marR="0" lvl="2" indent="0" algn="l" rtl="0">
              <a:spcBef>
                <a:spcPts val="0"/>
              </a:spcBef>
              <a:buNone/>
              <a:defRPr sz="1800" b="0" i="0" u="none" strike="noStrike" cap="none">
                <a:solidFill>
                  <a:srgbClr val="888888"/>
                </a:solidFill>
                <a:latin typeface="Calibri"/>
                <a:ea typeface="Calibri"/>
                <a:cs typeface="Calibri"/>
                <a:sym typeface="Calibri"/>
              </a:defRPr>
            </a:lvl3pPr>
            <a:lvl4pPr marL="0" marR="0" lvl="3" indent="0" algn="l" rtl="0">
              <a:spcBef>
                <a:spcPts val="0"/>
              </a:spcBef>
              <a:buNone/>
              <a:defRPr sz="1800" b="0" i="0" u="none" strike="noStrike" cap="none">
                <a:solidFill>
                  <a:srgbClr val="888888"/>
                </a:solidFill>
                <a:latin typeface="Calibri"/>
                <a:ea typeface="Calibri"/>
                <a:cs typeface="Calibri"/>
                <a:sym typeface="Calibri"/>
              </a:defRPr>
            </a:lvl4pPr>
            <a:lvl5pPr marL="0" marR="0" lvl="4" indent="0" algn="l" rtl="0">
              <a:spcBef>
                <a:spcPts val="0"/>
              </a:spcBef>
              <a:buNone/>
              <a:defRPr sz="1800" b="0" i="0" u="none" strike="noStrike" cap="none">
                <a:solidFill>
                  <a:srgbClr val="888888"/>
                </a:solidFill>
                <a:latin typeface="Calibri"/>
                <a:ea typeface="Calibri"/>
                <a:cs typeface="Calibri"/>
                <a:sym typeface="Calibri"/>
              </a:defRPr>
            </a:lvl5pPr>
            <a:lvl6pPr marL="0" marR="0" lvl="5" indent="0" algn="l" rtl="0">
              <a:spcBef>
                <a:spcPts val="0"/>
              </a:spcBef>
              <a:buNone/>
              <a:defRPr sz="1800" b="0" i="0" u="none" strike="noStrike" cap="none">
                <a:solidFill>
                  <a:srgbClr val="888888"/>
                </a:solidFill>
                <a:latin typeface="Calibri"/>
                <a:ea typeface="Calibri"/>
                <a:cs typeface="Calibri"/>
                <a:sym typeface="Calibri"/>
              </a:defRPr>
            </a:lvl6pPr>
            <a:lvl7pPr marL="0" marR="0" lvl="6" indent="0" algn="l" rtl="0">
              <a:spcBef>
                <a:spcPts val="0"/>
              </a:spcBef>
              <a:buNone/>
              <a:defRPr sz="1800" b="0" i="0" u="none" strike="noStrike" cap="none">
                <a:solidFill>
                  <a:srgbClr val="888888"/>
                </a:solidFill>
                <a:latin typeface="Calibri"/>
                <a:ea typeface="Calibri"/>
                <a:cs typeface="Calibri"/>
                <a:sym typeface="Calibri"/>
              </a:defRPr>
            </a:lvl7pPr>
            <a:lvl8pPr marL="0" marR="0" lvl="7" indent="0" algn="l" rtl="0">
              <a:spcBef>
                <a:spcPts val="0"/>
              </a:spcBef>
              <a:buNone/>
              <a:defRPr sz="1800" b="0" i="0" u="none" strike="noStrike" cap="none">
                <a:solidFill>
                  <a:srgbClr val="888888"/>
                </a:solidFill>
                <a:latin typeface="Calibri"/>
                <a:ea typeface="Calibri"/>
                <a:cs typeface="Calibri"/>
                <a:sym typeface="Calibri"/>
              </a:defRPr>
            </a:lvl8pPr>
            <a:lvl9pPr marL="0" marR="0" lvl="8" indent="0" algn="l" rtl="0">
              <a:spcBef>
                <a:spcPts val="0"/>
              </a:spcBef>
              <a:buNone/>
              <a:defRPr sz="1800" b="0" i="0" u="none" strike="noStrike" cap="none">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CA"/>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3"/>
        <p:cNvGrpSpPr/>
        <p:nvPr/>
      </p:nvGrpSpPr>
      <p:grpSpPr>
        <a:xfrm>
          <a:off x="0" y="0"/>
          <a:ext cx="0" cy="0"/>
          <a:chOff x="0" y="0"/>
          <a:chExt cx="0" cy="0"/>
        </a:xfrm>
      </p:grpSpPr>
      <p:sp>
        <p:nvSpPr>
          <p:cNvPr id="74" name="Google Shape;74;p4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F386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4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77" name="Google Shape;77;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78" name="Google Shape;78;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rgbClr val="888888"/>
                </a:solidFill>
                <a:latin typeface="Calibri"/>
                <a:ea typeface="Calibri"/>
                <a:cs typeface="Calibri"/>
                <a:sym typeface="Calibri"/>
              </a:defRPr>
            </a:lvl1pPr>
            <a:lvl2pPr marL="0" marR="0" lvl="1" indent="0" algn="l" rtl="0">
              <a:spcBef>
                <a:spcPts val="0"/>
              </a:spcBef>
              <a:buNone/>
              <a:defRPr sz="1800">
                <a:solidFill>
                  <a:srgbClr val="888888"/>
                </a:solidFill>
                <a:latin typeface="Calibri"/>
                <a:ea typeface="Calibri"/>
                <a:cs typeface="Calibri"/>
                <a:sym typeface="Calibri"/>
              </a:defRPr>
            </a:lvl2pPr>
            <a:lvl3pPr marL="0" marR="0" lvl="2" indent="0" algn="l" rtl="0">
              <a:spcBef>
                <a:spcPts val="0"/>
              </a:spcBef>
              <a:buNone/>
              <a:defRPr sz="1800">
                <a:solidFill>
                  <a:srgbClr val="888888"/>
                </a:solidFill>
                <a:latin typeface="Calibri"/>
                <a:ea typeface="Calibri"/>
                <a:cs typeface="Calibri"/>
                <a:sym typeface="Calibri"/>
              </a:defRPr>
            </a:lvl3pPr>
            <a:lvl4pPr marL="0" marR="0" lvl="3" indent="0" algn="l" rtl="0">
              <a:spcBef>
                <a:spcPts val="0"/>
              </a:spcBef>
              <a:buNone/>
              <a:defRPr sz="1800">
                <a:solidFill>
                  <a:srgbClr val="888888"/>
                </a:solidFill>
                <a:latin typeface="Calibri"/>
                <a:ea typeface="Calibri"/>
                <a:cs typeface="Calibri"/>
                <a:sym typeface="Calibri"/>
              </a:defRPr>
            </a:lvl4pPr>
            <a:lvl5pPr marL="0" marR="0" lvl="4" indent="0" algn="l" rtl="0">
              <a:spcBef>
                <a:spcPts val="0"/>
              </a:spcBef>
              <a:buNone/>
              <a:defRPr sz="1800">
                <a:solidFill>
                  <a:srgbClr val="888888"/>
                </a:solidFill>
                <a:latin typeface="Calibri"/>
                <a:ea typeface="Calibri"/>
                <a:cs typeface="Calibri"/>
                <a:sym typeface="Calibri"/>
              </a:defRPr>
            </a:lvl5pPr>
            <a:lvl6pPr marL="0" marR="0" lvl="5" indent="0" algn="l" rtl="0">
              <a:spcBef>
                <a:spcPts val="0"/>
              </a:spcBef>
              <a:buNone/>
              <a:defRPr sz="1800">
                <a:solidFill>
                  <a:srgbClr val="888888"/>
                </a:solidFill>
                <a:latin typeface="Calibri"/>
                <a:ea typeface="Calibri"/>
                <a:cs typeface="Calibri"/>
                <a:sym typeface="Calibri"/>
              </a:defRPr>
            </a:lvl6pPr>
            <a:lvl7pPr marL="0" marR="0" lvl="6" indent="0" algn="l" rtl="0">
              <a:spcBef>
                <a:spcPts val="0"/>
              </a:spcBef>
              <a:buNone/>
              <a:defRPr sz="1800">
                <a:solidFill>
                  <a:srgbClr val="888888"/>
                </a:solidFill>
                <a:latin typeface="Calibri"/>
                <a:ea typeface="Calibri"/>
                <a:cs typeface="Calibri"/>
                <a:sym typeface="Calibri"/>
              </a:defRPr>
            </a:lvl7pPr>
            <a:lvl8pPr marL="0" marR="0" lvl="7" indent="0" algn="l" rtl="0">
              <a:spcBef>
                <a:spcPts val="0"/>
              </a:spcBef>
              <a:buNone/>
              <a:defRPr sz="1800">
                <a:solidFill>
                  <a:srgbClr val="888888"/>
                </a:solidFill>
                <a:latin typeface="Calibri"/>
                <a:ea typeface="Calibri"/>
                <a:cs typeface="Calibri"/>
                <a:sym typeface="Calibri"/>
              </a:defRPr>
            </a:lvl8pPr>
            <a:lvl9pPr marL="0" marR="0" lvl="8" indent="0" algn="l" rtl="0">
              <a:spcBef>
                <a:spcPts val="0"/>
              </a:spcBef>
              <a:buNone/>
              <a:defRPr sz="1800">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CA"/>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23"/>
          <p:cNvSpPr txBox="1">
            <a:spLocks noGrp="1"/>
          </p:cNvSpPr>
          <p:nvPr>
            <p:ph type="title"/>
          </p:nvPr>
        </p:nvSpPr>
        <p:spPr>
          <a:xfrm>
            <a:off x="321366" y="275674"/>
            <a:ext cx="10515600" cy="119456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3864"/>
              </a:buClr>
              <a:buSzPts val="4900"/>
              <a:buFont typeface="Candara"/>
              <a:buNone/>
              <a:defRPr>
                <a:solidFill>
                  <a:srgbClr val="203864"/>
                </a:solidFill>
                <a:latin typeface="Candara"/>
                <a:ea typeface="Candara"/>
                <a:cs typeface="Candara"/>
                <a:sym typeface="Candar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3"/>
          <p:cNvSpPr txBox="1">
            <a:spLocks noGrp="1"/>
          </p:cNvSpPr>
          <p:nvPr>
            <p:ph type="body" idx="1"/>
          </p:nvPr>
        </p:nvSpPr>
        <p:spPr>
          <a:xfrm>
            <a:off x="838200" y="1559692"/>
            <a:ext cx="10515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latin typeface="Candara"/>
                <a:ea typeface="Candara"/>
                <a:cs typeface="Candara"/>
                <a:sym typeface="Candara"/>
              </a:defRPr>
            </a:lvl1pPr>
            <a:lvl2pPr marL="914400" lvl="1" indent="-381000" algn="l">
              <a:lnSpc>
                <a:spcPct val="90000"/>
              </a:lnSpc>
              <a:spcBef>
                <a:spcPts val="500"/>
              </a:spcBef>
              <a:spcAft>
                <a:spcPts val="0"/>
              </a:spcAft>
              <a:buClr>
                <a:schemeClr val="dk1"/>
              </a:buClr>
              <a:buSzPts val="2400"/>
              <a:buChar char="•"/>
              <a:defRPr>
                <a:latin typeface="Candara"/>
                <a:ea typeface="Candara"/>
                <a:cs typeface="Candara"/>
                <a:sym typeface="Candara"/>
              </a:defRPr>
            </a:lvl2pPr>
            <a:lvl3pPr marL="1371600" lvl="2" indent="-355600" algn="l">
              <a:lnSpc>
                <a:spcPct val="90000"/>
              </a:lnSpc>
              <a:spcBef>
                <a:spcPts val="500"/>
              </a:spcBef>
              <a:spcAft>
                <a:spcPts val="0"/>
              </a:spcAft>
              <a:buClr>
                <a:schemeClr val="dk1"/>
              </a:buClr>
              <a:buSzPts val="2000"/>
              <a:buChar char="•"/>
              <a:defRPr>
                <a:latin typeface="Candara"/>
                <a:ea typeface="Candara"/>
                <a:cs typeface="Candara"/>
                <a:sym typeface="Candara"/>
              </a:defRPr>
            </a:lvl3pPr>
            <a:lvl4pPr marL="1828800" lvl="3" indent="-342900" algn="l">
              <a:lnSpc>
                <a:spcPct val="90000"/>
              </a:lnSpc>
              <a:spcBef>
                <a:spcPts val="500"/>
              </a:spcBef>
              <a:spcAft>
                <a:spcPts val="0"/>
              </a:spcAft>
              <a:buClr>
                <a:schemeClr val="dk1"/>
              </a:buClr>
              <a:buSzPts val="1800"/>
              <a:buChar char="•"/>
              <a:defRPr>
                <a:latin typeface="Candara"/>
                <a:ea typeface="Candara"/>
                <a:cs typeface="Candara"/>
                <a:sym typeface="Candara"/>
              </a:defRPr>
            </a:lvl4pPr>
            <a:lvl5pPr marL="2286000" lvl="4" indent="-342900" algn="l">
              <a:lnSpc>
                <a:spcPct val="90000"/>
              </a:lnSpc>
              <a:spcBef>
                <a:spcPts val="500"/>
              </a:spcBef>
              <a:spcAft>
                <a:spcPts val="0"/>
              </a:spcAft>
              <a:buClr>
                <a:schemeClr val="dk1"/>
              </a:buClr>
              <a:buSzPts val="1800"/>
              <a:buChar char="•"/>
              <a:defRPr>
                <a:latin typeface="Candara"/>
                <a:ea typeface="Candara"/>
                <a:cs typeface="Candara"/>
                <a:sym typeface="Candara"/>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25" name="Google Shape;25;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rgbClr val="888888"/>
                </a:solidFill>
                <a:latin typeface="Calibri"/>
                <a:ea typeface="Calibri"/>
                <a:cs typeface="Calibri"/>
                <a:sym typeface="Calibri"/>
              </a:defRPr>
            </a:lvl1pPr>
            <a:lvl2pPr marL="0" marR="0" lvl="1" indent="0" algn="l" rtl="0">
              <a:spcBef>
                <a:spcPts val="0"/>
              </a:spcBef>
              <a:buNone/>
              <a:defRPr sz="1800">
                <a:solidFill>
                  <a:srgbClr val="888888"/>
                </a:solidFill>
                <a:latin typeface="Calibri"/>
                <a:ea typeface="Calibri"/>
                <a:cs typeface="Calibri"/>
                <a:sym typeface="Calibri"/>
              </a:defRPr>
            </a:lvl2pPr>
            <a:lvl3pPr marL="0" marR="0" lvl="2" indent="0" algn="l" rtl="0">
              <a:spcBef>
                <a:spcPts val="0"/>
              </a:spcBef>
              <a:buNone/>
              <a:defRPr sz="1800">
                <a:solidFill>
                  <a:srgbClr val="888888"/>
                </a:solidFill>
                <a:latin typeface="Calibri"/>
                <a:ea typeface="Calibri"/>
                <a:cs typeface="Calibri"/>
                <a:sym typeface="Calibri"/>
              </a:defRPr>
            </a:lvl3pPr>
            <a:lvl4pPr marL="0" marR="0" lvl="3" indent="0" algn="l" rtl="0">
              <a:spcBef>
                <a:spcPts val="0"/>
              </a:spcBef>
              <a:buNone/>
              <a:defRPr sz="1800">
                <a:solidFill>
                  <a:srgbClr val="888888"/>
                </a:solidFill>
                <a:latin typeface="Calibri"/>
                <a:ea typeface="Calibri"/>
                <a:cs typeface="Calibri"/>
                <a:sym typeface="Calibri"/>
              </a:defRPr>
            </a:lvl4pPr>
            <a:lvl5pPr marL="0" marR="0" lvl="4" indent="0" algn="l" rtl="0">
              <a:spcBef>
                <a:spcPts val="0"/>
              </a:spcBef>
              <a:buNone/>
              <a:defRPr sz="1800">
                <a:solidFill>
                  <a:srgbClr val="888888"/>
                </a:solidFill>
                <a:latin typeface="Calibri"/>
                <a:ea typeface="Calibri"/>
                <a:cs typeface="Calibri"/>
                <a:sym typeface="Calibri"/>
              </a:defRPr>
            </a:lvl5pPr>
            <a:lvl6pPr marL="0" marR="0" lvl="5" indent="0" algn="l" rtl="0">
              <a:spcBef>
                <a:spcPts val="0"/>
              </a:spcBef>
              <a:buNone/>
              <a:defRPr sz="1800">
                <a:solidFill>
                  <a:srgbClr val="888888"/>
                </a:solidFill>
                <a:latin typeface="Calibri"/>
                <a:ea typeface="Calibri"/>
                <a:cs typeface="Calibri"/>
                <a:sym typeface="Calibri"/>
              </a:defRPr>
            </a:lvl6pPr>
            <a:lvl7pPr marL="0" marR="0" lvl="6" indent="0" algn="l" rtl="0">
              <a:spcBef>
                <a:spcPts val="0"/>
              </a:spcBef>
              <a:buNone/>
              <a:defRPr sz="1800">
                <a:solidFill>
                  <a:srgbClr val="888888"/>
                </a:solidFill>
                <a:latin typeface="Calibri"/>
                <a:ea typeface="Calibri"/>
                <a:cs typeface="Calibri"/>
                <a:sym typeface="Calibri"/>
              </a:defRPr>
            </a:lvl7pPr>
            <a:lvl8pPr marL="0" marR="0" lvl="7" indent="0" algn="l" rtl="0">
              <a:spcBef>
                <a:spcPts val="0"/>
              </a:spcBef>
              <a:buNone/>
              <a:defRPr sz="1800">
                <a:solidFill>
                  <a:srgbClr val="888888"/>
                </a:solidFill>
                <a:latin typeface="Calibri"/>
                <a:ea typeface="Calibri"/>
                <a:cs typeface="Calibri"/>
                <a:sym typeface="Calibri"/>
              </a:defRPr>
            </a:lvl8pPr>
            <a:lvl9pPr marL="0" marR="0" lvl="8" indent="0" algn="l" rtl="0">
              <a:spcBef>
                <a:spcPts val="0"/>
              </a:spcBef>
              <a:buNone/>
              <a:defRPr sz="1800">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CA"/>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userDrawn="1">
  <p:cSld name="TWO_OBJECTS">
    <p:spTree>
      <p:nvGrpSpPr>
        <p:cNvPr id="1" name="Shape 26"/>
        <p:cNvGrpSpPr/>
        <p:nvPr/>
      </p:nvGrpSpPr>
      <p:grpSpPr>
        <a:xfrm>
          <a:off x="0" y="0"/>
          <a:ext cx="0" cy="0"/>
          <a:chOff x="0" y="0"/>
          <a:chExt cx="0" cy="0"/>
        </a:xfrm>
      </p:grpSpPr>
      <p:sp>
        <p:nvSpPr>
          <p:cNvPr id="28" name="Google Shape;28;p2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2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31" name="Google Shape;31;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32" name="Google Shape;32;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rgbClr val="888888"/>
                </a:solidFill>
                <a:latin typeface="Calibri"/>
                <a:ea typeface="Calibri"/>
                <a:cs typeface="Calibri"/>
                <a:sym typeface="Calibri"/>
              </a:defRPr>
            </a:lvl1pPr>
            <a:lvl2pPr marL="0" marR="0" lvl="1" indent="0" algn="l" rtl="0">
              <a:spcBef>
                <a:spcPts val="0"/>
              </a:spcBef>
              <a:buNone/>
              <a:defRPr sz="1800">
                <a:solidFill>
                  <a:srgbClr val="888888"/>
                </a:solidFill>
                <a:latin typeface="Calibri"/>
                <a:ea typeface="Calibri"/>
                <a:cs typeface="Calibri"/>
                <a:sym typeface="Calibri"/>
              </a:defRPr>
            </a:lvl2pPr>
            <a:lvl3pPr marL="0" marR="0" lvl="2" indent="0" algn="l" rtl="0">
              <a:spcBef>
                <a:spcPts val="0"/>
              </a:spcBef>
              <a:buNone/>
              <a:defRPr sz="1800">
                <a:solidFill>
                  <a:srgbClr val="888888"/>
                </a:solidFill>
                <a:latin typeface="Calibri"/>
                <a:ea typeface="Calibri"/>
                <a:cs typeface="Calibri"/>
                <a:sym typeface="Calibri"/>
              </a:defRPr>
            </a:lvl3pPr>
            <a:lvl4pPr marL="0" marR="0" lvl="3" indent="0" algn="l" rtl="0">
              <a:spcBef>
                <a:spcPts val="0"/>
              </a:spcBef>
              <a:buNone/>
              <a:defRPr sz="1800">
                <a:solidFill>
                  <a:srgbClr val="888888"/>
                </a:solidFill>
                <a:latin typeface="Calibri"/>
                <a:ea typeface="Calibri"/>
                <a:cs typeface="Calibri"/>
                <a:sym typeface="Calibri"/>
              </a:defRPr>
            </a:lvl4pPr>
            <a:lvl5pPr marL="0" marR="0" lvl="4" indent="0" algn="l" rtl="0">
              <a:spcBef>
                <a:spcPts val="0"/>
              </a:spcBef>
              <a:buNone/>
              <a:defRPr sz="1800">
                <a:solidFill>
                  <a:srgbClr val="888888"/>
                </a:solidFill>
                <a:latin typeface="Calibri"/>
                <a:ea typeface="Calibri"/>
                <a:cs typeface="Calibri"/>
                <a:sym typeface="Calibri"/>
              </a:defRPr>
            </a:lvl5pPr>
            <a:lvl6pPr marL="0" marR="0" lvl="5" indent="0" algn="l" rtl="0">
              <a:spcBef>
                <a:spcPts val="0"/>
              </a:spcBef>
              <a:buNone/>
              <a:defRPr sz="1800">
                <a:solidFill>
                  <a:srgbClr val="888888"/>
                </a:solidFill>
                <a:latin typeface="Calibri"/>
                <a:ea typeface="Calibri"/>
                <a:cs typeface="Calibri"/>
                <a:sym typeface="Calibri"/>
              </a:defRPr>
            </a:lvl6pPr>
            <a:lvl7pPr marL="0" marR="0" lvl="6" indent="0" algn="l" rtl="0">
              <a:spcBef>
                <a:spcPts val="0"/>
              </a:spcBef>
              <a:buNone/>
              <a:defRPr sz="1800">
                <a:solidFill>
                  <a:srgbClr val="888888"/>
                </a:solidFill>
                <a:latin typeface="Calibri"/>
                <a:ea typeface="Calibri"/>
                <a:cs typeface="Calibri"/>
                <a:sym typeface="Calibri"/>
              </a:defRPr>
            </a:lvl7pPr>
            <a:lvl8pPr marL="0" marR="0" lvl="7" indent="0" algn="l" rtl="0">
              <a:spcBef>
                <a:spcPts val="0"/>
              </a:spcBef>
              <a:buNone/>
              <a:defRPr sz="1800">
                <a:solidFill>
                  <a:srgbClr val="888888"/>
                </a:solidFill>
                <a:latin typeface="Calibri"/>
                <a:ea typeface="Calibri"/>
                <a:cs typeface="Calibri"/>
                <a:sym typeface="Calibri"/>
              </a:defRPr>
            </a:lvl8pPr>
            <a:lvl9pPr marL="0" marR="0" lvl="8" indent="0" algn="l" rtl="0">
              <a:spcBef>
                <a:spcPts val="0"/>
              </a:spcBef>
              <a:buNone/>
              <a:defRPr sz="1800">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CA"/>
              <a:t>‹#›</a:t>
            </a:fld>
            <a:endParaRPr dirty="0"/>
          </a:p>
        </p:txBody>
      </p:sp>
      <p:sp>
        <p:nvSpPr>
          <p:cNvPr id="8" name="Google Shape;22;p23">
            <a:extLst>
              <a:ext uri="{FF2B5EF4-FFF2-40B4-BE49-F238E27FC236}">
                <a16:creationId xmlns:a16="http://schemas.microsoft.com/office/drawing/2014/main" id="{EAA0ED04-7C36-204E-8876-25467FB6ED02}"/>
              </a:ext>
            </a:extLst>
          </p:cNvPr>
          <p:cNvSpPr txBox="1">
            <a:spLocks noGrp="1"/>
          </p:cNvSpPr>
          <p:nvPr>
            <p:ph type="title"/>
          </p:nvPr>
        </p:nvSpPr>
        <p:spPr>
          <a:xfrm>
            <a:off x="321366" y="275674"/>
            <a:ext cx="10515600" cy="119456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3864"/>
              </a:buClr>
              <a:buSzPts val="4900"/>
              <a:buFont typeface="Candara"/>
              <a:buNone/>
              <a:defRPr>
                <a:solidFill>
                  <a:srgbClr val="203864"/>
                </a:solidFill>
                <a:latin typeface="Candara"/>
                <a:ea typeface="Candara"/>
                <a:cs typeface="Candara"/>
                <a:sym typeface="Candar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userDrawn="1">
  <p:cSld name="TITLE_ONLY">
    <p:spTree>
      <p:nvGrpSpPr>
        <p:cNvPr id="1" name="Shape 33"/>
        <p:cNvGrpSpPr/>
        <p:nvPr/>
      </p:nvGrpSpPr>
      <p:grpSpPr>
        <a:xfrm>
          <a:off x="0" y="0"/>
          <a:ext cx="0" cy="0"/>
          <a:chOff x="0" y="0"/>
          <a:chExt cx="0" cy="0"/>
        </a:xfrm>
      </p:grpSpPr>
      <p:sp>
        <p:nvSpPr>
          <p:cNvPr id="35" name="Google Shape;35;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36" name="Google Shape;36;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37" name="Google Shape;37;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rgbClr val="888888"/>
                </a:solidFill>
                <a:latin typeface="Calibri"/>
                <a:ea typeface="Calibri"/>
                <a:cs typeface="Calibri"/>
                <a:sym typeface="Calibri"/>
              </a:defRPr>
            </a:lvl1pPr>
            <a:lvl2pPr marL="0" marR="0" lvl="1" indent="0" algn="l" rtl="0">
              <a:spcBef>
                <a:spcPts val="0"/>
              </a:spcBef>
              <a:buNone/>
              <a:defRPr sz="1800">
                <a:solidFill>
                  <a:srgbClr val="888888"/>
                </a:solidFill>
                <a:latin typeface="Calibri"/>
                <a:ea typeface="Calibri"/>
                <a:cs typeface="Calibri"/>
                <a:sym typeface="Calibri"/>
              </a:defRPr>
            </a:lvl2pPr>
            <a:lvl3pPr marL="0" marR="0" lvl="2" indent="0" algn="l" rtl="0">
              <a:spcBef>
                <a:spcPts val="0"/>
              </a:spcBef>
              <a:buNone/>
              <a:defRPr sz="1800">
                <a:solidFill>
                  <a:srgbClr val="888888"/>
                </a:solidFill>
                <a:latin typeface="Calibri"/>
                <a:ea typeface="Calibri"/>
                <a:cs typeface="Calibri"/>
                <a:sym typeface="Calibri"/>
              </a:defRPr>
            </a:lvl3pPr>
            <a:lvl4pPr marL="0" marR="0" lvl="3" indent="0" algn="l" rtl="0">
              <a:spcBef>
                <a:spcPts val="0"/>
              </a:spcBef>
              <a:buNone/>
              <a:defRPr sz="1800">
                <a:solidFill>
                  <a:srgbClr val="888888"/>
                </a:solidFill>
                <a:latin typeface="Calibri"/>
                <a:ea typeface="Calibri"/>
                <a:cs typeface="Calibri"/>
                <a:sym typeface="Calibri"/>
              </a:defRPr>
            </a:lvl4pPr>
            <a:lvl5pPr marL="0" marR="0" lvl="4" indent="0" algn="l" rtl="0">
              <a:spcBef>
                <a:spcPts val="0"/>
              </a:spcBef>
              <a:buNone/>
              <a:defRPr sz="1800">
                <a:solidFill>
                  <a:srgbClr val="888888"/>
                </a:solidFill>
                <a:latin typeface="Calibri"/>
                <a:ea typeface="Calibri"/>
                <a:cs typeface="Calibri"/>
                <a:sym typeface="Calibri"/>
              </a:defRPr>
            </a:lvl5pPr>
            <a:lvl6pPr marL="0" marR="0" lvl="5" indent="0" algn="l" rtl="0">
              <a:spcBef>
                <a:spcPts val="0"/>
              </a:spcBef>
              <a:buNone/>
              <a:defRPr sz="1800">
                <a:solidFill>
                  <a:srgbClr val="888888"/>
                </a:solidFill>
                <a:latin typeface="Calibri"/>
                <a:ea typeface="Calibri"/>
                <a:cs typeface="Calibri"/>
                <a:sym typeface="Calibri"/>
              </a:defRPr>
            </a:lvl6pPr>
            <a:lvl7pPr marL="0" marR="0" lvl="6" indent="0" algn="l" rtl="0">
              <a:spcBef>
                <a:spcPts val="0"/>
              </a:spcBef>
              <a:buNone/>
              <a:defRPr sz="1800">
                <a:solidFill>
                  <a:srgbClr val="888888"/>
                </a:solidFill>
                <a:latin typeface="Calibri"/>
                <a:ea typeface="Calibri"/>
                <a:cs typeface="Calibri"/>
                <a:sym typeface="Calibri"/>
              </a:defRPr>
            </a:lvl7pPr>
            <a:lvl8pPr marL="0" marR="0" lvl="7" indent="0" algn="l" rtl="0">
              <a:spcBef>
                <a:spcPts val="0"/>
              </a:spcBef>
              <a:buNone/>
              <a:defRPr sz="1800">
                <a:solidFill>
                  <a:srgbClr val="888888"/>
                </a:solidFill>
                <a:latin typeface="Calibri"/>
                <a:ea typeface="Calibri"/>
                <a:cs typeface="Calibri"/>
                <a:sym typeface="Calibri"/>
              </a:defRPr>
            </a:lvl8pPr>
            <a:lvl9pPr marL="0" marR="0" lvl="8" indent="0" algn="l" rtl="0">
              <a:spcBef>
                <a:spcPts val="0"/>
              </a:spcBef>
              <a:buNone/>
              <a:defRPr sz="1800">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CA"/>
              <a:t>‹#›</a:t>
            </a:fld>
            <a:endParaRPr dirty="0"/>
          </a:p>
        </p:txBody>
      </p:sp>
      <p:sp>
        <p:nvSpPr>
          <p:cNvPr id="6" name="Google Shape;22;p23">
            <a:extLst>
              <a:ext uri="{FF2B5EF4-FFF2-40B4-BE49-F238E27FC236}">
                <a16:creationId xmlns:a16="http://schemas.microsoft.com/office/drawing/2014/main" id="{0C8A2540-4103-A940-9BB4-AA001AC830D3}"/>
              </a:ext>
            </a:extLst>
          </p:cNvPr>
          <p:cNvSpPr txBox="1">
            <a:spLocks noGrp="1"/>
          </p:cNvSpPr>
          <p:nvPr>
            <p:ph type="title"/>
          </p:nvPr>
        </p:nvSpPr>
        <p:spPr>
          <a:xfrm>
            <a:off x="321366" y="275674"/>
            <a:ext cx="10515600" cy="119456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3864"/>
              </a:buClr>
              <a:buSzPts val="4900"/>
              <a:buFont typeface="Candara"/>
              <a:buNone/>
              <a:defRPr>
                <a:solidFill>
                  <a:srgbClr val="203864"/>
                </a:solidFill>
                <a:latin typeface="Candara"/>
                <a:ea typeface="Candara"/>
                <a:cs typeface="Candara"/>
                <a:sym typeface="Candar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8"/>
        <p:cNvGrpSpPr/>
        <p:nvPr/>
      </p:nvGrpSpPr>
      <p:grpSpPr>
        <a:xfrm>
          <a:off x="0" y="0"/>
          <a:ext cx="0" cy="0"/>
          <a:chOff x="0" y="0"/>
          <a:chExt cx="0" cy="0"/>
        </a:xfrm>
      </p:grpSpPr>
      <p:sp>
        <p:nvSpPr>
          <p:cNvPr id="39" name="Google Shape;39;p2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203864"/>
              </a:buClr>
              <a:buSzPts val="6000"/>
              <a:buFont typeface="Candara"/>
              <a:buNone/>
              <a:defRPr sz="6000">
                <a:solidFill>
                  <a:srgbClr val="203864"/>
                </a:solidFill>
                <a:latin typeface="Candara"/>
                <a:ea typeface="Candara"/>
                <a:cs typeface="Candara"/>
                <a:sym typeface="Candar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2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1" name="Google Shape;41;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2" name="Google Shape;42;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rgbClr val="888888"/>
                </a:solidFill>
                <a:latin typeface="Calibri"/>
                <a:ea typeface="Calibri"/>
                <a:cs typeface="Calibri"/>
                <a:sym typeface="Calibri"/>
              </a:defRPr>
            </a:lvl1pPr>
            <a:lvl2pPr marL="0" marR="0" lvl="1" indent="0" algn="l" rtl="0">
              <a:spcBef>
                <a:spcPts val="0"/>
              </a:spcBef>
              <a:buNone/>
              <a:defRPr sz="1800">
                <a:solidFill>
                  <a:srgbClr val="888888"/>
                </a:solidFill>
                <a:latin typeface="Calibri"/>
                <a:ea typeface="Calibri"/>
                <a:cs typeface="Calibri"/>
                <a:sym typeface="Calibri"/>
              </a:defRPr>
            </a:lvl2pPr>
            <a:lvl3pPr marL="0" marR="0" lvl="2" indent="0" algn="l" rtl="0">
              <a:spcBef>
                <a:spcPts val="0"/>
              </a:spcBef>
              <a:buNone/>
              <a:defRPr sz="1800">
                <a:solidFill>
                  <a:srgbClr val="888888"/>
                </a:solidFill>
                <a:latin typeface="Calibri"/>
                <a:ea typeface="Calibri"/>
                <a:cs typeface="Calibri"/>
                <a:sym typeface="Calibri"/>
              </a:defRPr>
            </a:lvl3pPr>
            <a:lvl4pPr marL="0" marR="0" lvl="3" indent="0" algn="l" rtl="0">
              <a:spcBef>
                <a:spcPts val="0"/>
              </a:spcBef>
              <a:buNone/>
              <a:defRPr sz="1800">
                <a:solidFill>
                  <a:srgbClr val="888888"/>
                </a:solidFill>
                <a:latin typeface="Calibri"/>
                <a:ea typeface="Calibri"/>
                <a:cs typeface="Calibri"/>
                <a:sym typeface="Calibri"/>
              </a:defRPr>
            </a:lvl4pPr>
            <a:lvl5pPr marL="0" marR="0" lvl="4" indent="0" algn="l" rtl="0">
              <a:spcBef>
                <a:spcPts val="0"/>
              </a:spcBef>
              <a:buNone/>
              <a:defRPr sz="1800">
                <a:solidFill>
                  <a:srgbClr val="888888"/>
                </a:solidFill>
                <a:latin typeface="Calibri"/>
                <a:ea typeface="Calibri"/>
                <a:cs typeface="Calibri"/>
                <a:sym typeface="Calibri"/>
              </a:defRPr>
            </a:lvl5pPr>
            <a:lvl6pPr marL="0" marR="0" lvl="5" indent="0" algn="l" rtl="0">
              <a:spcBef>
                <a:spcPts val="0"/>
              </a:spcBef>
              <a:buNone/>
              <a:defRPr sz="1800">
                <a:solidFill>
                  <a:srgbClr val="888888"/>
                </a:solidFill>
                <a:latin typeface="Calibri"/>
                <a:ea typeface="Calibri"/>
                <a:cs typeface="Calibri"/>
                <a:sym typeface="Calibri"/>
              </a:defRPr>
            </a:lvl6pPr>
            <a:lvl7pPr marL="0" marR="0" lvl="6" indent="0" algn="l" rtl="0">
              <a:spcBef>
                <a:spcPts val="0"/>
              </a:spcBef>
              <a:buNone/>
              <a:defRPr sz="1800">
                <a:solidFill>
                  <a:srgbClr val="888888"/>
                </a:solidFill>
                <a:latin typeface="Calibri"/>
                <a:ea typeface="Calibri"/>
                <a:cs typeface="Calibri"/>
                <a:sym typeface="Calibri"/>
              </a:defRPr>
            </a:lvl7pPr>
            <a:lvl8pPr marL="0" marR="0" lvl="7" indent="0" algn="l" rtl="0">
              <a:spcBef>
                <a:spcPts val="0"/>
              </a:spcBef>
              <a:buNone/>
              <a:defRPr sz="1800">
                <a:solidFill>
                  <a:srgbClr val="888888"/>
                </a:solidFill>
                <a:latin typeface="Calibri"/>
                <a:ea typeface="Calibri"/>
                <a:cs typeface="Calibri"/>
                <a:sym typeface="Calibri"/>
              </a:defRPr>
            </a:lvl8pPr>
            <a:lvl9pPr marL="0" marR="0" lvl="8" indent="0" algn="l" rtl="0">
              <a:spcBef>
                <a:spcPts val="0"/>
              </a:spcBef>
              <a:buNone/>
              <a:defRPr sz="1800">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CA"/>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3"/>
        <p:cNvGrpSpPr/>
        <p:nvPr/>
      </p:nvGrpSpPr>
      <p:grpSpPr>
        <a:xfrm>
          <a:off x="0" y="0"/>
          <a:ext cx="0" cy="0"/>
          <a:chOff x="0" y="0"/>
          <a:chExt cx="0" cy="0"/>
        </a:xfrm>
      </p:grpSpPr>
      <p:sp>
        <p:nvSpPr>
          <p:cNvPr id="54" name="Google Shape;54;p4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1F3864"/>
              </a:buClr>
              <a:buSzPts val="3200"/>
              <a:buFont typeface="Candara"/>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4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6" name="Google Shape;56;p4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7" name="Google Shape;57;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8" name="Google Shape;58;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9" name="Google Shape;59;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rgbClr val="888888"/>
                </a:solidFill>
                <a:latin typeface="Calibri"/>
                <a:ea typeface="Calibri"/>
                <a:cs typeface="Calibri"/>
                <a:sym typeface="Calibri"/>
              </a:defRPr>
            </a:lvl1pPr>
            <a:lvl2pPr marL="0" marR="0" lvl="1" indent="0" algn="l" rtl="0">
              <a:spcBef>
                <a:spcPts val="0"/>
              </a:spcBef>
              <a:buNone/>
              <a:defRPr sz="1800">
                <a:solidFill>
                  <a:srgbClr val="888888"/>
                </a:solidFill>
                <a:latin typeface="Calibri"/>
                <a:ea typeface="Calibri"/>
                <a:cs typeface="Calibri"/>
                <a:sym typeface="Calibri"/>
              </a:defRPr>
            </a:lvl2pPr>
            <a:lvl3pPr marL="0" marR="0" lvl="2" indent="0" algn="l" rtl="0">
              <a:spcBef>
                <a:spcPts val="0"/>
              </a:spcBef>
              <a:buNone/>
              <a:defRPr sz="1800">
                <a:solidFill>
                  <a:srgbClr val="888888"/>
                </a:solidFill>
                <a:latin typeface="Calibri"/>
                <a:ea typeface="Calibri"/>
                <a:cs typeface="Calibri"/>
                <a:sym typeface="Calibri"/>
              </a:defRPr>
            </a:lvl3pPr>
            <a:lvl4pPr marL="0" marR="0" lvl="3" indent="0" algn="l" rtl="0">
              <a:spcBef>
                <a:spcPts val="0"/>
              </a:spcBef>
              <a:buNone/>
              <a:defRPr sz="1800">
                <a:solidFill>
                  <a:srgbClr val="888888"/>
                </a:solidFill>
                <a:latin typeface="Calibri"/>
                <a:ea typeface="Calibri"/>
                <a:cs typeface="Calibri"/>
                <a:sym typeface="Calibri"/>
              </a:defRPr>
            </a:lvl4pPr>
            <a:lvl5pPr marL="0" marR="0" lvl="4" indent="0" algn="l" rtl="0">
              <a:spcBef>
                <a:spcPts val="0"/>
              </a:spcBef>
              <a:buNone/>
              <a:defRPr sz="1800">
                <a:solidFill>
                  <a:srgbClr val="888888"/>
                </a:solidFill>
                <a:latin typeface="Calibri"/>
                <a:ea typeface="Calibri"/>
                <a:cs typeface="Calibri"/>
                <a:sym typeface="Calibri"/>
              </a:defRPr>
            </a:lvl5pPr>
            <a:lvl6pPr marL="0" marR="0" lvl="5" indent="0" algn="l" rtl="0">
              <a:spcBef>
                <a:spcPts val="0"/>
              </a:spcBef>
              <a:buNone/>
              <a:defRPr sz="1800">
                <a:solidFill>
                  <a:srgbClr val="888888"/>
                </a:solidFill>
                <a:latin typeface="Calibri"/>
                <a:ea typeface="Calibri"/>
                <a:cs typeface="Calibri"/>
                <a:sym typeface="Calibri"/>
              </a:defRPr>
            </a:lvl6pPr>
            <a:lvl7pPr marL="0" marR="0" lvl="6" indent="0" algn="l" rtl="0">
              <a:spcBef>
                <a:spcPts val="0"/>
              </a:spcBef>
              <a:buNone/>
              <a:defRPr sz="1800">
                <a:solidFill>
                  <a:srgbClr val="888888"/>
                </a:solidFill>
                <a:latin typeface="Calibri"/>
                <a:ea typeface="Calibri"/>
                <a:cs typeface="Calibri"/>
                <a:sym typeface="Calibri"/>
              </a:defRPr>
            </a:lvl7pPr>
            <a:lvl8pPr marL="0" marR="0" lvl="7" indent="0" algn="l" rtl="0">
              <a:spcBef>
                <a:spcPts val="0"/>
              </a:spcBef>
              <a:buNone/>
              <a:defRPr sz="1800">
                <a:solidFill>
                  <a:srgbClr val="888888"/>
                </a:solidFill>
                <a:latin typeface="Calibri"/>
                <a:ea typeface="Calibri"/>
                <a:cs typeface="Calibri"/>
                <a:sym typeface="Calibri"/>
              </a:defRPr>
            </a:lvl8pPr>
            <a:lvl9pPr marL="0" marR="0" lvl="8" indent="0" algn="l" rtl="0">
              <a:spcBef>
                <a:spcPts val="0"/>
              </a:spcBef>
              <a:buNone/>
              <a:defRPr sz="1800">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CA"/>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0"/>
        <p:cNvGrpSpPr/>
        <p:nvPr/>
      </p:nvGrpSpPr>
      <p:grpSpPr>
        <a:xfrm>
          <a:off x="0" y="0"/>
          <a:ext cx="0" cy="0"/>
          <a:chOff x="0" y="0"/>
          <a:chExt cx="0" cy="0"/>
        </a:xfrm>
      </p:grpSpPr>
      <p:sp>
        <p:nvSpPr>
          <p:cNvPr id="61" name="Google Shape;61;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1F3864"/>
              </a:buClr>
              <a:buSzPts val="3200"/>
              <a:buFont typeface="Candara"/>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42"/>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ndara"/>
                <a:ea typeface="Candara"/>
                <a:cs typeface="Candara"/>
                <a:sym typeface="Candara"/>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ndara"/>
                <a:ea typeface="Candara"/>
                <a:cs typeface="Candara"/>
                <a:sym typeface="Candara"/>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ndara"/>
                <a:ea typeface="Candara"/>
                <a:cs typeface="Candara"/>
                <a:sym typeface="Candara"/>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ndara"/>
                <a:ea typeface="Candara"/>
                <a:cs typeface="Candara"/>
                <a:sym typeface="Candara"/>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ndara"/>
                <a:ea typeface="Candara"/>
                <a:cs typeface="Candara"/>
                <a:sym typeface="Candara"/>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63" name="Google Shape;63;p4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4" name="Google Shape;64;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65" name="Google Shape;65;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66" name="Google Shape;66;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rgbClr val="888888"/>
                </a:solidFill>
                <a:latin typeface="Calibri"/>
                <a:ea typeface="Calibri"/>
                <a:cs typeface="Calibri"/>
                <a:sym typeface="Calibri"/>
              </a:defRPr>
            </a:lvl1pPr>
            <a:lvl2pPr marL="0" marR="0" lvl="1" indent="0" algn="l" rtl="0">
              <a:spcBef>
                <a:spcPts val="0"/>
              </a:spcBef>
              <a:buNone/>
              <a:defRPr sz="1800">
                <a:solidFill>
                  <a:srgbClr val="888888"/>
                </a:solidFill>
                <a:latin typeface="Calibri"/>
                <a:ea typeface="Calibri"/>
                <a:cs typeface="Calibri"/>
                <a:sym typeface="Calibri"/>
              </a:defRPr>
            </a:lvl2pPr>
            <a:lvl3pPr marL="0" marR="0" lvl="2" indent="0" algn="l" rtl="0">
              <a:spcBef>
                <a:spcPts val="0"/>
              </a:spcBef>
              <a:buNone/>
              <a:defRPr sz="1800">
                <a:solidFill>
                  <a:srgbClr val="888888"/>
                </a:solidFill>
                <a:latin typeface="Calibri"/>
                <a:ea typeface="Calibri"/>
                <a:cs typeface="Calibri"/>
                <a:sym typeface="Calibri"/>
              </a:defRPr>
            </a:lvl3pPr>
            <a:lvl4pPr marL="0" marR="0" lvl="3" indent="0" algn="l" rtl="0">
              <a:spcBef>
                <a:spcPts val="0"/>
              </a:spcBef>
              <a:buNone/>
              <a:defRPr sz="1800">
                <a:solidFill>
                  <a:srgbClr val="888888"/>
                </a:solidFill>
                <a:latin typeface="Calibri"/>
                <a:ea typeface="Calibri"/>
                <a:cs typeface="Calibri"/>
                <a:sym typeface="Calibri"/>
              </a:defRPr>
            </a:lvl4pPr>
            <a:lvl5pPr marL="0" marR="0" lvl="4" indent="0" algn="l" rtl="0">
              <a:spcBef>
                <a:spcPts val="0"/>
              </a:spcBef>
              <a:buNone/>
              <a:defRPr sz="1800">
                <a:solidFill>
                  <a:srgbClr val="888888"/>
                </a:solidFill>
                <a:latin typeface="Calibri"/>
                <a:ea typeface="Calibri"/>
                <a:cs typeface="Calibri"/>
                <a:sym typeface="Calibri"/>
              </a:defRPr>
            </a:lvl5pPr>
            <a:lvl6pPr marL="0" marR="0" lvl="5" indent="0" algn="l" rtl="0">
              <a:spcBef>
                <a:spcPts val="0"/>
              </a:spcBef>
              <a:buNone/>
              <a:defRPr sz="1800">
                <a:solidFill>
                  <a:srgbClr val="888888"/>
                </a:solidFill>
                <a:latin typeface="Calibri"/>
                <a:ea typeface="Calibri"/>
                <a:cs typeface="Calibri"/>
                <a:sym typeface="Calibri"/>
              </a:defRPr>
            </a:lvl6pPr>
            <a:lvl7pPr marL="0" marR="0" lvl="6" indent="0" algn="l" rtl="0">
              <a:spcBef>
                <a:spcPts val="0"/>
              </a:spcBef>
              <a:buNone/>
              <a:defRPr sz="1800">
                <a:solidFill>
                  <a:srgbClr val="888888"/>
                </a:solidFill>
                <a:latin typeface="Calibri"/>
                <a:ea typeface="Calibri"/>
                <a:cs typeface="Calibri"/>
                <a:sym typeface="Calibri"/>
              </a:defRPr>
            </a:lvl7pPr>
            <a:lvl8pPr marL="0" marR="0" lvl="7" indent="0" algn="l" rtl="0">
              <a:spcBef>
                <a:spcPts val="0"/>
              </a:spcBef>
              <a:buNone/>
              <a:defRPr sz="1800">
                <a:solidFill>
                  <a:srgbClr val="888888"/>
                </a:solidFill>
                <a:latin typeface="Calibri"/>
                <a:ea typeface="Calibri"/>
                <a:cs typeface="Calibri"/>
                <a:sym typeface="Calibri"/>
              </a:defRPr>
            </a:lvl8pPr>
            <a:lvl9pPr marL="0" marR="0" lvl="8" indent="0" algn="l" rtl="0">
              <a:spcBef>
                <a:spcPts val="0"/>
              </a:spcBef>
              <a:buNone/>
              <a:defRPr sz="1800">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CA"/>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7"/>
        <p:cNvGrpSpPr/>
        <p:nvPr/>
      </p:nvGrpSpPr>
      <p:grpSpPr>
        <a:xfrm>
          <a:off x="0" y="0"/>
          <a:ext cx="0" cy="0"/>
          <a:chOff x="0" y="0"/>
          <a:chExt cx="0" cy="0"/>
        </a:xfrm>
      </p:grpSpPr>
      <p:sp>
        <p:nvSpPr>
          <p:cNvPr id="68" name="Google Shape;68;p43"/>
          <p:cNvSpPr txBox="1">
            <a:spLocks noGrp="1"/>
          </p:cNvSpPr>
          <p:nvPr>
            <p:ph type="title"/>
          </p:nvPr>
        </p:nvSpPr>
        <p:spPr>
          <a:xfrm>
            <a:off x="838200" y="365125"/>
            <a:ext cx="10515600" cy="119456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F386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43"/>
          <p:cNvSpPr txBox="1">
            <a:spLocks noGrp="1"/>
          </p:cNvSpPr>
          <p:nvPr>
            <p:ph type="body" idx="1"/>
          </p:nvPr>
        </p:nvSpPr>
        <p:spPr>
          <a:xfrm rot="5400000">
            <a:off x="3920331" y="-1522439"/>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0" name="Google Shape;70;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71" name="Google Shape;71;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72" name="Google Shape;72;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rgbClr val="888888"/>
                </a:solidFill>
                <a:latin typeface="Calibri"/>
                <a:ea typeface="Calibri"/>
                <a:cs typeface="Calibri"/>
                <a:sym typeface="Calibri"/>
              </a:defRPr>
            </a:lvl1pPr>
            <a:lvl2pPr marL="0" marR="0" lvl="1" indent="0" algn="l" rtl="0">
              <a:spcBef>
                <a:spcPts val="0"/>
              </a:spcBef>
              <a:buNone/>
              <a:defRPr sz="1800">
                <a:solidFill>
                  <a:srgbClr val="888888"/>
                </a:solidFill>
                <a:latin typeface="Calibri"/>
                <a:ea typeface="Calibri"/>
                <a:cs typeface="Calibri"/>
                <a:sym typeface="Calibri"/>
              </a:defRPr>
            </a:lvl2pPr>
            <a:lvl3pPr marL="0" marR="0" lvl="2" indent="0" algn="l" rtl="0">
              <a:spcBef>
                <a:spcPts val="0"/>
              </a:spcBef>
              <a:buNone/>
              <a:defRPr sz="1800">
                <a:solidFill>
                  <a:srgbClr val="888888"/>
                </a:solidFill>
                <a:latin typeface="Calibri"/>
                <a:ea typeface="Calibri"/>
                <a:cs typeface="Calibri"/>
                <a:sym typeface="Calibri"/>
              </a:defRPr>
            </a:lvl3pPr>
            <a:lvl4pPr marL="0" marR="0" lvl="3" indent="0" algn="l" rtl="0">
              <a:spcBef>
                <a:spcPts val="0"/>
              </a:spcBef>
              <a:buNone/>
              <a:defRPr sz="1800">
                <a:solidFill>
                  <a:srgbClr val="888888"/>
                </a:solidFill>
                <a:latin typeface="Calibri"/>
                <a:ea typeface="Calibri"/>
                <a:cs typeface="Calibri"/>
                <a:sym typeface="Calibri"/>
              </a:defRPr>
            </a:lvl4pPr>
            <a:lvl5pPr marL="0" marR="0" lvl="4" indent="0" algn="l" rtl="0">
              <a:spcBef>
                <a:spcPts val="0"/>
              </a:spcBef>
              <a:buNone/>
              <a:defRPr sz="1800">
                <a:solidFill>
                  <a:srgbClr val="888888"/>
                </a:solidFill>
                <a:latin typeface="Calibri"/>
                <a:ea typeface="Calibri"/>
                <a:cs typeface="Calibri"/>
                <a:sym typeface="Calibri"/>
              </a:defRPr>
            </a:lvl5pPr>
            <a:lvl6pPr marL="0" marR="0" lvl="5" indent="0" algn="l" rtl="0">
              <a:spcBef>
                <a:spcPts val="0"/>
              </a:spcBef>
              <a:buNone/>
              <a:defRPr sz="1800">
                <a:solidFill>
                  <a:srgbClr val="888888"/>
                </a:solidFill>
                <a:latin typeface="Calibri"/>
                <a:ea typeface="Calibri"/>
                <a:cs typeface="Calibri"/>
                <a:sym typeface="Calibri"/>
              </a:defRPr>
            </a:lvl6pPr>
            <a:lvl7pPr marL="0" marR="0" lvl="6" indent="0" algn="l" rtl="0">
              <a:spcBef>
                <a:spcPts val="0"/>
              </a:spcBef>
              <a:buNone/>
              <a:defRPr sz="1800">
                <a:solidFill>
                  <a:srgbClr val="888888"/>
                </a:solidFill>
                <a:latin typeface="Calibri"/>
                <a:ea typeface="Calibri"/>
                <a:cs typeface="Calibri"/>
                <a:sym typeface="Calibri"/>
              </a:defRPr>
            </a:lvl7pPr>
            <a:lvl8pPr marL="0" marR="0" lvl="7" indent="0" algn="l" rtl="0">
              <a:spcBef>
                <a:spcPts val="0"/>
              </a:spcBef>
              <a:buNone/>
              <a:defRPr sz="1800">
                <a:solidFill>
                  <a:srgbClr val="888888"/>
                </a:solidFill>
                <a:latin typeface="Calibri"/>
                <a:ea typeface="Calibri"/>
                <a:cs typeface="Calibri"/>
                <a:sym typeface="Calibri"/>
              </a:defRPr>
            </a:lvl8pPr>
            <a:lvl9pPr marL="0" marR="0" lvl="8" indent="0" algn="l" rtl="0">
              <a:spcBef>
                <a:spcPts val="0"/>
              </a:spcBef>
              <a:buNone/>
              <a:defRPr sz="1800">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CA"/>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1"/>
          <p:cNvSpPr txBox="1">
            <a:spLocks noGrp="1"/>
          </p:cNvSpPr>
          <p:nvPr>
            <p:ph type="title"/>
          </p:nvPr>
        </p:nvSpPr>
        <p:spPr>
          <a:xfrm>
            <a:off x="321366" y="275674"/>
            <a:ext cx="10515600" cy="1194567"/>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1F3864"/>
              </a:buClr>
              <a:buSzPts val="4900"/>
              <a:buFont typeface="Candara"/>
              <a:buNone/>
              <a:defRPr sz="4900" b="1" i="0" u="none" strike="noStrike" cap="none">
                <a:solidFill>
                  <a:srgbClr val="1F3864"/>
                </a:solidFill>
                <a:latin typeface="Candara"/>
                <a:ea typeface="Candara"/>
                <a:cs typeface="Candara"/>
                <a:sym typeface="Candar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1"/>
          <p:cNvSpPr txBox="1">
            <a:spLocks noGrp="1"/>
          </p:cNvSpPr>
          <p:nvPr>
            <p:ph type="body" idx="1"/>
          </p:nvPr>
        </p:nvSpPr>
        <p:spPr>
          <a:xfrm>
            <a:off x="838200" y="1559692"/>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ndara"/>
                <a:ea typeface="Candara"/>
                <a:cs typeface="Candara"/>
                <a:sym typeface="Candara"/>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ndara"/>
                <a:ea typeface="Candara"/>
                <a:cs typeface="Candara"/>
                <a:sym typeface="Candara"/>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ndara"/>
                <a:ea typeface="Candara"/>
                <a:cs typeface="Candara"/>
                <a:sym typeface="Candara"/>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ndara"/>
                <a:ea typeface="Candara"/>
                <a:cs typeface="Candara"/>
                <a:sym typeface="Candara"/>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ndara"/>
                <a:ea typeface="Candara"/>
                <a:cs typeface="Candara"/>
                <a:sym typeface="Candar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2" name="Google Shape;12;p21"/>
          <p:cNvPicPr preferRelativeResize="0"/>
          <p:nvPr/>
        </p:nvPicPr>
        <p:blipFill rotWithShape="1">
          <a:blip r:embed="rId12">
            <a:alphaModFix/>
          </a:blip>
          <a:srcRect/>
          <a:stretch/>
        </p:blipFill>
        <p:spPr>
          <a:xfrm>
            <a:off x="10078720" y="120795"/>
            <a:ext cx="1988421" cy="734851"/>
          </a:xfrm>
          <a:prstGeom prst="rect">
            <a:avLst/>
          </a:prstGeom>
          <a:noFill/>
          <a:ln>
            <a:noFill/>
          </a:ln>
        </p:spPr>
      </p:pic>
      <p:pic>
        <p:nvPicPr>
          <p:cNvPr id="13" name="Google Shape;13;p21"/>
          <p:cNvPicPr preferRelativeResize="0"/>
          <p:nvPr/>
        </p:nvPicPr>
        <p:blipFill rotWithShape="1">
          <a:blip r:embed="rId13">
            <a:alphaModFix/>
          </a:blip>
          <a:srcRect/>
          <a:stretch/>
        </p:blipFill>
        <p:spPr>
          <a:xfrm>
            <a:off x="3542231" y="6321286"/>
            <a:ext cx="5107539" cy="503453"/>
          </a:xfrm>
          <a:prstGeom prst="rect">
            <a:avLst/>
          </a:prstGeom>
          <a:noFill/>
          <a:ln>
            <a:noFill/>
          </a:ln>
        </p:spPr>
      </p:pic>
      <p:sp>
        <p:nvSpPr>
          <p:cNvPr id="14" name="Google Shape;14;p21"/>
          <p:cNvSpPr txBox="1"/>
          <p:nvPr/>
        </p:nvSpPr>
        <p:spPr>
          <a:xfrm>
            <a:off x="9850562" y="6289958"/>
            <a:ext cx="2341438" cy="584735"/>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CA" sz="800" b="0" i="0" u="none" strike="noStrike" cap="none" dirty="0">
                <a:solidFill>
                  <a:schemeClr val="dk1"/>
                </a:solidFill>
                <a:latin typeface="Calibri"/>
                <a:ea typeface="Calibri"/>
                <a:cs typeface="Calibri"/>
                <a:sym typeface="Calibri"/>
              </a:rPr>
              <a:t>This document and MyCreds™ | MesCertif™ are the Intellectual Property of the Association of Registrars of the Universities and Colleges of Canada (ARUCC); Sharing requires permission of ARUCC.</a:t>
            </a:r>
            <a:endParaRPr sz="800" b="0" i="0" u="none" strike="noStrike" cap="none"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notesSlide" Target="../notesSlides/notesSlide6.xml"/><Relationship Id="rId16" Type="http://schemas.openxmlformats.org/officeDocument/2006/relationships/image" Target="../media/image24.svg"/><Relationship Id="rId1" Type="http://schemas.openxmlformats.org/officeDocument/2006/relationships/slideLayout" Target="../slideLayouts/slideLayout3.xml"/><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 Id="rId14" Type="http://schemas.openxmlformats.org/officeDocument/2006/relationships/image" Target="../media/image22.svg"/></Relationships>
</file>

<file path=ppt/slides/_rels/slide11.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channel/UCJRHUXDOicPdhVWzAil2yJA" TargetMode="External"/><Relationship Id="rId7" Type="http://schemas.openxmlformats.org/officeDocument/2006/relationships/hyperlink" Target="https://www.youtube.com/playlist?list=PLA2Sw6XbX8RnzCchd4nje3FGm3QvAIRDr"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32.png"/><Relationship Id="rId5" Type="http://schemas.openxmlformats.org/officeDocument/2006/relationships/hyperlink" Target="https://youtu.be/HFLyECIced4" TargetMode="External"/><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2" Type="http://schemas.openxmlformats.org/officeDocument/2006/relationships/hyperlink" Target="https://mycreds.ca/wp-content/uploads/2022/06/MyCreds_Strategic_Plan.pdf" TargetMode="Externa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mailto:info@aruccnationalnetwork.ca"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hyperlink" Target="https://mycreds.ca/" TargetMode="Externa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mycreds.ca/wp-content/uploads/2022/06/MyCreds_Strategic_Plan.pdf" TargetMode="Externa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Layout" Target="../diagrams/layout3.xml"/><Relationship Id="rId7" Type="http://schemas.openxmlformats.org/officeDocument/2006/relationships/image" Target="../media/image7.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 Id="rId9"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hyperlink" Target="https://mycreds.ca/2022/08/29/ten-ontario-post-secondary-institutions-to-participate-in-the-arucc-mycreds-virtual-skills-passport-pilot-project-for-micro-credentials/"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2"/>
        <p:cNvGrpSpPr/>
        <p:nvPr/>
      </p:nvGrpSpPr>
      <p:grpSpPr>
        <a:xfrm>
          <a:off x="0" y="0"/>
          <a:ext cx="0" cy="0"/>
          <a:chOff x="0" y="0"/>
          <a:chExt cx="0" cy="0"/>
        </a:xfrm>
      </p:grpSpPr>
      <p:sp>
        <p:nvSpPr>
          <p:cNvPr id="383" name="Google Shape;383;p1"/>
          <p:cNvSpPr txBox="1">
            <a:spLocks noGrp="1"/>
          </p:cNvSpPr>
          <p:nvPr>
            <p:ph type="ctrTitle"/>
          </p:nvPr>
        </p:nvSpPr>
        <p:spPr>
          <a:xfrm>
            <a:off x="1523997" y="899643"/>
            <a:ext cx="9144000" cy="1302413"/>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1F3864"/>
              </a:buClr>
              <a:buSzPts val="5000"/>
              <a:buFont typeface="Candara"/>
              <a:buNone/>
            </a:pPr>
            <a:r>
              <a:rPr lang="en-US" sz="2400" dirty="0">
                <a:latin typeface="Candara"/>
                <a:ea typeface="Candara"/>
                <a:cs typeface="Candara"/>
                <a:sym typeface="Candara"/>
              </a:rPr>
              <a:t>Collaborating to Create Comprehensive Supports for Learners: A Canadian Example</a:t>
            </a:r>
            <a:br>
              <a:rPr lang="en-US" sz="2400" dirty="0">
                <a:latin typeface="Candara"/>
                <a:ea typeface="Candara"/>
                <a:cs typeface="Candara"/>
                <a:sym typeface="Candara"/>
              </a:rPr>
            </a:br>
            <a:r>
              <a:rPr lang="en-CA" sz="2400" dirty="0">
                <a:latin typeface="Candara"/>
                <a:ea typeface="Candara"/>
                <a:cs typeface="Candara"/>
                <a:sym typeface="Candara"/>
              </a:rPr>
              <a:t>ARUCC MyCreds™ | MesCertif™ National Network</a:t>
            </a:r>
            <a:endParaRPr sz="2400" dirty="0"/>
          </a:p>
        </p:txBody>
      </p:sp>
      <p:sp>
        <p:nvSpPr>
          <p:cNvPr id="7" name="Rectangle 6">
            <a:extLst>
              <a:ext uri="{FF2B5EF4-FFF2-40B4-BE49-F238E27FC236}">
                <a16:creationId xmlns:a16="http://schemas.microsoft.com/office/drawing/2014/main" id="{C7858E44-F5B7-F741-95CD-3C70A8915872}"/>
              </a:ext>
            </a:extLst>
          </p:cNvPr>
          <p:cNvSpPr/>
          <p:nvPr/>
        </p:nvSpPr>
        <p:spPr>
          <a:xfrm>
            <a:off x="1072303" y="2340467"/>
            <a:ext cx="10047387" cy="1143070"/>
          </a:xfrm>
          <a:prstGeom prst="rect">
            <a:avLst/>
          </a:prstGeom>
        </p:spPr>
        <p:txBody>
          <a:bodyPr wrap="square">
            <a:spAutoFit/>
          </a:bodyPr>
          <a:lstStyle/>
          <a:p>
            <a:pPr algn="ctr">
              <a:lnSpc>
                <a:spcPct val="150000"/>
              </a:lnSpc>
            </a:pPr>
            <a:r>
              <a:rPr lang="en-US" sz="2400" b="1" dirty="0">
                <a:solidFill>
                  <a:srgbClr val="1F3864"/>
                </a:solidFill>
                <a:latin typeface="Candara" panose="020E0502030303020204" pitchFamily="34" charset="0"/>
                <a:ea typeface="Candara"/>
                <a:cs typeface="Candara"/>
                <a:sym typeface="Candara"/>
              </a:rPr>
              <a:t>Groningen Declaration Meeting</a:t>
            </a:r>
            <a:br>
              <a:rPr lang="en-US" sz="2400" b="1" dirty="0">
                <a:solidFill>
                  <a:srgbClr val="1F3864"/>
                </a:solidFill>
                <a:latin typeface="Candara" panose="020E0502030303020204" pitchFamily="34" charset="0"/>
                <a:ea typeface="Candara"/>
                <a:cs typeface="Candara"/>
                <a:sym typeface="Candara"/>
              </a:rPr>
            </a:br>
            <a:r>
              <a:rPr lang="en-CA" sz="2400" b="1" dirty="0">
                <a:solidFill>
                  <a:srgbClr val="1F3864"/>
                </a:solidFill>
                <a:latin typeface="Candara" panose="020E0502030303020204" pitchFamily="34" charset="0"/>
                <a:ea typeface="Candara"/>
                <a:cs typeface="Candara"/>
                <a:sym typeface="Candara"/>
              </a:rPr>
              <a:t>October 2022</a:t>
            </a:r>
            <a:endParaRPr lang="en-US" sz="3600" b="1" dirty="0">
              <a:solidFill>
                <a:srgbClr val="1F3864"/>
              </a:solidFill>
              <a:latin typeface="Candara" panose="020E0502030303020204" pitchFamily="34" charset="0"/>
            </a:endParaRPr>
          </a:p>
        </p:txBody>
      </p:sp>
      <p:sp>
        <p:nvSpPr>
          <p:cNvPr id="14" name="Google Shape;384;p1">
            <a:extLst>
              <a:ext uri="{FF2B5EF4-FFF2-40B4-BE49-F238E27FC236}">
                <a16:creationId xmlns:a16="http://schemas.microsoft.com/office/drawing/2014/main" id="{BCFBC737-90D1-7B4C-A3AE-45DEAA4C07FA}"/>
              </a:ext>
            </a:extLst>
          </p:cNvPr>
          <p:cNvSpPr txBox="1">
            <a:spLocks/>
          </p:cNvSpPr>
          <p:nvPr/>
        </p:nvSpPr>
        <p:spPr>
          <a:xfrm>
            <a:off x="1001697" y="3668203"/>
            <a:ext cx="10467373" cy="2770423"/>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ndara"/>
                <a:ea typeface="Candara"/>
                <a:cs typeface="Candara"/>
                <a:sym typeface="Candara"/>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ndara"/>
                <a:ea typeface="Candara"/>
                <a:cs typeface="Candara"/>
                <a:sym typeface="Candara"/>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ndara"/>
                <a:ea typeface="Candara"/>
                <a:cs typeface="Candara"/>
                <a:sym typeface="Candara"/>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ndara"/>
                <a:ea typeface="Candara"/>
                <a:cs typeface="Candara"/>
                <a:sym typeface="Candara"/>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ndara"/>
                <a:ea typeface="Candara"/>
                <a:cs typeface="Candara"/>
                <a:sym typeface="Candara"/>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marL="0" indent="0"/>
            <a:r>
              <a:rPr lang="en-US" sz="1800" b="1" i="1" dirty="0"/>
              <a:t>Association of Registrars of the Universities and Colleges of Canada – ARUCC</a:t>
            </a:r>
          </a:p>
          <a:p>
            <a:pPr marL="0" indent="0"/>
            <a:r>
              <a:rPr lang="en-CA" sz="1600" dirty="0"/>
              <a:t>Julie Green, ARUCC Board Chair; Registrar, University of King’s College - Halifax</a:t>
            </a:r>
          </a:p>
          <a:p>
            <a:pPr marL="0" indent="0"/>
            <a:r>
              <a:rPr lang="en-CA" sz="1600" dirty="0" err="1"/>
              <a:t>Darran</a:t>
            </a:r>
            <a:r>
              <a:rPr lang="en-CA" sz="1600" dirty="0"/>
              <a:t> Fernandez, ARUCC Board Ontario University Registrars’ Association (OURA) Representative; Registrar, York University</a:t>
            </a:r>
          </a:p>
          <a:p>
            <a:pPr marL="0" indent="0"/>
            <a:r>
              <a:rPr lang="en-CA" sz="1600" dirty="0"/>
              <a:t>Charmaine Hack, ARUCC MyCreds™ Board Director; Past Board Chair, ARUCC; Vice President, Strategic Enrolment Management, Centennial College </a:t>
            </a:r>
          </a:p>
        </p:txBody>
      </p:sp>
      <p:sp>
        <p:nvSpPr>
          <p:cNvPr id="2" name="TextBox 1">
            <a:extLst>
              <a:ext uri="{FF2B5EF4-FFF2-40B4-BE49-F238E27FC236}">
                <a16:creationId xmlns:a16="http://schemas.microsoft.com/office/drawing/2014/main" id="{A6B7FB3C-017E-65EF-9E66-C668B82B50DD}"/>
              </a:ext>
            </a:extLst>
          </p:cNvPr>
          <p:cNvSpPr txBox="1"/>
          <p:nvPr/>
        </p:nvSpPr>
        <p:spPr>
          <a:xfrm>
            <a:off x="255814" y="6449786"/>
            <a:ext cx="1034143" cy="307777"/>
          </a:xfrm>
          <a:prstGeom prst="rect">
            <a:avLst/>
          </a:prstGeom>
          <a:noFill/>
        </p:spPr>
        <p:txBody>
          <a:bodyPr wrap="square" rtlCol="0">
            <a:spAutoFit/>
          </a:bodyPr>
          <a:lstStyle/>
          <a:p>
            <a:r>
              <a:rPr lang="en-CA" dirty="0"/>
              <a:t>JG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4"/>
          <p:cNvSpPr txBox="1">
            <a:spLocks noGrp="1"/>
          </p:cNvSpPr>
          <p:nvPr>
            <p:ph type="title"/>
          </p:nvPr>
        </p:nvSpPr>
        <p:spPr>
          <a:xfrm>
            <a:off x="838200" y="365125"/>
            <a:ext cx="10515600" cy="1194567"/>
          </a:xfrm>
          <a:prstGeom prst="rect">
            <a:avLst/>
          </a:prstGeom>
          <a:noFill/>
          <a:ln>
            <a:noFill/>
          </a:ln>
        </p:spPr>
        <p:txBody>
          <a:bodyPr spcFirstLastPara="1" wrap="square" lIns="91425" tIns="45700" rIns="91425" bIns="45700" anchor="ctr" anchorCtr="0">
            <a:normAutofit/>
          </a:bodyPr>
          <a:lstStyle/>
          <a:p>
            <a:pPr lvl="0">
              <a:buClr>
                <a:srgbClr val="1F3864"/>
              </a:buClr>
            </a:pPr>
            <a:r>
              <a:rPr lang="en-CA" sz="4800" dirty="0">
                <a:solidFill>
                  <a:srgbClr val="1F3864"/>
                </a:solidFill>
              </a:rPr>
              <a:t>What Document Types?</a:t>
            </a:r>
            <a:endParaRPr sz="4800" dirty="0"/>
          </a:p>
        </p:txBody>
      </p:sp>
      <p:sp>
        <p:nvSpPr>
          <p:cNvPr id="10" name="Google Shape;422;p6">
            <a:extLst>
              <a:ext uri="{FF2B5EF4-FFF2-40B4-BE49-F238E27FC236}">
                <a16:creationId xmlns:a16="http://schemas.microsoft.com/office/drawing/2014/main" id="{55D3B499-4418-E340-BA6D-1639BAD17F0E}"/>
              </a:ext>
            </a:extLst>
          </p:cNvPr>
          <p:cNvSpPr txBox="1">
            <a:spLocks noGrp="1"/>
          </p:cNvSpPr>
          <p:nvPr>
            <p:ph type="body" idx="1"/>
          </p:nvPr>
        </p:nvSpPr>
        <p:spPr>
          <a:xfrm>
            <a:off x="2394621" y="1748403"/>
            <a:ext cx="5725541" cy="3645103"/>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200000"/>
              </a:lnSpc>
              <a:spcBef>
                <a:spcPts val="1000"/>
              </a:spcBef>
              <a:spcAft>
                <a:spcPts val="0"/>
              </a:spcAft>
              <a:buClr>
                <a:schemeClr val="dk1"/>
              </a:buClr>
              <a:buSzPct val="100000"/>
              <a:buNone/>
            </a:pPr>
            <a:r>
              <a:rPr lang="en-CA" dirty="0"/>
              <a:t>Transcripts</a:t>
            </a:r>
            <a:endParaRPr dirty="0"/>
          </a:p>
          <a:p>
            <a:pPr marL="0" lvl="0" indent="0" algn="l" rtl="0">
              <a:lnSpc>
                <a:spcPct val="200000"/>
              </a:lnSpc>
              <a:spcBef>
                <a:spcPts val="1000"/>
              </a:spcBef>
              <a:spcAft>
                <a:spcPts val="0"/>
              </a:spcAft>
              <a:buClr>
                <a:schemeClr val="dk1"/>
              </a:buClr>
              <a:buSzPct val="100000"/>
              <a:buNone/>
            </a:pPr>
            <a:r>
              <a:rPr lang="en-CA" dirty="0"/>
              <a:t>Parchments</a:t>
            </a:r>
          </a:p>
          <a:p>
            <a:pPr marL="0" lvl="0" indent="0" algn="l" rtl="0">
              <a:lnSpc>
                <a:spcPct val="200000"/>
              </a:lnSpc>
              <a:spcBef>
                <a:spcPts val="1000"/>
              </a:spcBef>
              <a:spcAft>
                <a:spcPts val="0"/>
              </a:spcAft>
              <a:buClr>
                <a:schemeClr val="dk1"/>
              </a:buClr>
              <a:buSzPct val="100000"/>
              <a:buNone/>
            </a:pPr>
            <a:r>
              <a:rPr lang="en-CA" dirty="0"/>
              <a:t>Confirmation letters</a:t>
            </a:r>
          </a:p>
          <a:p>
            <a:pPr marL="0" lvl="0" indent="0" algn="l" rtl="0">
              <a:lnSpc>
                <a:spcPct val="200000"/>
              </a:lnSpc>
              <a:spcBef>
                <a:spcPts val="1000"/>
              </a:spcBef>
              <a:spcAft>
                <a:spcPts val="0"/>
              </a:spcAft>
              <a:buClr>
                <a:schemeClr val="dk1"/>
              </a:buClr>
              <a:buSzPct val="100000"/>
              <a:buNone/>
            </a:pPr>
            <a:r>
              <a:rPr lang="en-CA" dirty="0"/>
              <a:t>Awards</a:t>
            </a:r>
            <a:endParaRPr dirty="0"/>
          </a:p>
          <a:p>
            <a:pPr marL="228600" lvl="0" indent="-104140" algn="l" rtl="0">
              <a:lnSpc>
                <a:spcPct val="90000"/>
              </a:lnSpc>
              <a:spcBef>
                <a:spcPts val="1000"/>
              </a:spcBef>
              <a:spcAft>
                <a:spcPts val="0"/>
              </a:spcAft>
              <a:buClr>
                <a:schemeClr val="dk1"/>
              </a:buClr>
              <a:buSzPct val="100000"/>
              <a:buNone/>
            </a:pPr>
            <a:endParaRPr lang="en-CA" dirty="0"/>
          </a:p>
        </p:txBody>
      </p:sp>
      <p:sp>
        <p:nvSpPr>
          <p:cNvPr id="11" name="Google Shape;422;p6">
            <a:extLst>
              <a:ext uri="{FF2B5EF4-FFF2-40B4-BE49-F238E27FC236}">
                <a16:creationId xmlns:a16="http://schemas.microsoft.com/office/drawing/2014/main" id="{37A3A097-B725-4B43-BC8E-8AB6D9559DD0}"/>
              </a:ext>
            </a:extLst>
          </p:cNvPr>
          <p:cNvSpPr txBox="1">
            <a:spLocks/>
          </p:cNvSpPr>
          <p:nvPr/>
        </p:nvSpPr>
        <p:spPr>
          <a:xfrm>
            <a:off x="7349718" y="1748403"/>
            <a:ext cx="5725541" cy="3645103"/>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ndara"/>
                <a:ea typeface="Candara"/>
                <a:cs typeface="Candara"/>
                <a:sym typeface="Candara"/>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ndara"/>
                <a:ea typeface="Candara"/>
                <a:cs typeface="Candara"/>
                <a:sym typeface="Candara"/>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ndara"/>
                <a:ea typeface="Candara"/>
                <a:cs typeface="Candara"/>
                <a:sym typeface="Candara"/>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ndara"/>
                <a:ea typeface="Candara"/>
                <a:cs typeface="Candara"/>
                <a:sym typeface="Candara"/>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ndara"/>
                <a:ea typeface="Candara"/>
                <a:cs typeface="Candara"/>
                <a:sym typeface="Candar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nSpc>
                <a:spcPct val="200000"/>
              </a:lnSpc>
              <a:buSzPct val="100000"/>
              <a:buNone/>
            </a:pPr>
            <a:r>
              <a:rPr lang="en-CA" dirty="0"/>
              <a:t>Badges</a:t>
            </a:r>
          </a:p>
          <a:p>
            <a:pPr marL="0" indent="0">
              <a:lnSpc>
                <a:spcPct val="200000"/>
              </a:lnSpc>
              <a:buSzPct val="100000"/>
              <a:buNone/>
            </a:pPr>
            <a:r>
              <a:rPr lang="en-CA" dirty="0"/>
              <a:t>Micro-credentials</a:t>
            </a:r>
          </a:p>
          <a:p>
            <a:pPr marL="0" indent="0">
              <a:lnSpc>
                <a:spcPct val="200000"/>
              </a:lnSpc>
              <a:buSzPct val="100000"/>
              <a:buNone/>
            </a:pPr>
            <a:r>
              <a:rPr lang="en-CA" dirty="0"/>
              <a:t>&amp; more…</a:t>
            </a:r>
          </a:p>
          <a:p>
            <a:pPr marL="228600" indent="-104140">
              <a:buSzPct val="100000"/>
              <a:buFont typeface="Arial"/>
              <a:buNone/>
            </a:pPr>
            <a:endParaRPr lang="en-CA" dirty="0"/>
          </a:p>
        </p:txBody>
      </p:sp>
      <p:pic>
        <p:nvPicPr>
          <p:cNvPr id="8" name="Graphic 7" descr="Badge Tick with solid fill">
            <a:extLst>
              <a:ext uri="{FF2B5EF4-FFF2-40B4-BE49-F238E27FC236}">
                <a16:creationId xmlns:a16="http://schemas.microsoft.com/office/drawing/2014/main" id="{4319182B-D3FD-B14D-A5E8-478C8B7B7CE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440872" y="1959991"/>
            <a:ext cx="757306" cy="757306"/>
          </a:xfrm>
          <a:prstGeom prst="rect">
            <a:avLst/>
          </a:prstGeom>
        </p:spPr>
      </p:pic>
      <p:pic>
        <p:nvPicPr>
          <p:cNvPr id="12" name="Graphic 11" descr="Checklist with solid fill">
            <a:extLst>
              <a:ext uri="{FF2B5EF4-FFF2-40B4-BE49-F238E27FC236}">
                <a16:creationId xmlns:a16="http://schemas.microsoft.com/office/drawing/2014/main" id="{3FA7EA1D-21BE-2046-9CC0-A80A99BBF27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49357" y="1963699"/>
            <a:ext cx="757306" cy="757306"/>
          </a:xfrm>
          <a:prstGeom prst="rect">
            <a:avLst/>
          </a:prstGeom>
        </p:spPr>
      </p:pic>
      <p:pic>
        <p:nvPicPr>
          <p:cNvPr id="14" name="Graphic 13" descr="Diploma with solid fill">
            <a:extLst>
              <a:ext uri="{FF2B5EF4-FFF2-40B4-BE49-F238E27FC236}">
                <a16:creationId xmlns:a16="http://schemas.microsoft.com/office/drawing/2014/main" id="{ECB7930B-ED1F-EA47-B4C4-A4BD0C06DF2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440872" y="3015153"/>
            <a:ext cx="757306" cy="757306"/>
          </a:xfrm>
          <a:prstGeom prst="rect">
            <a:avLst/>
          </a:prstGeom>
        </p:spPr>
      </p:pic>
      <p:pic>
        <p:nvPicPr>
          <p:cNvPr id="16" name="Graphic 15" descr="Ribbon with solid fill">
            <a:extLst>
              <a:ext uri="{FF2B5EF4-FFF2-40B4-BE49-F238E27FC236}">
                <a16:creationId xmlns:a16="http://schemas.microsoft.com/office/drawing/2014/main" id="{7DEF5D51-2391-7B4D-8A5A-F423478F491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469838" y="4786842"/>
            <a:ext cx="757306" cy="757306"/>
          </a:xfrm>
          <a:prstGeom prst="rect">
            <a:avLst/>
          </a:prstGeom>
        </p:spPr>
      </p:pic>
      <p:pic>
        <p:nvPicPr>
          <p:cNvPr id="18" name="Graphic 17" descr="Envelope with solid fill">
            <a:extLst>
              <a:ext uri="{FF2B5EF4-FFF2-40B4-BE49-F238E27FC236}">
                <a16:creationId xmlns:a16="http://schemas.microsoft.com/office/drawing/2014/main" id="{1EE6A99F-FBC8-FB44-9F0E-033D8C1D7B7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449357" y="3772459"/>
            <a:ext cx="757306" cy="757306"/>
          </a:xfrm>
          <a:prstGeom prst="rect">
            <a:avLst/>
          </a:prstGeom>
        </p:spPr>
      </p:pic>
      <p:pic>
        <p:nvPicPr>
          <p:cNvPr id="20" name="Graphic 19" descr="Diploma roll with solid fill">
            <a:extLst>
              <a:ext uri="{FF2B5EF4-FFF2-40B4-BE49-F238E27FC236}">
                <a16:creationId xmlns:a16="http://schemas.microsoft.com/office/drawing/2014/main" id="{F997749C-43AF-B448-B135-3D47465480D6}"/>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449357" y="2924480"/>
            <a:ext cx="757306" cy="757306"/>
          </a:xfrm>
          <a:prstGeom prst="rect">
            <a:avLst/>
          </a:prstGeom>
        </p:spPr>
      </p:pic>
      <p:pic>
        <p:nvPicPr>
          <p:cNvPr id="22" name="Graphic 21" descr="Arrow: Slight curve with solid fill">
            <a:extLst>
              <a:ext uri="{FF2B5EF4-FFF2-40B4-BE49-F238E27FC236}">
                <a16:creationId xmlns:a16="http://schemas.microsoft.com/office/drawing/2014/main" id="{FD38C963-8C36-064F-A5F2-FA37910F9156}"/>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6440872" y="4012015"/>
            <a:ext cx="757306" cy="757306"/>
          </a:xfrm>
          <a:prstGeom prst="rect">
            <a:avLst/>
          </a:prstGeom>
        </p:spPr>
      </p:pic>
      <p:sp>
        <p:nvSpPr>
          <p:cNvPr id="3" name="TextBox 2">
            <a:extLst>
              <a:ext uri="{FF2B5EF4-FFF2-40B4-BE49-F238E27FC236}">
                <a16:creationId xmlns:a16="http://schemas.microsoft.com/office/drawing/2014/main" id="{BF0E6FD5-2111-6ABD-0A67-1E810ABF063A}"/>
              </a:ext>
            </a:extLst>
          </p:cNvPr>
          <p:cNvSpPr txBox="1"/>
          <p:nvPr/>
        </p:nvSpPr>
        <p:spPr>
          <a:xfrm>
            <a:off x="255814" y="6449786"/>
            <a:ext cx="1034143" cy="307777"/>
          </a:xfrm>
          <a:prstGeom prst="rect">
            <a:avLst/>
          </a:prstGeom>
          <a:noFill/>
        </p:spPr>
        <p:txBody>
          <a:bodyPr wrap="square" rtlCol="0">
            <a:spAutoFit/>
          </a:bodyPr>
          <a:lstStyle/>
          <a:p>
            <a:r>
              <a:rPr lang="en-CA" dirty="0"/>
              <a:t>DF</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descr="Users with solid fill">
            <a:extLst>
              <a:ext uri="{FF2B5EF4-FFF2-40B4-BE49-F238E27FC236}">
                <a16:creationId xmlns:a16="http://schemas.microsoft.com/office/drawing/2014/main" id="{260E70D8-1648-BE44-B90C-CBFB89919C0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74005" y="1620091"/>
            <a:ext cx="1404432" cy="1404432"/>
          </a:xfrm>
          <a:prstGeom prst="rect">
            <a:avLst/>
          </a:prstGeom>
        </p:spPr>
      </p:pic>
      <p:pic>
        <p:nvPicPr>
          <p:cNvPr id="6" name="Graphic 5" descr="Graduation cap with solid fill">
            <a:extLst>
              <a:ext uri="{FF2B5EF4-FFF2-40B4-BE49-F238E27FC236}">
                <a16:creationId xmlns:a16="http://schemas.microsoft.com/office/drawing/2014/main" id="{F5FEC782-D7EC-3A4B-AE37-4EBE7D7D1AC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73680" y="1445885"/>
            <a:ext cx="1657252" cy="1657252"/>
          </a:xfrm>
          <a:prstGeom prst="rect">
            <a:avLst/>
          </a:prstGeom>
        </p:spPr>
      </p:pic>
      <p:pic>
        <p:nvPicPr>
          <p:cNvPr id="9" name="Graphic 8" descr="Handshake with solid fill">
            <a:extLst>
              <a:ext uri="{FF2B5EF4-FFF2-40B4-BE49-F238E27FC236}">
                <a16:creationId xmlns:a16="http://schemas.microsoft.com/office/drawing/2014/main" id="{29124227-5D33-F04E-A77C-D701C6C6F89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150477" y="1425629"/>
            <a:ext cx="1729182" cy="1729182"/>
          </a:xfrm>
          <a:prstGeom prst="rect">
            <a:avLst/>
          </a:prstGeom>
        </p:spPr>
      </p:pic>
      <p:sp>
        <p:nvSpPr>
          <p:cNvPr id="4" name="Title 3">
            <a:extLst>
              <a:ext uri="{FF2B5EF4-FFF2-40B4-BE49-F238E27FC236}">
                <a16:creationId xmlns:a16="http://schemas.microsoft.com/office/drawing/2014/main" id="{6C628DB4-6123-A44E-A55D-D22B15A14BCC}"/>
              </a:ext>
            </a:extLst>
          </p:cNvPr>
          <p:cNvSpPr>
            <a:spLocks noGrp="1"/>
          </p:cNvSpPr>
          <p:nvPr>
            <p:ph type="title"/>
          </p:nvPr>
        </p:nvSpPr>
        <p:spPr/>
        <p:txBody>
          <a:bodyPr/>
          <a:lstStyle/>
          <a:p>
            <a:r>
              <a:rPr lang="en-US" dirty="0"/>
              <a:t>Communications</a:t>
            </a:r>
          </a:p>
        </p:txBody>
      </p:sp>
      <p:grpSp>
        <p:nvGrpSpPr>
          <p:cNvPr id="26" name="Group 25">
            <a:extLst>
              <a:ext uri="{FF2B5EF4-FFF2-40B4-BE49-F238E27FC236}">
                <a16:creationId xmlns:a16="http://schemas.microsoft.com/office/drawing/2014/main" id="{72A06E84-7A6B-FA41-B820-CB7C375C058A}"/>
              </a:ext>
            </a:extLst>
          </p:cNvPr>
          <p:cNvGrpSpPr/>
          <p:nvPr/>
        </p:nvGrpSpPr>
        <p:grpSpPr>
          <a:xfrm>
            <a:off x="1191847" y="1983461"/>
            <a:ext cx="2138423" cy="2795909"/>
            <a:chOff x="713288" y="1977441"/>
            <a:chExt cx="2138423" cy="2795909"/>
          </a:xfrm>
        </p:grpSpPr>
        <p:sp>
          <p:nvSpPr>
            <p:cNvPr id="7" name="TextBox 6">
              <a:extLst>
                <a:ext uri="{FF2B5EF4-FFF2-40B4-BE49-F238E27FC236}">
                  <a16:creationId xmlns:a16="http://schemas.microsoft.com/office/drawing/2014/main" id="{583E5A87-DBBE-904C-9CA7-0B4FE37BC4CA}"/>
                </a:ext>
              </a:extLst>
            </p:cNvPr>
            <p:cNvSpPr txBox="1"/>
            <p:nvPr/>
          </p:nvSpPr>
          <p:spPr>
            <a:xfrm>
              <a:off x="1123747" y="3573021"/>
              <a:ext cx="1317504" cy="1200329"/>
            </a:xfrm>
            <a:prstGeom prst="rect">
              <a:avLst/>
            </a:prstGeom>
            <a:noFill/>
          </p:spPr>
          <p:txBody>
            <a:bodyPr wrap="square">
              <a:spAutoFit/>
            </a:bodyPr>
            <a:lstStyle/>
            <a:p>
              <a:pPr lvl="0" algn="ctr"/>
              <a:r>
                <a:rPr lang="en-US" sz="1800" b="0" i="0" dirty="0">
                  <a:latin typeface="Candara" panose="020E0502030303020204" pitchFamily="34" charset="0"/>
                </a:rPr>
                <a:t>Webpage</a:t>
              </a:r>
              <a:endParaRPr lang="en-CA" sz="1800" dirty="0">
                <a:latin typeface="Candara" panose="020E0502030303020204" pitchFamily="34" charset="0"/>
              </a:endParaRPr>
            </a:p>
            <a:p>
              <a:pPr lvl="0" algn="ctr"/>
              <a:r>
                <a:rPr lang="en-US" sz="1800" b="0" i="0" dirty="0">
                  <a:latin typeface="Candara" panose="020E0502030303020204" pitchFamily="34" charset="0"/>
                </a:rPr>
                <a:t>Inquiries</a:t>
              </a:r>
              <a:endParaRPr lang="en-CA" sz="1800" dirty="0">
                <a:latin typeface="Candara" panose="020E0502030303020204" pitchFamily="34" charset="0"/>
              </a:endParaRPr>
            </a:p>
            <a:p>
              <a:pPr lvl="0" algn="ctr"/>
              <a:r>
                <a:rPr lang="en-US" sz="1800" b="0" i="0" dirty="0">
                  <a:latin typeface="Candara" panose="020E0502030303020204" pitchFamily="34" charset="0"/>
                </a:rPr>
                <a:t>FAQs</a:t>
              </a:r>
              <a:endParaRPr lang="en-CA" sz="1800" dirty="0">
                <a:latin typeface="Candara" panose="020E0502030303020204" pitchFamily="34" charset="0"/>
              </a:endParaRPr>
            </a:p>
            <a:p>
              <a:pPr lvl="0" algn="ctr"/>
              <a:r>
                <a:rPr lang="en-US" sz="1800" b="0" i="0" dirty="0">
                  <a:latin typeface="Candara" panose="020E0502030303020204" pitchFamily="34" charset="0"/>
                </a:rPr>
                <a:t>Videos</a:t>
              </a:r>
              <a:endParaRPr lang="en-CA" sz="1800" dirty="0">
                <a:latin typeface="Candara" panose="020E0502030303020204" pitchFamily="34" charset="0"/>
              </a:endParaRPr>
            </a:p>
          </p:txBody>
        </p:sp>
        <p:sp>
          <p:nvSpPr>
            <p:cNvPr id="13" name="TextBox 12">
              <a:extLst>
                <a:ext uri="{FF2B5EF4-FFF2-40B4-BE49-F238E27FC236}">
                  <a16:creationId xmlns:a16="http://schemas.microsoft.com/office/drawing/2014/main" id="{DEB31513-AC36-484C-AA4A-FA5A091B0696}"/>
                </a:ext>
              </a:extLst>
            </p:cNvPr>
            <p:cNvSpPr txBox="1"/>
            <p:nvPr/>
          </p:nvSpPr>
          <p:spPr>
            <a:xfrm>
              <a:off x="1323754" y="1977441"/>
              <a:ext cx="917494" cy="1015663"/>
            </a:xfrm>
            <a:prstGeom prst="rect">
              <a:avLst/>
            </a:prstGeom>
            <a:noFill/>
          </p:spPr>
          <p:txBody>
            <a:bodyPr wrap="square" anchor="ctr">
              <a:spAutoFit/>
            </a:bodyPr>
            <a:lstStyle/>
            <a:p>
              <a:pPr lvl="0" algn="ctr"/>
              <a:r>
                <a:rPr lang="en-CA" sz="6000" b="1" i="0" dirty="0">
                  <a:solidFill>
                    <a:schemeClr val="accent2"/>
                  </a:solidFill>
                  <a:latin typeface="Candara" panose="020E0502030303020204" pitchFamily="34" charset="0"/>
                </a:rPr>
                <a:t>1</a:t>
              </a:r>
              <a:endParaRPr lang="en-CA" sz="6000" b="1" dirty="0">
                <a:solidFill>
                  <a:schemeClr val="accent2"/>
                </a:solidFill>
                <a:latin typeface="Candara" panose="020E0502030303020204" pitchFamily="34" charset="0"/>
              </a:endParaRPr>
            </a:p>
          </p:txBody>
        </p:sp>
        <p:sp>
          <p:nvSpPr>
            <p:cNvPr id="15" name="TextBox 14">
              <a:extLst>
                <a:ext uri="{FF2B5EF4-FFF2-40B4-BE49-F238E27FC236}">
                  <a16:creationId xmlns:a16="http://schemas.microsoft.com/office/drawing/2014/main" id="{ABEC7B3E-D757-1343-AE0C-E7D11D9A9719}"/>
                </a:ext>
              </a:extLst>
            </p:cNvPr>
            <p:cNvSpPr txBox="1"/>
            <p:nvPr/>
          </p:nvSpPr>
          <p:spPr>
            <a:xfrm>
              <a:off x="713288" y="3068941"/>
              <a:ext cx="2138423" cy="523220"/>
            </a:xfrm>
            <a:prstGeom prst="rect">
              <a:avLst/>
            </a:prstGeom>
            <a:noFill/>
          </p:spPr>
          <p:txBody>
            <a:bodyPr wrap="square">
              <a:spAutoFit/>
            </a:bodyPr>
            <a:lstStyle/>
            <a:p>
              <a:pPr algn="ctr"/>
              <a:r>
                <a:rPr lang="en-CA" sz="2800" b="1" i="0" dirty="0">
                  <a:solidFill>
                    <a:srgbClr val="203864"/>
                  </a:solidFill>
                  <a:latin typeface="Candara" panose="020E0502030303020204" pitchFamily="34" charset="0"/>
                </a:rPr>
                <a:t>STUDENTS</a:t>
              </a:r>
              <a:endParaRPr lang="en-US" sz="2800" b="1" dirty="0">
                <a:solidFill>
                  <a:srgbClr val="203864"/>
                </a:solidFill>
                <a:latin typeface="Candara" panose="020E0502030303020204" pitchFamily="34" charset="0"/>
              </a:endParaRPr>
            </a:p>
          </p:txBody>
        </p:sp>
        <p:sp>
          <p:nvSpPr>
            <p:cNvPr id="17" name="Oval 16">
              <a:extLst>
                <a:ext uri="{FF2B5EF4-FFF2-40B4-BE49-F238E27FC236}">
                  <a16:creationId xmlns:a16="http://schemas.microsoft.com/office/drawing/2014/main" id="{541BBDC8-C2C8-5B4B-AF48-23E84F231294}"/>
                </a:ext>
              </a:extLst>
            </p:cNvPr>
            <p:cNvSpPr/>
            <p:nvPr/>
          </p:nvSpPr>
          <p:spPr>
            <a:xfrm>
              <a:off x="1431874" y="2180721"/>
              <a:ext cx="701254" cy="701254"/>
            </a:xfrm>
            <a:prstGeom prst="ellipse">
              <a:avLst/>
            </a:prstGeom>
            <a:noFill/>
            <a:ln w="508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FE1354AA-DE1E-4549-B2B1-E13744D77ABF}"/>
              </a:ext>
            </a:extLst>
          </p:cNvPr>
          <p:cNvGrpSpPr/>
          <p:nvPr/>
        </p:nvGrpSpPr>
        <p:grpSpPr>
          <a:xfrm>
            <a:off x="4344682" y="1965866"/>
            <a:ext cx="2848818" cy="2803611"/>
            <a:chOff x="4517744" y="1965866"/>
            <a:chExt cx="2848818" cy="2803611"/>
          </a:xfrm>
        </p:grpSpPr>
        <p:sp>
          <p:nvSpPr>
            <p:cNvPr id="18" name="TextBox 17">
              <a:extLst>
                <a:ext uri="{FF2B5EF4-FFF2-40B4-BE49-F238E27FC236}">
                  <a16:creationId xmlns:a16="http://schemas.microsoft.com/office/drawing/2014/main" id="{431F8002-5630-1343-8001-73DC344C12C4}"/>
                </a:ext>
              </a:extLst>
            </p:cNvPr>
            <p:cNvSpPr txBox="1"/>
            <p:nvPr/>
          </p:nvSpPr>
          <p:spPr>
            <a:xfrm>
              <a:off x="4844256" y="3569148"/>
              <a:ext cx="2195794" cy="1200329"/>
            </a:xfrm>
            <a:prstGeom prst="rect">
              <a:avLst/>
            </a:prstGeom>
            <a:noFill/>
          </p:spPr>
          <p:txBody>
            <a:bodyPr wrap="square">
              <a:spAutoFit/>
            </a:bodyPr>
            <a:lstStyle/>
            <a:p>
              <a:pPr lvl="0" algn="ctr"/>
              <a:r>
                <a:rPr lang="en-US" sz="1800" b="0" i="0" dirty="0">
                  <a:latin typeface="Candara" panose="020E0502030303020204" pitchFamily="34" charset="0"/>
                </a:rPr>
                <a:t>Demos/info sessions</a:t>
              </a:r>
              <a:endParaRPr lang="en-CA" sz="1800" dirty="0">
                <a:latin typeface="Candara" panose="020E0502030303020204" pitchFamily="34" charset="0"/>
              </a:endParaRPr>
            </a:p>
            <a:p>
              <a:pPr lvl="0" algn="ctr"/>
              <a:r>
                <a:rPr lang="en-CA" sz="1800" b="0" i="0" dirty="0">
                  <a:latin typeface="Candara" panose="020E0502030303020204" pitchFamily="34" charset="0"/>
                </a:rPr>
                <a:t>Presentations</a:t>
              </a:r>
            </a:p>
            <a:p>
              <a:pPr lvl="0" algn="ctr"/>
              <a:r>
                <a:rPr lang="en-CA" sz="1800" dirty="0">
                  <a:latin typeface="Candara" panose="020E0502030303020204" pitchFamily="34" charset="0"/>
                </a:rPr>
                <a:t>User guides</a:t>
              </a:r>
            </a:p>
            <a:p>
              <a:pPr lvl="0" algn="ctr"/>
              <a:r>
                <a:rPr lang="en-CA" sz="1800" dirty="0">
                  <a:latin typeface="Candara" panose="020E0502030303020204" pitchFamily="34" charset="0"/>
                </a:rPr>
                <a:t>User groups</a:t>
              </a:r>
            </a:p>
          </p:txBody>
        </p:sp>
        <p:sp>
          <p:nvSpPr>
            <p:cNvPr id="19" name="TextBox 18">
              <a:extLst>
                <a:ext uri="{FF2B5EF4-FFF2-40B4-BE49-F238E27FC236}">
                  <a16:creationId xmlns:a16="http://schemas.microsoft.com/office/drawing/2014/main" id="{FD74AD94-506C-494B-B87F-83C99974D979}"/>
                </a:ext>
              </a:extLst>
            </p:cNvPr>
            <p:cNvSpPr txBox="1"/>
            <p:nvPr/>
          </p:nvSpPr>
          <p:spPr>
            <a:xfrm>
              <a:off x="5494981" y="1965866"/>
              <a:ext cx="917494" cy="1015663"/>
            </a:xfrm>
            <a:prstGeom prst="rect">
              <a:avLst/>
            </a:prstGeom>
            <a:noFill/>
          </p:spPr>
          <p:txBody>
            <a:bodyPr wrap="square" anchor="ctr">
              <a:spAutoFit/>
            </a:bodyPr>
            <a:lstStyle/>
            <a:p>
              <a:pPr lvl="0" algn="ctr"/>
              <a:r>
                <a:rPr lang="en-CA" sz="6000" b="1" dirty="0">
                  <a:solidFill>
                    <a:schemeClr val="accent2"/>
                  </a:solidFill>
                  <a:latin typeface="Candara" panose="020E0502030303020204" pitchFamily="34" charset="0"/>
                </a:rPr>
                <a:t>2</a:t>
              </a:r>
            </a:p>
          </p:txBody>
        </p:sp>
        <p:sp>
          <p:nvSpPr>
            <p:cNvPr id="20" name="TextBox 19">
              <a:extLst>
                <a:ext uri="{FF2B5EF4-FFF2-40B4-BE49-F238E27FC236}">
                  <a16:creationId xmlns:a16="http://schemas.microsoft.com/office/drawing/2014/main" id="{4AE92869-AFFF-ED44-8BFD-2C6742DFF732}"/>
                </a:ext>
              </a:extLst>
            </p:cNvPr>
            <p:cNvSpPr txBox="1"/>
            <p:nvPr/>
          </p:nvSpPr>
          <p:spPr>
            <a:xfrm>
              <a:off x="4517744" y="3061677"/>
              <a:ext cx="2848818" cy="523220"/>
            </a:xfrm>
            <a:prstGeom prst="rect">
              <a:avLst/>
            </a:prstGeom>
            <a:noFill/>
          </p:spPr>
          <p:txBody>
            <a:bodyPr wrap="square">
              <a:spAutoFit/>
            </a:bodyPr>
            <a:lstStyle/>
            <a:p>
              <a:pPr algn="ctr"/>
              <a:r>
                <a:rPr lang="en-CA" sz="2800" b="1" i="0" dirty="0">
                  <a:solidFill>
                    <a:srgbClr val="203864"/>
                  </a:solidFill>
                  <a:latin typeface="Candara" panose="020E0502030303020204" pitchFamily="34" charset="0"/>
                </a:rPr>
                <a:t>INTERNAL TEAM</a:t>
              </a:r>
              <a:endParaRPr lang="en-US" sz="2800" b="1" dirty="0">
                <a:solidFill>
                  <a:srgbClr val="203864"/>
                </a:solidFill>
                <a:latin typeface="Candara" panose="020E0502030303020204" pitchFamily="34" charset="0"/>
              </a:endParaRPr>
            </a:p>
          </p:txBody>
        </p:sp>
        <p:sp>
          <p:nvSpPr>
            <p:cNvPr id="21" name="Oval 20">
              <a:extLst>
                <a:ext uri="{FF2B5EF4-FFF2-40B4-BE49-F238E27FC236}">
                  <a16:creationId xmlns:a16="http://schemas.microsoft.com/office/drawing/2014/main" id="{F8726075-5E02-654C-8D08-308CFFC2F75C}"/>
                </a:ext>
              </a:extLst>
            </p:cNvPr>
            <p:cNvSpPr/>
            <p:nvPr/>
          </p:nvSpPr>
          <p:spPr>
            <a:xfrm>
              <a:off x="5591526" y="2180721"/>
              <a:ext cx="701254" cy="701254"/>
            </a:xfrm>
            <a:prstGeom prst="ellipse">
              <a:avLst/>
            </a:prstGeom>
            <a:noFill/>
            <a:ln w="508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3B1E84C4-579C-FA42-A6F8-D226F2C63D19}"/>
              </a:ext>
            </a:extLst>
          </p:cNvPr>
          <p:cNvGrpSpPr/>
          <p:nvPr/>
        </p:nvGrpSpPr>
        <p:grpSpPr>
          <a:xfrm>
            <a:off x="8283413" y="1960582"/>
            <a:ext cx="2848819" cy="3466673"/>
            <a:chOff x="7852600" y="1977307"/>
            <a:chExt cx="2848819" cy="3466673"/>
          </a:xfrm>
        </p:grpSpPr>
        <p:sp>
          <p:nvSpPr>
            <p:cNvPr id="22" name="TextBox 21">
              <a:extLst>
                <a:ext uri="{FF2B5EF4-FFF2-40B4-BE49-F238E27FC236}">
                  <a16:creationId xmlns:a16="http://schemas.microsoft.com/office/drawing/2014/main" id="{E56E0BA8-6768-914A-B356-570F49CECB6E}"/>
                </a:ext>
              </a:extLst>
            </p:cNvPr>
            <p:cNvSpPr txBox="1"/>
            <p:nvPr/>
          </p:nvSpPr>
          <p:spPr>
            <a:xfrm>
              <a:off x="7886084" y="3966652"/>
              <a:ext cx="2712402" cy="1477328"/>
            </a:xfrm>
            <a:prstGeom prst="rect">
              <a:avLst/>
            </a:prstGeom>
            <a:noFill/>
          </p:spPr>
          <p:txBody>
            <a:bodyPr wrap="square">
              <a:spAutoFit/>
            </a:bodyPr>
            <a:lstStyle/>
            <a:p>
              <a:pPr lvl="0" algn="ctr"/>
              <a:r>
                <a:rPr lang="en-CA" sz="1800" b="0" i="0" dirty="0">
                  <a:latin typeface="Candara" panose="020E0502030303020204" pitchFamily="34" charset="0"/>
                </a:rPr>
                <a:t>Press releases</a:t>
              </a:r>
            </a:p>
            <a:p>
              <a:pPr lvl="0" algn="ctr"/>
              <a:r>
                <a:rPr lang="en-CA" sz="1800" dirty="0">
                  <a:latin typeface="Candara" panose="020E0502030303020204" pitchFamily="34" charset="0"/>
                </a:rPr>
                <a:t>Newsletters</a:t>
              </a:r>
            </a:p>
            <a:p>
              <a:pPr lvl="0" algn="ctr"/>
              <a:r>
                <a:rPr lang="en-CA" sz="1800" dirty="0">
                  <a:latin typeface="Candara" panose="020E0502030303020204" pitchFamily="34" charset="0"/>
                </a:rPr>
                <a:t>Listservs</a:t>
              </a:r>
            </a:p>
            <a:p>
              <a:pPr lvl="0" algn="ctr"/>
              <a:r>
                <a:rPr lang="en-CA" sz="1800" dirty="0">
                  <a:latin typeface="Candara" panose="020E0502030303020204" pitchFamily="34" charset="0"/>
                </a:rPr>
                <a:t>Outreach letters</a:t>
              </a:r>
            </a:p>
            <a:p>
              <a:pPr lvl="0" algn="ctr"/>
              <a:r>
                <a:rPr lang="en-CA" sz="1800" dirty="0">
                  <a:latin typeface="Candara" panose="020E0502030303020204" pitchFamily="34" charset="0"/>
                </a:rPr>
                <a:t>Stakeholder management</a:t>
              </a:r>
            </a:p>
          </p:txBody>
        </p:sp>
        <p:sp>
          <p:nvSpPr>
            <p:cNvPr id="23" name="TextBox 22">
              <a:extLst>
                <a:ext uri="{FF2B5EF4-FFF2-40B4-BE49-F238E27FC236}">
                  <a16:creationId xmlns:a16="http://schemas.microsoft.com/office/drawing/2014/main" id="{528B47C4-758F-3846-ADC9-81AC336D1467}"/>
                </a:ext>
              </a:extLst>
            </p:cNvPr>
            <p:cNvSpPr txBox="1"/>
            <p:nvPr/>
          </p:nvSpPr>
          <p:spPr>
            <a:xfrm>
              <a:off x="8818263" y="1977307"/>
              <a:ext cx="917494" cy="923330"/>
            </a:xfrm>
            <a:prstGeom prst="rect">
              <a:avLst/>
            </a:prstGeom>
            <a:noFill/>
          </p:spPr>
          <p:txBody>
            <a:bodyPr wrap="square" anchor="ctr">
              <a:spAutoFit/>
            </a:bodyPr>
            <a:lstStyle/>
            <a:p>
              <a:pPr lvl="0" algn="ctr"/>
              <a:r>
                <a:rPr lang="en-CA" sz="5400" b="1" dirty="0">
                  <a:solidFill>
                    <a:schemeClr val="accent2"/>
                  </a:solidFill>
                  <a:latin typeface="Candara" panose="020E0502030303020204" pitchFamily="34" charset="0"/>
                </a:rPr>
                <a:t>3</a:t>
              </a:r>
            </a:p>
          </p:txBody>
        </p:sp>
        <p:sp>
          <p:nvSpPr>
            <p:cNvPr id="24" name="TextBox 23">
              <a:extLst>
                <a:ext uri="{FF2B5EF4-FFF2-40B4-BE49-F238E27FC236}">
                  <a16:creationId xmlns:a16="http://schemas.microsoft.com/office/drawing/2014/main" id="{03A1AAF5-1FF8-AC44-901E-B590B287EB1A}"/>
                </a:ext>
              </a:extLst>
            </p:cNvPr>
            <p:cNvSpPr txBox="1"/>
            <p:nvPr/>
          </p:nvSpPr>
          <p:spPr>
            <a:xfrm>
              <a:off x="7852600" y="3040002"/>
              <a:ext cx="2848819" cy="954107"/>
            </a:xfrm>
            <a:prstGeom prst="rect">
              <a:avLst/>
            </a:prstGeom>
            <a:noFill/>
          </p:spPr>
          <p:txBody>
            <a:bodyPr wrap="square">
              <a:spAutoFit/>
            </a:bodyPr>
            <a:lstStyle/>
            <a:p>
              <a:pPr algn="ctr"/>
              <a:r>
                <a:rPr lang="en-CA" sz="2800" b="1" i="0" dirty="0">
                  <a:solidFill>
                    <a:srgbClr val="203864"/>
                  </a:solidFill>
                  <a:latin typeface="Candara" panose="020E0502030303020204" pitchFamily="34" charset="0"/>
                </a:rPr>
                <a:t>EXTERNAL STAKEHOLDERS</a:t>
              </a:r>
              <a:endParaRPr lang="en-US" sz="2800" b="1" dirty="0">
                <a:solidFill>
                  <a:srgbClr val="203864"/>
                </a:solidFill>
                <a:latin typeface="Candara" panose="020E0502030303020204" pitchFamily="34" charset="0"/>
              </a:endParaRPr>
            </a:p>
          </p:txBody>
        </p:sp>
        <p:sp>
          <p:nvSpPr>
            <p:cNvPr id="25" name="Oval 24">
              <a:extLst>
                <a:ext uri="{FF2B5EF4-FFF2-40B4-BE49-F238E27FC236}">
                  <a16:creationId xmlns:a16="http://schemas.microsoft.com/office/drawing/2014/main" id="{2D045325-066F-9B40-8782-2576A672AA03}"/>
                </a:ext>
              </a:extLst>
            </p:cNvPr>
            <p:cNvSpPr/>
            <p:nvPr/>
          </p:nvSpPr>
          <p:spPr>
            <a:xfrm>
              <a:off x="8891658" y="2180721"/>
              <a:ext cx="701254" cy="701254"/>
            </a:xfrm>
            <a:prstGeom prst="ellipse">
              <a:avLst/>
            </a:prstGeom>
            <a:noFill/>
            <a:ln w="508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a:extLst>
              <a:ext uri="{FF2B5EF4-FFF2-40B4-BE49-F238E27FC236}">
                <a16:creationId xmlns:a16="http://schemas.microsoft.com/office/drawing/2014/main" id="{A90F581E-3A63-2E15-7A6D-74B67319C464}"/>
              </a:ext>
            </a:extLst>
          </p:cNvPr>
          <p:cNvSpPr txBox="1"/>
          <p:nvPr/>
        </p:nvSpPr>
        <p:spPr>
          <a:xfrm>
            <a:off x="255814" y="6449786"/>
            <a:ext cx="1034143" cy="307777"/>
          </a:xfrm>
          <a:prstGeom prst="rect">
            <a:avLst/>
          </a:prstGeom>
          <a:noFill/>
        </p:spPr>
        <p:txBody>
          <a:bodyPr wrap="square" rtlCol="0">
            <a:spAutoFit/>
          </a:bodyPr>
          <a:lstStyle/>
          <a:p>
            <a:r>
              <a:rPr lang="en-CA" dirty="0"/>
              <a:t>DF</a:t>
            </a:r>
          </a:p>
        </p:txBody>
      </p:sp>
    </p:spTree>
    <p:extLst>
      <p:ext uri="{BB962C8B-B14F-4D97-AF65-F5344CB8AC3E}">
        <p14:creationId xmlns:p14="http://schemas.microsoft.com/office/powerpoint/2010/main" val="8027749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p9"/>
          <p:cNvSpPr txBox="1">
            <a:spLocks noGrp="1"/>
          </p:cNvSpPr>
          <p:nvPr>
            <p:ph type="title"/>
          </p:nvPr>
        </p:nvSpPr>
        <p:spPr>
          <a:xfrm>
            <a:off x="838200" y="365125"/>
            <a:ext cx="10515600" cy="119456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900"/>
              <a:buFont typeface="Candara"/>
              <a:buNone/>
            </a:pPr>
            <a:r>
              <a:rPr lang="en-CA" sz="4800" dirty="0">
                <a:solidFill>
                  <a:srgbClr val="1F3864"/>
                </a:solidFill>
                <a:hlinkClick r:id="rId3">
                  <a:extLst>
                    <a:ext uri="{A12FA001-AC4F-418D-AE19-62706E023703}">
                      <ahyp:hlinkClr xmlns:ahyp="http://schemas.microsoft.com/office/drawing/2018/hyperlinkcolor" val="tx"/>
                    </a:ext>
                  </a:extLst>
                </a:hlinkClick>
              </a:rPr>
              <a:t>Video Channel</a:t>
            </a:r>
            <a:r>
              <a:rPr lang="en-CA" sz="4800" dirty="0">
                <a:solidFill>
                  <a:srgbClr val="1F3864"/>
                </a:solidFill>
              </a:rPr>
              <a:t> + Learner Supports</a:t>
            </a:r>
            <a:endParaRPr sz="4800" dirty="0">
              <a:solidFill>
                <a:srgbClr val="1F3864"/>
              </a:solidFill>
            </a:endParaRPr>
          </a:p>
        </p:txBody>
      </p:sp>
      <p:pic>
        <p:nvPicPr>
          <p:cNvPr id="453" name="Google Shape;453;p9" descr="Thumbnail image for Youtube video"/>
          <p:cNvPicPr preferRelativeResize="0"/>
          <p:nvPr/>
        </p:nvPicPr>
        <p:blipFill rotWithShape="1">
          <a:blip r:embed="rId4">
            <a:alphaModFix/>
          </a:blip>
          <a:srcRect/>
          <a:stretch/>
        </p:blipFill>
        <p:spPr>
          <a:xfrm>
            <a:off x="772885" y="1877786"/>
            <a:ext cx="4973067" cy="2770516"/>
          </a:xfrm>
          <a:prstGeom prst="rect">
            <a:avLst/>
          </a:prstGeom>
          <a:noFill/>
          <a:ln>
            <a:noFill/>
          </a:ln>
        </p:spPr>
      </p:pic>
      <p:sp>
        <p:nvSpPr>
          <p:cNvPr id="2" name="TextBox 1">
            <a:extLst>
              <a:ext uri="{FF2B5EF4-FFF2-40B4-BE49-F238E27FC236}">
                <a16:creationId xmlns:a16="http://schemas.microsoft.com/office/drawing/2014/main" id="{F5F16142-4089-43A3-BB0C-DBE4F27AD7C9}"/>
              </a:ext>
            </a:extLst>
          </p:cNvPr>
          <p:cNvSpPr txBox="1"/>
          <p:nvPr/>
        </p:nvSpPr>
        <p:spPr>
          <a:xfrm>
            <a:off x="823270" y="4860198"/>
            <a:ext cx="4872296" cy="738664"/>
          </a:xfrm>
          <a:prstGeom prst="rect">
            <a:avLst/>
          </a:prstGeom>
          <a:noFill/>
        </p:spPr>
        <p:txBody>
          <a:bodyPr wrap="square" rtlCol="0">
            <a:spAutoFit/>
          </a:bodyPr>
          <a:lstStyle/>
          <a:p>
            <a:pPr algn="ctr"/>
            <a:r>
              <a:rPr lang="en-CA" dirty="0">
                <a:latin typeface="Candara" panose="020E0502030303020204" pitchFamily="34" charset="0"/>
              </a:rPr>
              <a:t>A video made by our learners that shows how the wallet works.</a:t>
            </a:r>
          </a:p>
          <a:p>
            <a:pPr algn="ctr"/>
            <a:r>
              <a:rPr lang="en-CA" dirty="0">
                <a:latin typeface="Candara" panose="020E0502030303020204" pitchFamily="34" charset="0"/>
                <a:hlinkClick r:id="rId5"/>
              </a:rPr>
              <a:t>https://youtu.be/HFLyECIced4</a:t>
            </a:r>
            <a:endParaRPr lang="en-CA" dirty="0">
              <a:latin typeface="Candara" panose="020E0502030303020204" pitchFamily="34" charset="0"/>
            </a:endParaRPr>
          </a:p>
        </p:txBody>
      </p:sp>
      <p:sp>
        <p:nvSpPr>
          <p:cNvPr id="4" name="TextBox 3">
            <a:extLst>
              <a:ext uri="{FF2B5EF4-FFF2-40B4-BE49-F238E27FC236}">
                <a16:creationId xmlns:a16="http://schemas.microsoft.com/office/drawing/2014/main" id="{4FB63088-2906-2C23-0D3A-B51FD0DA2552}"/>
              </a:ext>
            </a:extLst>
          </p:cNvPr>
          <p:cNvSpPr txBox="1"/>
          <p:nvPr/>
        </p:nvSpPr>
        <p:spPr>
          <a:xfrm>
            <a:off x="255814" y="6449786"/>
            <a:ext cx="1034143" cy="307777"/>
          </a:xfrm>
          <a:prstGeom prst="rect">
            <a:avLst/>
          </a:prstGeom>
          <a:noFill/>
        </p:spPr>
        <p:txBody>
          <a:bodyPr wrap="square" rtlCol="0">
            <a:spAutoFit/>
          </a:bodyPr>
          <a:lstStyle/>
          <a:p>
            <a:r>
              <a:rPr lang="en-CA" dirty="0"/>
              <a:t>DF</a:t>
            </a:r>
          </a:p>
        </p:txBody>
      </p:sp>
      <p:pic>
        <p:nvPicPr>
          <p:cNvPr id="6" name="Picture 5">
            <a:extLst>
              <a:ext uri="{FF2B5EF4-FFF2-40B4-BE49-F238E27FC236}">
                <a16:creationId xmlns:a16="http://schemas.microsoft.com/office/drawing/2014/main" id="{418B5D65-6DD9-3CA4-5D7E-7697FE70599C}"/>
              </a:ext>
            </a:extLst>
          </p:cNvPr>
          <p:cNvPicPr>
            <a:picLocks noChangeAspect="1"/>
          </p:cNvPicPr>
          <p:nvPr/>
        </p:nvPicPr>
        <p:blipFill>
          <a:blip r:embed="rId6"/>
          <a:stretch>
            <a:fillRect/>
          </a:stretch>
        </p:blipFill>
        <p:spPr>
          <a:xfrm>
            <a:off x="5818874" y="1378058"/>
            <a:ext cx="6145001" cy="3454652"/>
          </a:xfrm>
          <a:prstGeom prst="rect">
            <a:avLst/>
          </a:prstGeom>
        </p:spPr>
      </p:pic>
      <p:sp>
        <p:nvSpPr>
          <p:cNvPr id="8" name="TextBox 7">
            <a:extLst>
              <a:ext uri="{FF2B5EF4-FFF2-40B4-BE49-F238E27FC236}">
                <a16:creationId xmlns:a16="http://schemas.microsoft.com/office/drawing/2014/main" id="{7EE77BDB-8DD1-042F-ADAE-F67C34206AAE}"/>
              </a:ext>
            </a:extLst>
          </p:cNvPr>
          <p:cNvSpPr txBox="1"/>
          <p:nvPr/>
        </p:nvSpPr>
        <p:spPr>
          <a:xfrm>
            <a:off x="6580414" y="4900512"/>
            <a:ext cx="5111780" cy="738664"/>
          </a:xfrm>
          <a:prstGeom prst="rect">
            <a:avLst/>
          </a:prstGeom>
          <a:noFill/>
        </p:spPr>
        <p:txBody>
          <a:bodyPr wrap="square" rtlCol="0">
            <a:spAutoFit/>
          </a:bodyPr>
          <a:lstStyle/>
          <a:p>
            <a:pPr algn="ctr"/>
            <a:r>
              <a:rPr lang="en-CA" dirty="0">
                <a:latin typeface="Candara" panose="020E0502030303020204" pitchFamily="34" charset="0"/>
              </a:rPr>
              <a:t>Series of ”How-to” instructional videos of common FAQs:</a:t>
            </a:r>
          </a:p>
          <a:p>
            <a:pPr algn="ctr"/>
            <a:r>
              <a:rPr lang="en-US" dirty="0">
                <a:latin typeface="Candara" panose="020E0502030303020204" pitchFamily="34" charset="0"/>
                <a:hlinkClick r:id="rId7"/>
              </a:rPr>
              <a:t>https://www.youtube.com/playlist?list=PLA2Sw6XbX8RnzCchd4nje3FGm3QvAIRDr</a:t>
            </a:r>
            <a:endParaRPr lang="en-US" dirty="0">
              <a:latin typeface="Candara" panose="020E0502030303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A5CA599-9C24-A77D-3E67-79C03881B46A}"/>
              </a:ext>
            </a:extLst>
          </p:cNvPr>
          <p:cNvSpPr>
            <a:spLocks noGrp="1"/>
          </p:cNvSpPr>
          <p:nvPr>
            <p:ph type="body" idx="1"/>
          </p:nvPr>
        </p:nvSpPr>
        <p:spPr>
          <a:xfrm>
            <a:off x="838200" y="1841954"/>
            <a:ext cx="5181600" cy="4351338"/>
          </a:xfrm>
        </p:spPr>
        <p:txBody>
          <a:bodyPr>
            <a:normAutofit/>
          </a:bodyPr>
          <a:lstStyle/>
          <a:p>
            <a:pPr marL="114300" indent="0">
              <a:buNone/>
            </a:pPr>
            <a:r>
              <a:rPr lang="en-CA" sz="2400" b="1" dirty="0">
                <a:solidFill>
                  <a:schemeClr val="tx1"/>
                </a:solidFill>
              </a:rPr>
              <a:t>Collaborative engagement</a:t>
            </a:r>
          </a:p>
          <a:p>
            <a:r>
              <a:rPr lang="en-CA" sz="1800" dirty="0">
                <a:solidFill>
                  <a:schemeClr val="tx1"/>
                </a:solidFill>
              </a:rPr>
              <a:t>Continuity plan</a:t>
            </a:r>
          </a:p>
          <a:p>
            <a:r>
              <a:rPr lang="en-CA" sz="1800" dirty="0">
                <a:solidFill>
                  <a:schemeClr val="tx1"/>
                </a:solidFill>
              </a:rPr>
              <a:t>ARUCC board strategic plan</a:t>
            </a:r>
          </a:p>
          <a:p>
            <a:r>
              <a:rPr lang="en-CA" sz="1800" dirty="0">
                <a:solidFill>
                  <a:schemeClr val="tx1"/>
                </a:solidFill>
              </a:rPr>
              <a:t>Strategic Advisory Board work</a:t>
            </a:r>
          </a:p>
        </p:txBody>
      </p:sp>
      <p:sp>
        <p:nvSpPr>
          <p:cNvPr id="3" name="Text Placeholder 2">
            <a:extLst>
              <a:ext uri="{FF2B5EF4-FFF2-40B4-BE49-F238E27FC236}">
                <a16:creationId xmlns:a16="http://schemas.microsoft.com/office/drawing/2014/main" id="{06899B96-2B15-6A30-5303-93CFC4B402F2}"/>
              </a:ext>
            </a:extLst>
          </p:cNvPr>
          <p:cNvSpPr>
            <a:spLocks noGrp="1"/>
          </p:cNvSpPr>
          <p:nvPr>
            <p:ph type="body" idx="2"/>
          </p:nvPr>
        </p:nvSpPr>
        <p:spPr/>
        <p:txBody>
          <a:bodyPr>
            <a:normAutofit/>
          </a:bodyPr>
          <a:lstStyle/>
          <a:p>
            <a:pPr marL="114300" indent="0">
              <a:buNone/>
            </a:pPr>
            <a:r>
              <a:rPr lang="en-CA" sz="2400" b="1" dirty="0"/>
              <a:t>Next phase of MyCreds work</a:t>
            </a:r>
            <a:endParaRPr lang="en-CA" sz="2400" b="1" dirty="0">
              <a:solidFill>
                <a:schemeClr val="tx1"/>
              </a:solidFill>
              <a:latin typeface="Candara"/>
              <a:ea typeface="Candara"/>
              <a:cs typeface="Candara"/>
              <a:sym typeface="Candara"/>
            </a:endParaRPr>
          </a:p>
          <a:p>
            <a:pPr lvl="1"/>
            <a:r>
              <a:rPr lang="en-CA" sz="1800" dirty="0">
                <a:solidFill>
                  <a:schemeClr val="tx1"/>
                </a:solidFill>
                <a:latin typeface="Candara"/>
                <a:ea typeface="Candara"/>
                <a:cs typeface="Candara"/>
                <a:sym typeface="Candara"/>
                <a:hlinkClick r:id="rId2"/>
              </a:rPr>
              <a:t>MyCreds™ strategic plan</a:t>
            </a:r>
            <a:endParaRPr lang="en-CA" sz="1800" dirty="0">
              <a:solidFill>
                <a:schemeClr val="tx1"/>
              </a:solidFill>
              <a:latin typeface="Candara"/>
              <a:ea typeface="Candara"/>
              <a:cs typeface="Candara"/>
              <a:sym typeface="Candara"/>
            </a:endParaRPr>
          </a:p>
          <a:p>
            <a:pPr lvl="1"/>
            <a:r>
              <a:rPr lang="en-CA" sz="1800" dirty="0">
                <a:solidFill>
                  <a:schemeClr val="tx1"/>
                </a:solidFill>
              </a:rPr>
              <a:t>Collaborative initiatives</a:t>
            </a:r>
          </a:p>
          <a:p>
            <a:pPr lvl="2"/>
            <a:r>
              <a:rPr lang="en-CA" sz="1800" dirty="0">
                <a:solidFill>
                  <a:schemeClr val="tx1"/>
                </a:solidFill>
              </a:rPr>
              <a:t>Banking sector</a:t>
            </a:r>
          </a:p>
          <a:p>
            <a:pPr lvl="2"/>
            <a:r>
              <a:rPr lang="en-CA" sz="1800" dirty="0">
                <a:solidFill>
                  <a:schemeClr val="tx1"/>
                </a:solidFill>
              </a:rPr>
              <a:t>Govt collaborations</a:t>
            </a:r>
          </a:p>
          <a:p>
            <a:pPr lvl="2"/>
            <a:r>
              <a:rPr lang="en-CA" sz="1800" dirty="0">
                <a:solidFill>
                  <a:schemeClr val="tx1"/>
                </a:solidFill>
              </a:rPr>
              <a:t>Regulatory bodies</a:t>
            </a:r>
          </a:p>
        </p:txBody>
      </p:sp>
      <p:sp>
        <p:nvSpPr>
          <p:cNvPr id="4" name="Title 3">
            <a:extLst>
              <a:ext uri="{FF2B5EF4-FFF2-40B4-BE49-F238E27FC236}">
                <a16:creationId xmlns:a16="http://schemas.microsoft.com/office/drawing/2014/main" id="{936613BA-F091-6A11-18B4-05174308AB8E}"/>
              </a:ext>
            </a:extLst>
          </p:cNvPr>
          <p:cNvSpPr>
            <a:spLocks noGrp="1"/>
          </p:cNvSpPr>
          <p:nvPr>
            <p:ph type="title"/>
          </p:nvPr>
        </p:nvSpPr>
        <p:spPr>
          <a:xfrm>
            <a:off x="321366" y="259345"/>
            <a:ext cx="10515600" cy="1194567"/>
          </a:xfrm>
        </p:spPr>
        <p:txBody>
          <a:bodyPr/>
          <a:lstStyle/>
          <a:p>
            <a:r>
              <a:rPr lang="en-CA" dirty="0"/>
              <a:t>Looking Forward</a:t>
            </a:r>
          </a:p>
        </p:txBody>
      </p:sp>
      <p:sp>
        <p:nvSpPr>
          <p:cNvPr id="6" name="TextBox 5">
            <a:extLst>
              <a:ext uri="{FF2B5EF4-FFF2-40B4-BE49-F238E27FC236}">
                <a16:creationId xmlns:a16="http://schemas.microsoft.com/office/drawing/2014/main" id="{4F8BF96A-072A-127F-3DDD-0137B45F08A3}"/>
              </a:ext>
            </a:extLst>
          </p:cNvPr>
          <p:cNvSpPr txBox="1"/>
          <p:nvPr/>
        </p:nvSpPr>
        <p:spPr>
          <a:xfrm>
            <a:off x="255814" y="6449786"/>
            <a:ext cx="1382486" cy="307777"/>
          </a:xfrm>
          <a:prstGeom prst="rect">
            <a:avLst/>
          </a:prstGeom>
          <a:noFill/>
        </p:spPr>
        <p:txBody>
          <a:bodyPr wrap="square" rtlCol="0">
            <a:spAutoFit/>
          </a:bodyPr>
          <a:lstStyle/>
          <a:p>
            <a:r>
              <a:rPr lang="en-CA" dirty="0"/>
              <a:t>DF – CH/JG</a:t>
            </a:r>
          </a:p>
        </p:txBody>
      </p:sp>
    </p:spTree>
    <p:extLst>
      <p:ext uri="{BB962C8B-B14F-4D97-AF65-F5344CB8AC3E}">
        <p14:creationId xmlns:p14="http://schemas.microsoft.com/office/powerpoint/2010/main" val="37133791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p10"/>
          <p:cNvSpPr txBox="1">
            <a:spLocks noGrp="1"/>
          </p:cNvSpPr>
          <p:nvPr>
            <p:ph type="title"/>
          </p:nvPr>
        </p:nvSpPr>
        <p:spPr>
          <a:xfrm>
            <a:off x="831850" y="1261050"/>
            <a:ext cx="105156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203864"/>
              </a:buClr>
              <a:buSzPts val="6000"/>
              <a:buFont typeface="Candara"/>
              <a:buNone/>
            </a:pPr>
            <a:r>
              <a:rPr lang="en-CA" dirty="0"/>
              <a:t>Thank you!</a:t>
            </a:r>
            <a:endParaRPr dirty="0"/>
          </a:p>
        </p:txBody>
      </p:sp>
      <p:sp>
        <p:nvSpPr>
          <p:cNvPr id="459" name="Google Shape;459;p10"/>
          <p:cNvSpPr txBox="1">
            <a:spLocks noGrp="1"/>
          </p:cNvSpPr>
          <p:nvPr>
            <p:ph type="body" idx="1"/>
          </p:nvPr>
        </p:nvSpPr>
        <p:spPr>
          <a:xfrm>
            <a:off x="831850" y="4481545"/>
            <a:ext cx="10515600" cy="150018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888888"/>
              </a:buClr>
              <a:buSzPts val="2400"/>
              <a:buNone/>
            </a:pPr>
            <a:r>
              <a:rPr lang="en-CA" dirty="0"/>
              <a:t>Email. </a:t>
            </a:r>
            <a:r>
              <a:rPr lang="en-CA" dirty="0">
                <a:hlinkClick r:id="rId3"/>
              </a:rPr>
              <a:t>info@aruccnationalnetwork.ca</a:t>
            </a:r>
            <a:endParaRPr lang="en-CA" dirty="0"/>
          </a:p>
          <a:p>
            <a:pPr marL="0" lvl="0" indent="0" algn="l" rtl="0">
              <a:lnSpc>
                <a:spcPct val="90000"/>
              </a:lnSpc>
              <a:spcBef>
                <a:spcPts val="0"/>
              </a:spcBef>
              <a:spcAft>
                <a:spcPts val="0"/>
              </a:spcAft>
              <a:buClr>
                <a:srgbClr val="888888"/>
              </a:buClr>
              <a:buSzPts val="2400"/>
              <a:buNone/>
            </a:pPr>
            <a:endParaRPr lang="en-CA" dirty="0"/>
          </a:p>
          <a:p>
            <a:pPr marL="0" lvl="0" indent="0" algn="l" rtl="0">
              <a:lnSpc>
                <a:spcPct val="90000"/>
              </a:lnSpc>
              <a:spcBef>
                <a:spcPts val="0"/>
              </a:spcBef>
              <a:spcAft>
                <a:spcPts val="0"/>
              </a:spcAft>
              <a:buClr>
                <a:srgbClr val="888888"/>
              </a:buClr>
              <a:buSzPts val="2400"/>
              <a:buNone/>
            </a:pPr>
            <a:r>
              <a:rPr lang="en-CA" dirty="0"/>
              <a:t>Website. </a:t>
            </a:r>
            <a:r>
              <a:rPr lang="en-CA" dirty="0">
                <a:hlinkClick r:id="rId4"/>
              </a:rPr>
              <a:t>mycreds.ca/</a:t>
            </a:r>
            <a:endParaRPr lang="en-CA" dirty="0"/>
          </a:p>
          <a:p>
            <a:pPr marL="0" lvl="0" indent="0" algn="l" rtl="0">
              <a:lnSpc>
                <a:spcPct val="90000"/>
              </a:lnSpc>
              <a:spcBef>
                <a:spcPts val="0"/>
              </a:spcBef>
              <a:spcAft>
                <a:spcPts val="0"/>
              </a:spcAft>
              <a:buClr>
                <a:srgbClr val="888888"/>
              </a:buClr>
              <a:buSzPts val="2400"/>
              <a:buNone/>
            </a:pPr>
            <a:endParaRPr lang="en-CA" dirty="0"/>
          </a:p>
          <a:p>
            <a:pPr marL="0" lvl="0" indent="0" algn="l" rtl="0">
              <a:lnSpc>
                <a:spcPct val="90000"/>
              </a:lnSpc>
              <a:spcBef>
                <a:spcPts val="0"/>
              </a:spcBef>
              <a:spcAft>
                <a:spcPts val="0"/>
              </a:spcAft>
              <a:buClr>
                <a:srgbClr val="888888"/>
              </a:buClr>
              <a:buSzPts val="2400"/>
              <a:buNone/>
            </a:pPr>
            <a:endParaRPr lang="en-CA" dirty="0"/>
          </a:p>
        </p:txBody>
      </p:sp>
      <p:sp>
        <p:nvSpPr>
          <p:cNvPr id="3" name="TextBox 2">
            <a:extLst>
              <a:ext uri="{FF2B5EF4-FFF2-40B4-BE49-F238E27FC236}">
                <a16:creationId xmlns:a16="http://schemas.microsoft.com/office/drawing/2014/main" id="{91A4F8E6-D7EF-ED5B-61C7-1B29D208C079}"/>
              </a:ext>
            </a:extLst>
          </p:cNvPr>
          <p:cNvSpPr txBox="1"/>
          <p:nvPr/>
        </p:nvSpPr>
        <p:spPr>
          <a:xfrm>
            <a:off x="255814" y="6449786"/>
            <a:ext cx="1382486" cy="307777"/>
          </a:xfrm>
          <a:prstGeom prst="rect">
            <a:avLst/>
          </a:prstGeom>
          <a:noFill/>
        </p:spPr>
        <p:txBody>
          <a:bodyPr wrap="square" rtlCol="0">
            <a:spAutoFit/>
          </a:bodyPr>
          <a:lstStyle/>
          <a:p>
            <a:r>
              <a:rPr lang="en-CA" dirty="0"/>
              <a:t>JG</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3"/>
          <p:cNvSpPr txBox="1">
            <a:spLocks noGrp="1"/>
          </p:cNvSpPr>
          <p:nvPr>
            <p:ph type="title"/>
          </p:nvPr>
        </p:nvSpPr>
        <p:spPr>
          <a:xfrm>
            <a:off x="838200" y="365125"/>
            <a:ext cx="10515600" cy="1194567"/>
          </a:xfrm>
          <a:prstGeom prst="rect">
            <a:avLst/>
          </a:prstGeom>
          <a:noFill/>
          <a:ln>
            <a:noFill/>
          </a:ln>
        </p:spPr>
        <p:txBody>
          <a:bodyPr spcFirstLastPara="1" wrap="square" lIns="91425" tIns="45700" rIns="91425" bIns="45700" anchor="ctr" anchorCtr="0">
            <a:normAutofit/>
          </a:bodyPr>
          <a:lstStyle/>
          <a:p>
            <a:pPr lvl="0">
              <a:buClr>
                <a:srgbClr val="1F3864"/>
              </a:buClr>
            </a:pPr>
            <a:r>
              <a:rPr lang="en-CA" sz="4800" dirty="0">
                <a:solidFill>
                  <a:srgbClr val="1F3864"/>
                </a:solidFill>
              </a:rPr>
              <a:t>ARUCC</a:t>
            </a:r>
            <a:endParaRPr sz="4800" baseline="30000" dirty="0">
              <a:solidFill>
                <a:srgbClr val="1F3864"/>
              </a:solidFill>
            </a:endParaRPr>
          </a:p>
        </p:txBody>
      </p:sp>
      <p:graphicFrame>
        <p:nvGraphicFramePr>
          <p:cNvPr id="8" name="Diagram 7">
            <a:extLst>
              <a:ext uri="{FF2B5EF4-FFF2-40B4-BE49-F238E27FC236}">
                <a16:creationId xmlns:a16="http://schemas.microsoft.com/office/drawing/2014/main" id="{800D0492-1CE5-6843-9F4A-F139C7036095}"/>
              </a:ext>
            </a:extLst>
          </p:cNvPr>
          <p:cNvGraphicFramePr/>
          <p:nvPr>
            <p:extLst>
              <p:ext uri="{D42A27DB-BD31-4B8C-83A1-F6EECF244321}">
                <p14:modId xmlns:p14="http://schemas.microsoft.com/office/powerpoint/2010/main" val="3296142761"/>
              </p:ext>
            </p:extLst>
          </p:nvPr>
        </p:nvGraphicFramePr>
        <p:xfrm>
          <a:off x="838200" y="1541844"/>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988F17B9-E5D9-907C-28CA-1732CC03B92B}"/>
              </a:ext>
            </a:extLst>
          </p:cNvPr>
          <p:cNvSpPr txBox="1"/>
          <p:nvPr/>
        </p:nvSpPr>
        <p:spPr>
          <a:xfrm>
            <a:off x="255814" y="6449786"/>
            <a:ext cx="1034143" cy="307777"/>
          </a:xfrm>
          <a:prstGeom prst="rect">
            <a:avLst/>
          </a:prstGeom>
          <a:noFill/>
        </p:spPr>
        <p:txBody>
          <a:bodyPr wrap="square" rtlCol="0">
            <a:spAutoFit/>
          </a:bodyPr>
          <a:lstStyle/>
          <a:p>
            <a:r>
              <a:rPr lang="en-CA" dirty="0"/>
              <a:t>JG</a:t>
            </a:r>
          </a:p>
        </p:txBody>
      </p:sp>
    </p:spTree>
    <p:extLst>
      <p:ext uri="{BB962C8B-B14F-4D97-AF65-F5344CB8AC3E}">
        <p14:creationId xmlns:p14="http://schemas.microsoft.com/office/powerpoint/2010/main" val="10958183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4"/>
          <p:cNvSpPr txBox="1">
            <a:spLocks noGrp="1"/>
          </p:cNvSpPr>
          <p:nvPr>
            <p:ph type="title"/>
          </p:nvPr>
        </p:nvSpPr>
        <p:spPr>
          <a:xfrm>
            <a:off x="838200" y="365125"/>
            <a:ext cx="10515600" cy="1194567"/>
          </a:xfrm>
          <a:prstGeom prst="rect">
            <a:avLst/>
          </a:prstGeom>
          <a:noFill/>
          <a:ln>
            <a:noFill/>
          </a:ln>
        </p:spPr>
        <p:txBody>
          <a:bodyPr spcFirstLastPara="1" wrap="square" lIns="91425" tIns="45700" rIns="91425" bIns="45700" anchor="ctr" anchorCtr="0">
            <a:normAutofit/>
          </a:bodyPr>
          <a:lstStyle/>
          <a:p>
            <a:pPr lvl="0">
              <a:buClr>
                <a:srgbClr val="1F3864"/>
              </a:buClr>
            </a:pPr>
            <a:r>
              <a:rPr lang="en-CA" sz="4800" dirty="0">
                <a:solidFill>
                  <a:srgbClr val="1F3864"/>
                </a:solidFill>
              </a:rPr>
              <a:t>ARUCC</a:t>
            </a:r>
            <a:r>
              <a:rPr lang="en-US" sz="4800" dirty="0"/>
              <a:t> MyCreds</a:t>
            </a:r>
            <a:r>
              <a:rPr lang="en-US" sz="4800" dirty="0">
                <a:latin typeface="Times New Roman" panose="02020603050405020304" pitchFamily="18" charset="0"/>
                <a:cs typeface="Times New Roman" panose="02020603050405020304" pitchFamily="18" charset="0"/>
              </a:rPr>
              <a:t>™</a:t>
            </a:r>
            <a:r>
              <a:rPr lang="en-CA" sz="4800" dirty="0">
                <a:solidFill>
                  <a:srgbClr val="1F3864"/>
                </a:solidFill>
              </a:rPr>
              <a:t> </a:t>
            </a:r>
            <a:endParaRPr sz="4800" dirty="0"/>
          </a:p>
        </p:txBody>
      </p:sp>
      <p:sp>
        <p:nvSpPr>
          <p:cNvPr id="405" name="Google Shape;405;p4"/>
          <p:cNvSpPr txBox="1">
            <a:spLocks noGrp="1"/>
          </p:cNvSpPr>
          <p:nvPr>
            <p:ph type="body" idx="1"/>
          </p:nvPr>
        </p:nvSpPr>
        <p:spPr>
          <a:xfrm>
            <a:off x="413071" y="1447253"/>
            <a:ext cx="5140441" cy="4655595"/>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120000"/>
              </a:lnSpc>
              <a:spcBef>
                <a:spcPts val="0"/>
              </a:spcBef>
              <a:spcAft>
                <a:spcPts val="0"/>
              </a:spcAft>
              <a:buClr>
                <a:schemeClr val="dk1"/>
              </a:buClr>
              <a:buSzPct val="100000"/>
              <a:buChar char="•"/>
            </a:pPr>
            <a:r>
              <a:rPr lang="en-CA" sz="2000" b="1" dirty="0">
                <a:solidFill>
                  <a:srgbClr val="1F3864"/>
                </a:solidFill>
                <a:latin typeface="Candara"/>
                <a:ea typeface="Candara"/>
                <a:cs typeface="Candara"/>
                <a:sym typeface="Candara"/>
              </a:rPr>
              <a:t>What is MyCreds™? </a:t>
            </a:r>
            <a:endParaRPr sz="2000" b="1" dirty="0">
              <a:solidFill>
                <a:srgbClr val="1F3864"/>
              </a:solidFill>
            </a:endParaRPr>
          </a:p>
          <a:p>
            <a:pPr marL="685800" lvl="1" indent="-228600" algn="l" rtl="0">
              <a:lnSpc>
                <a:spcPct val="120000"/>
              </a:lnSpc>
              <a:spcBef>
                <a:spcPts val="500"/>
              </a:spcBef>
              <a:spcAft>
                <a:spcPts val="0"/>
              </a:spcAft>
              <a:buClr>
                <a:schemeClr val="dk1"/>
              </a:buClr>
              <a:buSzPct val="100000"/>
              <a:buChar char="•"/>
            </a:pPr>
            <a:r>
              <a:rPr lang="en-CA" sz="1600" dirty="0"/>
              <a:t>24/7 virtual credential wallet + digital exchange highway for digitized documents and credentials</a:t>
            </a:r>
            <a:endParaRPr sz="1600" dirty="0"/>
          </a:p>
          <a:p>
            <a:pPr marL="685800" lvl="1" indent="-228600" algn="l" rtl="0">
              <a:lnSpc>
                <a:spcPct val="120000"/>
              </a:lnSpc>
              <a:spcBef>
                <a:spcPts val="500"/>
              </a:spcBef>
              <a:spcAft>
                <a:spcPts val="0"/>
              </a:spcAft>
              <a:buClr>
                <a:schemeClr val="dk1"/>
              </a:buClr>
              <a:buSzPct val="100000"/>
              <a:buChar char="•"/>
            </a:pPr>
            <a:r>
              <a:rPr lang="en-CA" sz="1600" dirty="0"/>
              <a:t>Shared service</a:t>
            </a:r>
            <a:endParaRPr sz="1600" dirty="0"/>
          </a:p>
          <a:p>
            <a:pPr marL="685800" lvl="1" indent="-228600" algn="l" rtl="0">
              <a:lnSpc>
                <a:spcPct val="120000"/>
              </a:lnSpc>
              <a:spcBef>
                <a:spcPts val="500"/>
              </a:spcBef>
              <a:spcAft>
                <a:spcPts val="0"/>
              </a:spcAft>
              <a:buClr>
                <a:schemeClr val="dk1"/>
              </a:buClr>
              <a:buSzPct val="100000"/>
              <a:buChar char="•"/>
            </a:pPr>
            <a:r>
              <a:rPr lang="en-CA" sz="1600" dirty="0"/>
              <a:t>Provides regional, national, and international connectivity</a:t>
            </a:r>
            <a:endParaRPr sz="1600" dirty="0"/>
          </a:p>
          <a:p>
            <a:pPr marL="228600" lvl="0" indent="-228600" algn="l" rtl="0">
              <a:lnSpc>
                <a:spcPct val="120000"/>
              </a:lnSpc>
              <a:spcBef>
                <a:spcPts val="1000"/>
              </a:spcBef>
              <a:spcAft>
                <a:spcPts val="0"/>
              </a:spcAft>
              <a:buClr>
                <a:schemeClr val="dk1"/>
              </a:buClr>
              <a:buSzPct val="100000"/>
              <a:buChar char="•"/>
            </a:pPr>
            <a:r>
              <a:rPr lang="en-CA" sz="2000" b="1" dirty="0">
                <a:solidFill>
                  <a:srgbClr val="1F3864"/>
                </a:solidFill>
                <a:latin typeface="Candara"/>
                <a:ea typeface="Candara"/>
                <a:cs typeface="Candara"/>
                <a:sym typeface="Candara"/>
              </a:rPr>
              <a:t>What does MyCreds™ support?</a:t>
            </a:r>
            <a:endParaRPr sz="2000" dirty="0">
              <a:solidFill>
                <a:srgbClr val="1F3864"/>
              </a:solidFill>
            </a:endParaRPr>
          </a:p>
          <a:p>
            <a:pPr marL="685800" lvl="1" indent="-228600" algn="l" rtl="0">
              <a:lnSpc>
                <a:spcPct val="120000"/>
              </a:lnSpc>
              <a:spcBef>
                <a:spcPts val="500"/>
              </a:spcBef>
              <a:spcAft>
                <a:spcPts val="0"/>
              </a:spcAft>
              <a:buClr>
                <a:schemeClr val="dk1"/>
              </a:buClr>
              <a:buSzPct val="100000"/>
              <a:buChar char="•"/>
            </a:pPr>
            <a:r>
              <a:rPr lang="en-CA" sz="1600" dirty="0">
                <a:latin typeface="Candara"/>
                <a:ea typeface="Candara"/>
                <a:cs typeface="Candara"/>
                <a:sym typeface="Candara"/>
              </a:rPr>
              <a:t>Inbound admissions; support letters to help learners access funding, student authorizations, and other govt support; transition support to jobs and regulatory bodies</a:t>
            </a:r>
            <a:endParaRPr sz="1600" dirty="0"/>
          </a:p>
          <a:p>
            <a:pPr marL="685800" lvl="1" indent="-228600" algn="l" rtl="0">
              <a:lnSpc>
                <a:spcPct val="120000"/>
              </a:lnSpc>
              <a:spcBef>
                <a:spcPts val="500"/>
              </a:spcBef>
              <a:spcAft>
                <a:spcPts val="0"/>
              </a:spcAft>
              <a:buClr>
                <a:schemeClr val="dk1"/>
              </a:buClr>
              <a:buSzPct val="100000"/>
              <a:buChar char="•"/>
            </a:pPr>
            <a:r>
              <a:rPr lang="en-CA" sz="1600" dirty="0">
                <a:latin typeface="Candara"/>
                <a:ea typeface="Candara"/>
                <a:cs typeface="Candara"/>
                <a:sym typeface="Candara"/>
              </a:rPr>
              <a:t>Outbound: transcripts, parchments, badges, micro-credentials, letters, degrees, diplomas, certificates, etc.</a:t>
            </a:r>
            <a:endParaRPr sz="1600" dirty="0"/>
          </a:p>
          <a:p>
            <a:pPr marL="685800" lvl="1" indent="-99059" algn="l" rtl="0">
              <a:lnSpc>
                <a:spcPct val="90000"/>
              </a:lnSpc>
              <a:spcBef>
                <a:spcPts val="500"/>
              </a:spcBef>
              <a:spcAft>
                <a:spcPts val="0"/>
              </a:spcAft>
              <a:buClr>
                <a:schemeClr val="dk1"/>
              </a:buClr>
              <a:buSzPct val="100000"/>
              <a:buNone/>
            </a:pPr>
            <a:endParaRPr sz="1600" dirty="0"/>
          </a:p>
        </p:txBody>
      </p:sp>
      <p:pic>
        <p:nvPicPr>
          <p:cNvPr id="7" name="Picture 6" descr="Screenshot of MyCreds documents list interface">
            <a:extLst>
              <a:ext uri="{FF2B5EF4-FFF2-40B4-BE49-F238E27FC236}">
                <a16:creationId xmlns:a16="http://schemas.microsoft.com/office/drawing/2014/main" id="{E0B2E339-A704-104A-9521-3F5E955386E4}"/>
              </a:ext>
            </a:extLst>
          </p:cNvPr>
          <p:cNvPicPr>
            <a:picLocks noChangeAspect="1"/>
          </p:cNvPicPr>
          <p:nvPr/>
        </p:nvPicPr>
        <p:blipFill>
          <a:blip r:embed="rId3"/>
          <a:stretch>
            <a:fillRect/>
          </a:stretch>
        </p:blipFill>
        <p:spPr>
          <a:xfrm>
            <a:off x="6718300" y="479425"/>
            <a:ext cx="8061859" cy="5328220"/>
          </a:xfrm>
          <a:prstGeom prst="rect">
            <a:avLst/>
          </a:prstGeom>
        </p:spPr>
      </p:pic>
      <p:pic>
        <p:nvPicPr>
          <p:cNvPr id="6" name="Picture 5" descr="Screenshot of MyCreds Interface 1">
            <a:extLst>
              <a:ext uri="{FF2B5EF4-FFF2-40B4-BE49-F238E27FC236}">
                <a16:creationId xmlns:a16="http://schemas.microsoft.com/office/drawing/2014/main" id="{BE0317A2-7EA3-644A-BC10-6626F30F3989}"/>
              </a:ext>
            </a:extLst>
          </p:cNvPr>
          <p:cNvPicPr>
            <a:picLocks noChangeAspect="1"/>
          </p:cNvPicPr>
          <p:nvPr/>
        </p:nvPicPr>
        <p:blipFill>
          <a:blip r:embed="rId4"/>
          <a:stretch>
            <a:fillRect/>
          </a:stretch>
        </p:blipFill>
        <p:spPr>
          <a:xfrm>
            <a:off x="5328697" y="1559692"/>
            <a:ext cx="2601409" cy="4655596"/>
          </a:xfrm>
          <a:prstGeom prst="rect">
            <a:avLst/>
          </a:prstGeom>
        </p:spPr>
      </p:pic>
      <p:sp>
        <p:nvSpPr>
          <p:cNvPr id="3" name="TextBox 2">
            <a:extLst>
              <a:ext uri="{FF2B5EF4-FFF2-40B4-BE49-F238E27FC236}">
                <a16:creationId xmlns:a16="http://schemas.microsoft.com/office/drawing/2014/main" id="{069EB3A6-36CB-9BB8-0564-ADE385B98B42}"/>
              </a:ext>
            </a:extLst>
          </p:cNvPr>
          <p:cNvSpPr txBox="1"/>
          <p:nvPr/>
        </p:nvSpPr>
        <p:spPr>
          <a:xfrm>
            <a:off x="255814" y="6449786"/>
            <a:ext cx="1034143" cy="307777"/>
          </a:xfrm>
          <a:prstGeom prst="rect">
            <a:avLst/>
          </a:prstGeom>
          <a:noFill/>
        </p:spPr>
        <p:txBody>
          <a:bodyPr wrap="square" rtlCol="0">
            <a:spAutoFit/>
          </a:bodyPr>
          <a:lstStyle/>
          <a:p>
            <a:r>
              <a:rPr lang="en-CA" dirty="0"/>
              <a:t>JG</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6FDB4FB-9A2F-C23E-A04E-50CECFEF0F72}"/>
              </a:ext>
            </a:extLst>
          </p:cNvPr>
          <p:cNvSpPr>
            <a:spLocks noGrp="1"/>
          </p:cNvSpPr>
          <p:nvPr>
            <p:ph type="body" idx="1"/>
          </p:nvPr>
        </p:nvSpPr>
        <p:spPr/>
        <p:txBody>
          <a:bodyPr>
            <a:normAutofit/>
          </a:bodyPr>
          <a:lstStyle/>
          <a:p>
            <a:pPr marL="114300" indent="0">
              <a:buNone/>
            </a:pPr>
            <a:r>
              <a:rPr lang="en-CA" sz="2400" b="1" dirty="0"/>
              <a:t>In Canada</a:t>
            </a:r>
          </a:p>
          <a:p>
            <a:pPr marL="114300" indent="0">
              <a:lnSpc>
                <a:spcPct val="130000"/>
              </a:lnSpc>
              <a:buNone/>
            </a:pPr>
            <a:r>
              <a:rPr lang="en-CA" sz="1400" b="1" dirty="0"/>
              <a:t>At scale in Ontario, Alberta, Newfoundland, Saskatchewan, and soon, Nova Scotia</a:t>
            </a:r>
          </a:p>
          <a:p>
            <a:pPr>
              <a:lnSpc>
                <a:spcPct val="70000"/>
              </a:lnSpc>
            </a:pPr>
            <a:r>
              <a:rPr lang="en-CA" sz="1400" dirty="0"/>
              <a:t>Attracting government participation and/or grant funding </a:t>
            </a:r>
          </a:p>
          <a:p>
            <a:pPr>
              <a:lnSpc>
                <a:spcPct val="80000"/>
              </a:lnSpc>
            </a:pPr>
            <a:r>
              <a:rPr lang="en-CA" sz="1400" dirty="0"/>
              <a:t>Attracting industry and trades participation</a:t>
            </a:r>
          </a:p>
        </p:txBody>
      </p:sp>
      <p:sp>
        <p:nvSpPr>
          <p:cNvPr id="3" name="Text Placeholder 2">
            <a:extLst>
              <a:ext uri="{FF2B5EF4-FFF2-40B4-BE49-F238E27FC236}">
                <a16:creationId xmlns:a16="http://schemas.microsoft.com/office/drawing/2014/main" id="{11E46BD2-6496-69FD-B5EE-FF8952E42C12}"/>
              </a:ext>
            </a:extLst>
          </p:cNvPr>
          <p:cNvSpPr>
            <a:spLocks noGrp="1"/>
          </p:cNvSpPr>
          <p:nvPr>
            <p:ph type="body" idx="2"/>
          </p:nvPr>
        </p:nvSpPr>
        <p:spPr>
          <a:xfrm>
            <a:off x="6172202" y="1649855"/>
            <a:ext cx="5181600" cy="4351338"/>
          </a:xfrm>
        </p:spPr>
        <p:txBody>
          <a:bodyPr/>
          <a:lstStyle/>
          <a:p>
            <a:pPr marL="114300" indent="0">
              <a:lnSpc>
                <a:spcPct val="110000"/>
              </a:lnSpc>
              <a:buNone/>
            </a:pPr>
            <a:r>
              <a:rPr lang="en-CA" b="1" dirty="0"/>
              <a:t>Overall </a:t>
            </a:r>
          </a:p>
          <a:p>
            <a:pPr marL="114300" indent="0">
              <a:lnSpc>
                <a:spcPct val="110000"/>
              </a:lnSpc>
              <a:buNone/>
            </a:pPr>
            <a:r>
              <a:rPr lang="en-CA" sz="1400" b="1" dirty="0"/>
              <a:t>Canada and internationally as part of Digitary/Parchment Network</a:t>
            </a:r>
          </a:p>
          <a:p>
            <a:pPr>
              <a:lnSpc>
                <a:spcPct val="110000"/>
              </a:lnSpc>
            </a:pPr>
            <a:r>
              <a:rPr lang="en-CA" sz="1400" dirty="0"/>
              <a:t>3M learners worldwide </a:t>
            </a:r>
          </a:p>
          <a:p>
            <a:pPr>
              <a:lnSpc>
                <a:spcPct val="110000"/>
              </a:lnSpc>
            </a:pPr>
            <a:r>
              <a:rPr lang="en-CA" sz="1400" dirty="0"/>
              <a:t>10M+ documents </a:t>
            </a:r>
          </a:p>
          <a:p>
            <a:pPr>
              <a:lnSpc>
                <a:spcPct val="110000"/>
              </a:lnSpc>
            </a:pPr>
            <a:r>
              <a:rPr lang="en-CA" sz="1400" dirty="0"/>
              <a:t>Canada is 13% of the world network and growing</a:t>
            </a:r>
          </a:p>
        </p:txBody>
      </p:sp>
      <p:sp>
        <p:nvSpPr>
          <p:cNvPr id="4" name="Title 3">
            <a:extLst>
              <a:ext uri="{FF2B5EF4-FFF2-40B4-BE49-F238E27FC236}">
                <a16:creationId xmlns:a16="http://schemas.microsoft.com/office/drawing/2014/main" id="{B684B2CD-5585-B704-475F-FEAAEC305AC8}"/>
              </a:ext>
            </a:extLst>
          </p:cNvPr>
          <p:cNvSpPr>
            <a:spLocks noGrp="1"/>
          </p:cNvSpPr>
          <p:nvPr>
            <p:ph type="title"/>
          </p:nvPr>
        </p:nvSpPr>
        <p:spPr/>
        <p:txBody>
          <a:bodyPr/>
          <a:lstStyle/>
          <a:p>
            <a:r>
              <a:rPr lang="en-CA" dirty="0"/>
              <a:t>MyCreds</a:t>
            </a:r>
            <a:r>
              <a:rPr lang="en-US" sz="5400" dirty="0">
                <a:latin typeface="Times New Roman" panose="02020603050405020304" pitchFamily="18" charset="0"/>
                <a:cs typeface="Times New Roman" panose="02020603050405020304" pitchFamily="18" charset="0"/>
              </a:rPr>
              <a:t>™</a:t>
            </a:r>
            <a:r>
              <a:rPr lang="en-CA" dirty="0"/>
              <a:t> is growing</a:t>
            </a:r>
          </a:p>
        </p:txBody>
      </p:sp>
      <p:pic>
        <p:nvPicPr>
          <p:cNvPr id="8" name="Picture 7">
            <a:extLst>
              <a:ext uri="{FF2B5EF4-FFF2-40B4-BE49-F238E27FC236}">
                <a16:creationId xmlns:a16="http://schemas.microsoft.com/office/drawing/2014/main" id="{5183A112-EABE-1010-C1CF-DAEEC100109B}"/>
              </a:ext>
            </a:extLst>
          </p:cNvPr>
          <p:cNvPicPr>
            <a:picLocks noChangeAspect="1"/>
          </p:cNvPicPr>
          <p:nvPr/>
        </p:nvPicPr>
        <p:blipFill>
          <a:blip r:embed="rId2"/>
          <a:stretch>
            <a:fillRect/>
          </a:stretch>
        </p:blipFill>
        <p:spPr>
          <a:xfrm>
            <a:off x="7273225" y="4423703"/>
            <a:ext cx="2037932" cy="1568884"/>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20A9C318-BD75-2EB0-6E6F-7CA9D8EC4801}"/>
              </a:ext>
            </a:extLst>
          </p:cNvPr>
          <p:cNvSpPr txBox="1"/>
          <p:nvPr/>
        </p:nvSpPr>
        <p:spPr>
          <a:xfrm>
            <a:off x="255814" y="6449786"/>
            <a:ext cx="1034143" cy="307777"/>
          </a:xfrm>
          <a:prstGeom prst="rect">
            <a:avLst/>
          </a:prstGeom>
          <a:noFill/>
        </p:spPr>
        <p:txBody>
          <a:bodyPr wrap="square" rtlCol="0">
            <a:spAutoFit/>
          </a:bodyPr>
          <a:lstStyle/>
          <a:p>
            <a:r>
              <a:rPr lang="en-CA" dirty="0"/>
              <a:t>JG</a:t>
            </a:r>
          </a:p>
        </p:txBody>
      </p:sp>
      <p:sp>
        <p:nvSpPr>
          <p:cNvPr id="7" name="TextBox 6">
            <a:extLst>
              <a:ext uri="{FF2B5EF4-FFF2-40B4-BE49-F238E27FC236}">
                <a16:creationId xmlns:a16="http://schemas.microsoft.com/office/drawing/2014/main" id="{68B0571A-D16A-CCDA-C5C3-7091A37FF7B5}"/>
              </a:ext>
            </a:extLst>
          </p:cNvPr>
          <p:cNvSpPr txBox="1"/>
          <p:nvPr/>
        </p:nvSpPr>
        <p:spPr>
          <a:xfrm>
            <a:off x="9958495" y="4678945"/>
            <a:ext cx="1611086" cy="738664"/>
          </a:xfrm>
          <a:prstGeom prst="rect">
            <a:avLst/>
          </a:prstGeom>
          <a:noFill/>
        </p:spPr>
        <p:txBody>
          <a:bodyPr wrap="square" rtlCol="0">
            <a:spAutoFit/>
          </a:bodyPr>
          <a:lstStyle/>
          <a:p>
            <a:r>
              <a:rPr lang="en-CA" b="1" dirty="0">
                <a:solidFill>
                  <a:srgbClr val="C00000"/>
                </a:solidFill>
              </a:rPr>
              <a:t>An award Winning Not-for-Profit Solution</a:t>
            </a:r>
          </a:p>
        </p:txBody>
      </p:sp>
      <p:sp>
        <p:nvSpPr>
          <p:cNvPr id="10" name="TextBox 9">
            <a:extLst>
              <a:ext uri="{FF2B5EF4-FFF2-40B4-BE49-F238E27FC236}">
                <a16:creationId xmlns:a16="http://schemas.microsoft.com/office/drawing/2014/main" id="{E3AFC693-3B6C-17D1-04B2-4ABAE70F78F4}"/>
              </a:ext>
            </a:extLst>
          </p:cNvPr>
          <p:cNvSpPr txBox="1"/>
          <p:nvPr/>
        </p:nvSpPr>
        <p:spPr>
          <a:xfrm>
            <a:off x="1050472" y="4607303"/>
            <a:ext cx="4757056" cy="1569660"/>
          </a:xfrm>
          <a:prstGeom prst="rect">
            <a:avLst/>
          </a:prstGeom>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endParaRPr lang="en-US" sz="1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“We are very happy with how MyCreds has been working for us and our students. As a next step, we are excited to expand our usage in the coming months with additional document types as will build out our institutional adoption of digital verifiable solutions to support learners.”</a:t>
            </a:r>
          </a:p>
          <a:p>
            <a:r>
              <a:rPr lang="en-US" sz="1200" dirty="0">
                <a:solidFill>
                  <a:schemeClr val="bg1"/>
                </a:solidFill>
                <a:latin typeface="Candara" panose="020E0502030303020204" pitchFamily="34" charset="0"/>
              </a:rPr>
              <a:t>Mark </a:t>
            </a:r>
            <a:r>
              <a:rPr lang="en-US" sz="1200" dirty="0" err="1">
                <a:solidFill>
                  <a:schemeClr val="bg1"/>
                </a:solidFill>
                <a:latin typeface="Candara" panose="020E0502030303020204" pitchFamily="34" charset="0"/>
              </a:rPr>
              <a:t>Hilgersom</a:t>
            </a:r>
            <a:r>
              <a:rPr lang="en-US" sz="1200" dirty="0">
                <a:solidFill>
                  <a:schemeClr val="bg1"/>
                </a:solidFill>
                <a:latin typeface="Candara" panose="020E0502030303020204" pitchFamily="34" charset="0"/>
              </a:rPr>
              <a:t>, registrar, Lethbridge College</a:t>
            </a:r>
          </a:p>
          <a:p>
            <a:endParaRPr lang="en-CA" sz="1200" dirty="0">
              <a:solidFill>
                <a:schemeClr val="bg1"/>
              </a:solidFill>
              <a:latin typeface="Candara" panose="020E0502030303020204" pitchFamily="34" charset="0"/>
            </a:endParaRPr>
          </a:p>
        </p:txBody>
      </p:sp>
      <p:pic>
        <p:nvPicPr>
          <p:cNvPr id="12" name="Picture 11" descr="A person wearing glasses and a suit&#10;&#10;Description automatically generated with low confidence">
            <a:extLst>
              <a:ext uri="{FF2B5EF4-FFF2-40B4-BE49-F238E27FC236}">
                <a16:creationId xmlns:a16="http://schemas.microsoft.com/office/drawing/2014/main" id="{858320DE-3CE4-81E0-BE66-EA06B0F6F89B}"/>
              </a:ext>
            </a:extLst>
          </p:cNvPr>
          <p:cNvPicPr>
            <a:picLocks noChangeAspect="1"/>
          </p:cNvPicPr>
          <p:nvPr/>
        </p:nvPicPr>
        <p:blipFill>
          <a:blip r:embed="rId3"/>
          <a:stretch>
            <a:fillRect/>
          </a:stretch>
        </p:blipFill>
        <p:spPr>
          <a:xfrm>
            <a:off x="2612196" y="3887584"/>
            <a:ext cx="1080000" cy="719719"/>
          </a:xfrm>
          <a:prstGeom prst="rect">
            <a:avLst/>
          </a:prstGeom>
          <a:solidFill>
            <a:srgbClr val="FFFFFF">
              <a:shade val="85000"/>
            </a:srgbClr>
          </a:solidFill>
          <a:ln w="190500" cap="rnd">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33708655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8903D-2CFC-48A3-B3D3-04DB3BCB93CB}"/>
              </a:ext>
            </a:extLst>
          </p:cNvPr>
          <p:cNvSpPr>
            <a:spLocks noGrp="1"/>
          </p:cNvSpPr>
          <p:nvPr>
            <p:ph type="title"/>
          </p:nvPr>
        </p:nvSpPr>
        <p:spPr>
          <a:xfrm>
            <a:off x="838200" y="365125"/>
            <a:ext cx="10515600" cy="1194567"/>
          </a:xfrm>
        </p:spPr>
        <p:txBody>
          <a:bodyPr>
            <a:normAutofit/>
          </a:bodyPr>
          <a:lstStyle/>
          <a:p>
            <a:r>
              <a:rPr lang="en-US" sz="4800" dirty="0"/>
              <a:t>Who Benefits &amp; How?</a:t>
            </a:r>
          </a:p>
        </p:txBody>
      </p:sp>
      <p:graphicFrame>
        <p:nvGraphicFramePr>
          <p:cNvPr id="18" name="Diagram 17">
            <a:extLst>
              <a:ext uri="{FF2B5EF4-FFF2-40B4-BE49-F238E27FC236}">
                <a16:creationId xmlns:a16="http://schemas.microsoft.com/office/drawing/2014/main" id="{ED31CDA4-53B3-614A-8DC0-8B89F88CC5D7}"/>
              </a:ext>
            </a:extLst>
          </p:cNvPr>
          <p:cNvGraphicFramePr/>
          <p:nvPr/>
        </p:nvGraphicFramePr>
        <p:xfrm>
          <a:off x="2357617" y="1313131"/>
          <a:ext cx="7476765" cy="42317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5" name="TextBox 24">
            <a:extLst>
              <a:ext uri="{FF2B5EF4-FFF2-40B4-BE49-F238E27FC236}">
                <a16:creationId xmlns:a16="http://schemas.microsoft.com/office/drawing/2014/main" id="{807297C9-B248-F641-9175-C75C505E2221}"/>
              </a:ext>
            </a:extLst>
          </p:cNvPr>
          <p:cNvSpPr txBox="1"/>
          <p:nvPr/>
        </p:nvSpPr>
        <p:spPr>
          <a:xfrm>
            <a:off x="234715" y="4174828"/>
            <a:ext cx="3838172" cy="1504130"/>
          </a:xfrm>
          <a:prstGeom prst="rect">
            <a:avLst/>
          </a:prstGeom>
          <a:noFill/>
        </p:spPr>
        <p:txBody>
          <a:bodyPr wrap="square">
            <a:spAutoFit/>
          </a:bodyPr>
          <a:lstStyle/>
          <a:p>
            <a:pPr marL="63500" algn="r">
              <a:lnSpc>
                <a:spcPct val="110000"/>
              </a:lnSpc>
            </a:pPr>
            <a:r>
              <a:rPr lang="en-US" sz="1200" dirty="0">
                <a:latin typeface="Candara" panose="020E0502030303020204" pitchFamily="34" charset="0"/>
              </a:rPr>
              <a:t>Full document/credential access for their learners</a:t>
            </a:r>
          </a:p>
          <a:p>
            <a:pPr marL="63500" algn="r">
              <a:lnSpc>
                <a:spcPct val="110000"/>
              </a:lnSpc>
              <a:spcBef>
                <a:spcPts val="0"/>
              </a:spcBef>
            </a:pPr>
            <a:r>
              <a:rPr lang="en-US" sz="1200" dirty="0">
                <a:latin typeface="Candara" panose="020E0502030303020204" pitchFamily="34" charset="0"/>
              </a:rPr>
              <a:t>Comprehensive dashboard reporting and analytics</a:t>
            </a:r>
          </a:p>
          <a:p>
            <a:pPr marL="63500" algn="r">
              <a:lnSpc>
                <a:spcPct val="110000"/>
              </a:lnSpc>
              <a:spcBef>
                <a:spcPts val="0"/>
              </a:spcBef>
            </a:pPr>
            <a:r>
              <a:rPr lang="en-US" sz="1200" dirty="0">
                <a:latin typeface="Candara" panose="020E0502030303020204" pitchFamily="34" charset="0"/>
              </a:rPr>
              <a:t>Integration with full suite of enterprise solutions</a:t>
            </a:r>
          </a:p>
          <a:p>
            <a:pPr marL="63500" algn="r">
              <a:lnSpc>
                <a:spcPct val="110000"/>
              </a:lnSpc>
            </a:pPr>
            <a:r>
              <a:rPr lang="en-US" sz="1200" dirty="0">
                <a:latin typeface="Candara" panose="020E0502030303020204" pitchFamily="34" charset="0"/>
              </a:rPr>
              <a:t>Branding​</a:t>
            </a:r>
          </a:p>
          <a:p>
            <a:pPr marL="63500" algn="r">
              <a:lnSpc>
                <a:spcPct val="110000"/>
              </a:lnSpc>
            </a:pPr>
            <a:r>
              <a:rPr lang="en-US" sz="1200" dirty="0">
                <a:latin typeface="Candara" panose="020E0502030303020204" pitchFamily="34" charset="0"/>
              </a:rPr>
              <a:t>Cutting edge technologies and data sharing models</a:t>
            </a:r>
          </a:p>
          <a:p>
            <a:pPr marL="63500" algn="r">
              <a:lnSpc>
                <a:spcPct val="110000"/>
              </a:lnSpc>
            </a:pPr>
            <a:r>
              <a:rPr lang="en-US" sz="1200" dirty="0">
                <a:latin typeface="Candara" panose="020E0502030303020204" pitchFamily="34" charset="0"/>
              </a:rPr>
              <a:t>Saves costs</a:t>
            </a:r>
          </a:p>
          <a:p>
            <a:pPr marL="63500" algn="r">
              <a:lnSpc>
                <a:spcPct val="110000"/>
              </a:lnSpc>
              <a:spcBef>
                <a:spcPts val="0"/>
              </a:spcBef>
            </a:pPr>
            <a:endParaRPr lang="en-US" sz="1200" dirty="0">
              <a:latin typeface="Candara" panose="020E0502030303020204" pitchFamily="34" charset="0"/>
            </a:endParaRPr>
          </a:p>
        </p:txBody>
      </p:sp>
      <p:sp>
        <p:nvSpPr>
          <p:cNvPr id="26" name="TextBox 25">
            <a:extLst>
              <a:ext uri="{FF2B5EF4-FFF2-40B4-BE49-F238E27FC236}">
                <a16:creationId xmlns:a16="http://schemas.microsoft.com/office/drawing/2014/main" id="{8FA4E50C-275D-1144-9B59-7661CD072D1A}"/>
              </a:ext>
            </a:extLst>
          </p:cNvPr>
          <p:cNvSpPr txBox="1"/>
          <p:nvPr/>
        </p:nvSpPr>
        <p:spPr>
          <a:xfrm>
            <a:off x="8187133" y="4111388"/>
            <a:ext cx="3635411" cy="1384995"/>
          </a:xfrm>
          <a:prstGeom prst="rect">
            <a:avLst/>
          </a:prstGeom>
          <a:noFill/>
        </p:spPr>
        <p:txBody>
          <a:bodyPr wrap="square">
            <a:spAutoFit/>
          </a:bodyPr>
          <a:lstStyle/>
          <a:p>
            <a:pPr fontAlgn="base"/>
            <a:r>
              <a:rPr lang="en-US" sz="1200" dirty="0">
                <a:latin typeface="Candara" panose="020E0502030303020204" pitchFamily="34" charset="0"/>
              </a:rPr>
              <a:t>Align with government policy and labour mobility goals</a:t>
            </a:r>
          </a:p>
          <a:p>
            <a:pPr fontAlgn="base"/>
            <a:r>
              <a:rPr lang="en-US" sz="1200" dirty="0">
                <a:latin typeface="Candara" panose="020E0502030303020204" pitchFamily="34" charset="0"/>
              </a:rPr>
              <a:t>Supports open standards adoption</a:t>
            </a:r>
          </a:p>
          <a:p>
            <a:pPr fontAlgn="base"/>
            <a:r>
              <a:rPr lang="en-US" sz="1200" dirty="0">
                <a:latin typeface="Candara" panose="020E0502030303020204" pitchFamily="34" charset="0"/>
              </a:rPr>
              <a:t>Provides relevant, accessible, and achievable innovation​</a:t>
            </a:r>
          </a:p>
          <a:p>
            <a:pPr fontAlgn="base"/>
            <a:r>
              <a:rPr lang="en-US" sz="1200" dirty="0">
                <a:latin typeface="Candara" panose="020E0502030303020204" pitchFamily="34" charset="0"/>
              </a:rPr>
              <a:t>Ensures sector efficiency and collaboration</a:t>
            </a:r>
          </a:p>
          <a:p>
            <a:pPr fontAlgn="base"/>
            <a:r>
              <a:rPr lang="en-US" sz="1200" dirty="0">
                <a:latin typeface="Candara" panose="020E0502030303020204" pitchFamily="34" charset="0"/>
              </a:rPr>
              <a:t>Saves costs</a:t>
            </a:r>
          </a:p>
        </p:txBody>
      </p:sp>
      <p:sp>
        <p:nvSpPr>
          <p:cNvPr id="28" name="TextBox 27">
            <a:extLst>
              <a:ext uri="{FF2B5EF4-FFF2-40B4-BE49-F238E27FC236}">
                <a16:creationId xmlns:a16="http://schemas.microsoft.com/office/drawing/2014/main" id="{E5279957-AACE-784B-9D5F-87230986CE70}"/>
              </a:ext>
            </a:extLst>
          </p:cNvPr>
          <p:cNvSpPr txBox="1"/>
          <p:nvPr/>
        </p:nvSpPr>
        <p:spPr>
          <a:xfrm>
            <a:off x="234715" y="1643778"/>
            <a:ext cx="3742795" cy="1015663"/>
          </a:xfrm>
          <a:prstGeom prst="rect">
            <a:avLst/>
          </a:prstGeom>
          <a:noFill/>
        </p:spPr>
        <p:txBody>
          <a:bodyPr wrap="square">
            <a:spAutoFit/>
          </a:bodyPr>
          <a:lstStyle/>
          <a:p>
            <a:pPr algn="r" fontAlgn="base"/>
            <a:r>
              <a:rPr lang="en-US" sz="1200" dirty="0">
                <a:latin typeface="Candara" panose="020E0502030303020204" pitchFamily="34" charset="0"/>
              </a:rPr>
              <a:t>Ensure full learner control</a:t>
            </a:r>
          </a:p>
          <a:p>
            <a:pPr algn="r" fontAlgn="base"/>
            <a:r>
              <a:rPr lang="en-US" sz="1200" dirty="0">
                <a:latin typeface="Candara" panose="020E0502030303020204" pitchFamily="34" charset="0"/>
              </a:rPr>
              <a:t>Provides 24/7 access to virtual digitized credentials​</a:t>
            </a:r>
          </a:p>
          <a:p>
            <a:pPr algn="r" fontAlgn="base"/>
            <a:r>
              <a:rPr lang="en-US" sz="1200" dirty="0">
                <a:latin typeface="Candara" panose="020E0502030303020204" pitchFamily="34" charset="0"/>
              </a:rPr>
              <a:t>Provides self-sovereignty and agency</a:t>
            </a:r>
          </a:p>
          <a:p>
            <a:pPr algn="r" fontAlgn="base"/>
            <a:r>
              <a:rPr lang="en-US" sz="1200" dirty="0">
                <a:latin typeface="Candara" panose="020E0502030303020204" pitchFamily="34" charset="0"/>
              </a:rPr>
              <a:t>Enables mobility</a:t>
            </a:r>
          </a:p>
          <a:p>
            <a:pPr algn="r" fontAlgn="base">
              <a:lnSpc>
                <a:spcPct val="110000"/>
              </a:lnSpc>
            </a:pPr>
            <a:r>
              <a:rPr lang="en-US" sz="1200" dirty="0">
                <a:latin typeface="Candara" panose="020E0502030303020204" pitchFamily="34" charset="0"/>
              </a:rPr>
              <a:t>Saves costs</a:t>
            </a:r>
          </a:p>
        </p:txBody>
      </p:sp>
      <p:sp>
        <p:nvSpPr>
          <p:cNvPr id="29" name="TextBox 28">
            <a:extLst>
              <a:ext uri="{FF2B5EF4-FFF2-40B4-BE49-F238E27FC236}">
                <a16:creationId xmlns:a16="http://schemas.microsoft.com/office/drawing/2014/main" id="{D0042B15-9A2B-E046-B8FF-D923DD61AB30}"/>
              </a:ext>
            </a:extLst>
          </p:cNvPr>
          <p:cNvSpPr txBox="1"/>
          <p:nvPr/>
        </p:nvSpPr>
        <p:spPr>
          <a:xfrm>
            <a:off x="8187131" y="1476562"/>
            <a:ext cx="3635413" cy="1015663"/>
          </a:xfrm>
          <a:prstGeom prst="rect">
            <a:avLst/>
          </a:prstGeom>
          <a:noFill/>
        </p:spPr>
        <p:txBody>
          <a:bodyPr wrap="square">
            <a:spAutoFit/>
          </a:bodyPr>
          <a:lstStyle/>
          <a:p>
            <a:pPr fontAlgn="base"/>
            <a:r>
              <a:rPr lang="en-US" sz="1200" dirty="0">
                <a:latin typeface="Candara" panose="020E0502030303020204" pitchFamily="34" charset="0"/>
              </a:rPr>
              <a:t>Provides permission-based access directly at source</a:t>
            </a:r>
          </a:p>
          <a:p>
            <a:pPr fontAlgn="base"/>
            <a:r>
              <a:rPr lang="en-US" sz="1200" dirty="0">
                <a:latin typeface="Candara" panose="020E0502030303020204" pitchFamily="34" charset="0"/>
              </a:rPr>
              <a:t>Ensure accuracy and currency with automatic updating</a:t>
            </a:r>
          </a:p>
          <a:p>
            <a:pPr fontAlgn="base"/>
            <a:r>
              <a:rPr lang="en-US" sz="1200" dirty="0">
                <a:latin typeface="Candara" panose="020E0502030303020204" pitchFamily="34" charset="0"/>
              </a:rPr>
              <a:t>Mitigates document</a:t>
            </a:r>
          </a:p>
          <a:p>
            <a:pPr fontAlgn="base"/>
            <a:r>
              <a:rPr lang="en-US" sz="1200" dirty="0">
                <a:latin typeface="Candara" panose="020E0502030303020204" pitchFamily="34" charset="0"/>
              </a:rPr>
              <a:t>Enables comprehensive workflow management</a:t>
            </a:r>
          </a:p>
        </p:txBody>
      </p:sp>
      <p:cxnSp>
        <p:nvCxnSpPr>
          <p:cNvPr id="30" name="Straight Connector 29">
            <a:extLst>
              <a:ext uri="{FF2B5EF4-FFF2-40B4-BE49-F238E27FC236}">
                <a16:creationId xmlns:a16="http://schemas.microsoft.com/office/drawing/2014/main" id="{70BFEB54-2DDC-3B43-ABCE-3614CE22EB8E}"/>
              </a:ext>
            </a:extLst>
          </p:cNvPr>
          <p:cNvCxnSpPr>
            <a:cxnSpLocks/>
          </p:cNvCxnSpPr>
          <p:nvPr/>
        </p:nvCxnSpPr>
        <p:spPr>
          <a:xfrm flipH="1" flipV="1">
            <a:off x="4072887" y="2227183"/>
            <a:ext cx="543182" cy="351553"/>
          </a:xfrm>
          <a:prstGeom prst="line">
            <a:avLst/>
          </a:prstGeom>
          <a:ln>
            <a:solidFill>
              <a:schemeClr val="bg2">
                <a:alpha val="54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ABFBAD7-2C4E-2546-A099-821D5ABF22B0}"/>
              </a:ext>
            </a:extLst>
          </p:cNvPr>
          <p:cNvCxnSpPr>
            <a:cxnSpLocks/>
          </p:cNvCxnSpPr>
          <p:nvPr/>
        </p:nvCxnSpPr>
        <p:spPr>
          <a:xfrm flipH="1" flipV="1">
            <a:off x="7531364" y="4387193"/>
            <a:ext cx="422648" cy="323879"/>
          </a:xfrm>
          <a:prstGeom prst="line">
            <a:avLst/>
          </a:prstGeom>
          <a:ln>
            <a:solidFill>
              <a:schemeClr val="bg2">
                <a:alpha val="54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113B735-764B-104A-AAC0-C78666A20C41}"/>
              </a:ext>
            </a:extLst>
          </p:cNvPr>
          <p:cNvCxnSpPr>
            <a:cxnSpLocks/>
          </p:cNvCxnSpPr>
          <p:nvPr/>
        </p:nvCxnSpPr>
        <p:spPr>
          <a:xfrm flipH="1">
            <a:off x="4116201" y="4366173"/>
            <a:ext cx="459446" cy="261868"/>
          </a:xfrm>
          <a:prstGeom prst="line">
            <a:avLst/>
          </a:prstGeom>
          <a:ln>
            <a:solidFill>
              <a:schemeClr val="bg2">
                <a:alpha val="54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BC36E04-9073-5E48-95AC-A47000A4EE40}"/>
              </a:ext>
            </a:extLst>
          </p:cNvPr>
          <p:cNvCxnSpPr>
            <a:cxnSpLocks/>
          </p:cNvCxnSpPr>
          <p:nvPr/>
        </p:nvCxnSpPr>
        <p:spPr>
          <a:xfrm flipH="1">
            <a:off x="7592413" y="2227183"/>
            <a:ext cx="455955" cy="253085"/>
          </a:xfrm>
          <a:prstGeom prst="line">
            <a:avLst/>
          </a:prstGeom>
          <a:ln>
            <a:solidFill>
              <a:schemeClr val="bg2">
                <a:alpha val="54000"/>
              </a:schemeClr>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E2025B62-3618-1E0A-2A92-63FE0F2C7290}"/>
              </a:ext>
            </a:extLst>
          </p:cNvPr>
          <p:cNvSpPr txBox="1"/>
          <p:nvPr/>
        </p:nvSpPr>
        <p:spPr>
          <a:xfrm>
            <a:off x="255814" y="6449786"/>
            <a:ext cx="1034143" cy="307777"/>
          </a:xfrm>
          <a:prstGeom prst="rect">
            <a:avLst/>
          </a:prstGeom>
          <a:noFill/>
        </p:spPr>
        <p:txBody>
          <a:bodyPr wrap="square" rtlCol="0">
            <a:spAutoFit/>
          </a:bodyPr>
          <a:lstStyle/>
          <a:p>
            <a:r>
              <a:rPr lang="en-CA" dirty="0"/>
              <a:t>CH</a:t>
            </a:r>
          </a:p>
        </p:txBody>
      </p:sp>
      <p:sp>
        <p:nvSpPr>
          <p:cNvPr id="5" name="TextBox 4">
            <a:extLst>
              <a:ext uri="{FF2B5EF4-FFF2-40B4-BE49-F238E27FC236}">
                <a16:creationId xmlns:a16="http://schemas.microsoft.com/office/drawing/2014/main" id="{8BC730B7-8F9C-23E4-61F7-BA3F9268E017}"/>
              </a:ext>
            </a:extLst>
          </p:cNvPr>
          <p:cNvSpPr txBox="1"/>
          <p:nvPr/>
        </p:nvSpPr>
        <p:spPr>
          <a:xfrm>
            <a:off x="1957551" y="5765829"/>
            <a:ext cx="8276896" cy="307777"/>
          </a:xfrm>
          <a:prstGeom prst="rect">
            <a:avLst/>
          </a:prstGeom>
          <a:noFill/>
        </p:spPr>
        <p:txBody>
          <a:bodyPr wrap="square" rtlCol="0">
            <a:spAutoFit/>
          </a:bodyPr>
          <a:lstStyle/>
          <a:p>
            <a:r>
              <a:rPr lang="en-CA" b="1" dirty="0">
                <a:solidFill>
                  <a:srgbClr val="C00000"/>
                </a:solidFill>
              </a:rPr>
              <a:t>Ensure speed, quality, efficiencies and mobility using innovative practices and technology</a:t>
            </a:r>
          </a:p>
        </p:txBody>
      </p:sp>
    </p:spTree>
    <p:extLst>
      <p:ext uri="{BB962C8B-B14F-4D97-AF65-F5344CB8AC3E}">
        <p14:creationId xmlns:p14="http://schemas.microsoft.com/office/powerpoint/2010/main" val="20936419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A5CA599-9C24-A77D-3E67-79C03881B46A}"/>
              </a:ext>
            </a:extLst>
          </p:cNvPr>
          <p:cNvSpPr>
            <a:spLocks noGrp="1"/>
          </p:cNvSpPr>
          <p:nvPr>
            <p:ph type="body" idx="1"/>
          </p:nvPr>
        </p:nvSpPr>
        <p:spPr/>
        <p:txBody>
          <a:bodyPr>
            <a:normAutofit/>
          </a:bodyPr>
          <a:lstStyle/>
          <a:p>
            <a:pPr marL="114300" indent="0">
              <a:buNone/>
            </a:pPr>
            <a:r>
              <a:rPr lang="en-CA" sz="1800" dirty="0">
                <a:solidFill>
                  <a:schemeClr val="tx1"/>
                </a:solidFill>
              </a:rPr>
              <a:t>ARUCC Board</a:t>
            </a:r>
          </a:p>
          <a:p>
            <a:pPr marL="114300" indent="0">
              <a:buNone/>
            </a:pPr>
            <a:r>
              <a:rPr lang="en-CA" sz="1800" dirty="0">
                <a:solidFill>
                  <a:schemeClr val="tx1"/>
                </a:solidFill>
              </a:rPr>
              <a:t>ARUCC </a:t>
            </a:r>
            <a:r>
              <a:rPr lang="en-CA" sz="1800" dirty="0">
                <a:solidFill>
                  <a:schemeClr val="tx1"/>
                </a:solidFill>
                <a:latin typeface="Candara"/>
                <a:ea typeface="Candara"/>
                <a:cs typeface="Candara"/>
                <a:sym typeface="Candara"/>
              </a:rPr>
              <a:t>MyCreds™</a:t>
            </a:r>
            <a:r>
              <a:rPr lang="en-CA" sz="1800" dirty="0">
                <a:solidFill>
                  <a:schemeClr val="tx1"/>
                </a:solidFill>
              </a:rPr>
              <a:t> Steering</a:t>
            </a:r>
          </a:p>
          <a:p>
            <a:pPr marL="114300" indent="0">
              <a:buNone/>
            </a:pPr>
            <a:r>
              <a:rPr lang="en-CA" sz="1800" dirty="0">
                <a:solidFill>
                  <a:schemeClr val="tx1"/>
                </a:solidFill>
              </a:rPr>
              <a:t>ARUCC </a:t>
            </a:r>
            <a:r>
              <a:rPr lang="en-CA" sz="1800" dirty="0">
                <a:solidFill>
                  <a:schemeClr val="tx1"/>
                </a:solidFill>
                <a:latin typeface="Candara"/>
                <a:ea typeface="Candara"/>
                <a:cs typeface="Candara"/>
                <a:sym typeface="Candara"/>
              </a:rPr>
              <a:t>MyCreds™</a:t>
            </a:r>
            <a:r>
              <a:rPr lang="en-CA" sz="1800" dirty="0">
                <a:solidFill>
                  <a:schemeClr val="tx1"/>
                </a:solidFill>
              </a:rPr>
              <a:t> Strategic Advisory Board</a:t>
            </a:r>
          </a:p>
          <a:p>
            <a:pPr marL="114300" indent="0">
              <a:buNone/>
            </a:pPr>
            <a:r>
              <a:rPr lang="en-CA" sz="1800" dirty="0">
                <a:solidFill>
                  <a:schemeClr val="tx1"/>
                </a:solidFill>
              </a:rPr>
              <a:t>ARUCC </a:t>
            </a:r>
            <a:r>
              <a:rPr lang="en-CA" sz="1800" dirty="0">
                <a:solidFill>
                  <a:schemeClr val="tx1"/>
                </a:solidFill>
                <a:latin typeface="Candara"/>
                <a:ea typeface="Candara"/>
                <a:cs typeface="Candara"/>
                <a:sym typeface="Candara"/>
              </a:rPr>
              <a:t>MyCreds™</a:t>
            </a:r>
            <a:r>
              <a:rPr lang="en-CA" sz="1800" dirty="0">
                <a:solidFill>
                  <a:schemeClr val="tx1"/>
                </a:solidFill>
              </a:rPr>
              <a:t> Registrars Group</a:t>
            </a:r>
          </a:p>
          <a:p>
            <a:pPr marL="114300" indent="0">
              <a:buNone/>
            </a:pPr>
            <a:r>
              <a:rPr lang="en-CA" sz="1800" dirty="0">
                <a:solidFill>
                  <a:schemeClr val="tx1"/>
                </a:solidFill>
              </a:rPr>
              <a:t>ARUCC </a:t>
            </a:r>
            <a:r>
              <a:rPr lang="en-CA" sz="1800" dirty="0">
                <a:solidFill>
                  <a:schemeClr val="tx1"/>
                </a:solidFill>
                <a:latin typeface="Candara"/>
                <a:ea typeface="Candara"/>
                <a:cs typeface="Candara"/>
                <a:sym typeface="Candara"/>
              </a:rPr>
              <a:t>MyCreds™ </a:t>
            </a:r>
            <a:r>
              <a:rPr lang="en-CA" sz="1800" dirty="0">
                <a:solidFill>
                  <a:schemeClr val="tx1"/>
                </a:solidFill>
              </a:rPr>
              <a:t>Deputy Registrars group</a:t>
            </a:r>
          </a:p>
        </p:txBody>
      </p:sp>
      <p:sp>
        <p:nvSpPr>
          <p:cNvPr id="3" name="Text Placeholder 2">
            <a:extLst>
              <a:ext uri="{FF2B5EF4-FFF2-40B4-BE49-F238E27FC236}">
                <a16:creationId xmlns:a16="http://schemas.microsoft.com/office/drawing/2014/main" id="{06899B96-2B15-6A30-5303-93CFC4B402F2}"/>
              </a:ext>
            </a:extLst>
          </p:cNvPr>
          <p:cNvSpPr>
            <a:spLocks noGrp="1"/>
          </p:cNvSpPr>
          <p:nvPr>
            <p:ph type="body" idx="2"/>
          </p:nvPr>
        </p:nvSpPr>
        <p:spPr/>
        <p:txBody>
          <a:bodyPr>
            <a:normAutofit/>
          </a:bodyPr>
          <a:lstStyle/>
          <a:p>
            <a:pPr marL="114300" indent="0">
              <a:buNone/>
            </a:pPr>
            <a:r>
              <a:rPr lang="en-CA" sz="1800" dirty="0">
                <a:solidFill>
                  <a:schemeClr val="tx1"/>
                </a:solidFill>
              </a:rPr>
              <a:t>ARUCC </a:t>
            </a:r>
            <a:r>
              <a:rPr lang="en-CA" sz="1800" dirty="0">
                <a:solidFill>
                  <a:schemeClr val="tx1"/>
                </a:solidFill>
                <a:latin typeface="Candara"/>
                <a:ea typeface="Candara"/>
                <a:cs typeface="Candara"/>
                <a:sym typeface="Candara"/>
              </a:rPr>
              <a:t>MyCreds™</a:t>
            </a:r>
            <a:r>
              <a:rPr lang="en-CA" sz="1800" dirty="0">
                <a:solidFill>
                  <a:schemeClr val="tx1"/>
                </a:solidFill>
              </a:rPr>
              <a:t> Communications Working Group</a:t>
            </a:r>
          </a:p>
          <a:p>
            <a:pPr marL="114300" indent="0">
              <a:buNone/>
            </a:pPr>
            <a:r>
              <a:rPr lang="en-CA" sz="1800" dirty="0">
                <a:solidFill>
                  <a:schemeClr val="tx1"/>
                </a:solidFill>
              </a:rPr>
              <a:t>ARUCC </a:t>
            </a:r>
            <a:r>
              <a:rPr lang="en-CA" sz="1800" dirty="0">
                <a:solidFill>
                  <a:schemeClr val="tx1"/>
                </a:solidFill>
                <a:latin typeface="Candara"/>
                <a:ea typeface="Candara"/>
                <a:cs typeface="Candara"/>
                <a:sym typeface="Candara"/>
              </a:rPr>
              <a:t>MyCreds™</a:t>
            </a:r>
            <a:r>
              <a:rPr lang="en-CA" sz="1800" dirty="0">
                <a:solidFill>
                  <a:schemeClr val="tx1"/>
                </a:solidFill>
              </a:rPr>
              <a:t> Integrated Working Group</a:t>
            </a:r>
          </a:p>
          <a:p>
            <a:pPr lvl="1"/>
            <a:r>
              <a:rPr lang="en-CA" sz="1800" dirty="0"/>
              <a:t>ARUCC </a:t>
            </a:r>
            <a:r>
              <a:rPr lang="en-CA" sz="1800" dirty="0">
                <a:solidFill>
                  <a:schemeClr val="tx1"/>
                </a:solidFill>
                <a:latin typeface="Candara"/>
                <a:ea typeface="Candara"/>
                <a:cs typeface="Candara"/>
                <a:sym typeface="Candara"/>
              </a:rPr>
              <a:t>MyCreds™</a:t>
            </a:r>
            <a:r>
              <a:rPr lang="en-CA" sz="1800" dirty="0"/>
              <a:t> Banner User Group</a:t>
            </a:r>
          </a:p>
          <a:p>
            <a:pPr lvl="1"/>
            <a:r>
              <a:rPr lang="en-CA" sz="1800" dirty="0"/>
              <a:t>Technical </a:t>
            </a:r>
            <a:r>
              <a:rPr lang="en-CA" sz="1800" dirty="0">
                <a:solidFill>
                  <a:schemeClr val="tx1"/>
                </a:solidFill>
                <a:latin typeface="Candara"/>
                <a:ea typeface="Candara"/>
                <a:cs typeface="Candara"/>
                <a:sym typeface="Candara"/>
              </a:rPr>
              <a:t>MyCreds™</a:t>
            </a:r>
            <a:r>
              <a:rPr lang="en-CA" sz="1800" dirty="0"/>
              <a:t> Community group</a:t>
            </a:r>
          </a:p>
          <a:p>
            <a:pPr marL="114300" indent="0">
              <a:buNone/>
            </a:pPr>
            <a:r>
              <a:rPr lang="en-CA" sz="1800" dirty="0">
                <a:solidFill>
                  <a:schemeClr val="tx1"/>
                </a:solidFill>
                <a:latin typeface="Candara"/>
                <a:ea typeface="Candara"/>
                <a:cs typeface="Candara"/>
                <a:sym typeface="Candara"/>
                <a:hlinkClick r:id="rId2"/>
              </a:rPr>
              <a:t>MyCreds™ strategic plan</a:t>
            </a:r>
            <a:endParaRPr lang="en-CA" sz="1800" dirty="0">
              <a:solidFill>
                <a:schemeClr val="tx1"/>
              </a:solidFill>
            </a:endParaRPr>
          </a:p>
        </p:txBody>
      </p:sp>
      <p:sp>
        <p:nvSpPr>
          <p:cNvPr id="4" name="Title 3">
            <a:extLst>
              <a:ext uri="{FF2B5EF4-FFF2-40B4-BE49-F238E27FC236}">
                <a16:creationId xmlns:a16="http://schemas.microsoft.com/office/drawing/2014/main" id="{936613BA-F091-6A11-18B4-05174308AB8E}"/>
              </a:ext>
            </a:extLst>
          </p:cNvPr>
          <p:cNvSpPr>
            <a:spLocks noGrp="1"/>
          </p:cNvSpPr>
          <p:nvPr>
            <p:ph type="title"/>
          </p:nvPr>
        </p:nvSpPr>
        <p:spPr/>
        <p:txBody>
          <a:bodyPr/>
          <a:lstStyle/>
          <a:p>
            <a:r>
              <a:rPr lang="en-CA" dirty="0"/>
              <a:t>Governance = Trusted Engagement</a:t>
            </a:r>
          </a:p>
        </p:txBody>
      </p:sp>
      <p:sp>
        <p:nvSpPr>
          <p:cNvPr id="6" name="TextBox 5">
            <a:extLst>
              <a:ext uri="{FF2B5EF4-FFF2-40B4-BE49-F238E27FC236}">
                <a16:creationId xmlns:a16="http://schemas.microsoft.com/office/drawing/2014/main" id="{4F8BF96A-072A-127F-3DDD-0137B45F08A3}"/>
              </a:ext>
            </a:extLst>
          </p:cNvPr>
          <p:cNvSpPr txBox="1"/>
          <p:nvPr/>
        </p:nvSpPr>
        <p:spPr>
          <a:xfrm>
            <a:off x="255814" y="6449786"/>
            <a:ext cx="1034143" cy="307777"/>
          </a:xfrm>
          <a:prstGeom prst="rect">
            <a:avLst/>
          </a:prstGeom>
          <a:noFill/>
        </p:spPr>
        <p:txBody>
          <a:bodyPr wrap="square" rtlCol="0">
            <a:spAutoFit/>
          </a:bodyPr>
          <a:lstStyle/>
          <a:p>
            <a:r>
              <a:rPr lang="en-CA" dirty="0"/>
              <a:t>CH</a:t>
            </a:r>
          </a:p>
        </p:txBody>
      </p:sp>
    </p:spTree>
    <p:extLst>
      <p:ext uri="{BB962C8B-B14F-4D97-AF65-F5344CB8AC3E}">
        <p14:creationId xmlns:p14="http://schemas.microsoft.com/office/powerpoint/2010/main" val="5848973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FEA09C1-B61F-25FA-3BFC-8367E67AE8F1}"/>
              </a:ext>
            </a:extLst>
          </p:cNvPr>
          <p:cNvSpPr>
            <a:spLocks noGrp="1"/>
          </p:cNvSpPr>
          <p:nvPr>
            <p:ph type="title"/>
          </p:nvPr>
        </p:nvSpPr>
        <p:spPr/>
        <p:txBody>
          <a:bodyPr/>
          <a:lstStyle/>
          <a:p>
            <a:r>
              <a:rPr lang="en-CA" dirty="0"/>
              <a:t>Partnerships</a:t>
            </a:r>
          </a:p>
        </p:txBody>
      </p:sp>
      <p:graphicFrame>
        <p:nvGraphicFramePr>
          <p:cNvPr id="6" name="Diagram 5">
            <a:extLst>
              <a:ext uri="{FF2B5EF4-FFF2-40B4-BE49-F238E27FC236}">
                <a16:creationId xmlns:a16="http://schemas.microsoft.com/office/drawing/2014/main" id="{99597FC2-B78A-A330-C0FB-57A0574C9AA7}"/>
              </a:ext>
            </a:extLst>
          </p:cNvPr>
          <p:cNvGraphicFramePr/>
          <p:nvPr>
            <p:extLst>
              <p:ext uri="{D42A27DB-BD31-4B8C-83A1-F6EECF244321}">
                <p14:modId xmlns:p14="http://schemas.microsoft.com/office/powerpoint/2010/main" val="2970582985"/>
              </p:ext>
            </p:extLst>
          </p:nvPr>
        </p:nvGraphicFramePr>
        <p:xfrm>
          <a:off x="2032000" y="1934547"/>
          <a:ext cx="7721600" cy="42037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7" descr="A picture containing logo&#10;&#10;Description automatically generated">
            <a:extLst>
              <a:ext uri="{FF2B5EF4-FFF2-40B4-BE49-F238E27FC236}">
                <a16:creationId xmlns:a16="http://schemas.microsoft.com/office/drawing/2014/main" id="{2FA5DE08-1FDF-521F-92A1-1C3131C992E8}"/>
              </a:ext>
            </a:extLst>
          </p:cNvPr>
          <p:cNvPicPr>
            <a:picLocks noChangeAspect="1"/>
          </p:cNvPicPr>
          <p:nvPr/>
        </p:nvPicPr>
        <p:blipFill>
          <a:blip r:embed="rId7"/>
          <a:stretch>
            <a:fillRect/>
          </a:stretch>
        </p:blipFill>
        <p:spPr>
          <a:xfrm>
            <a:off x="8181051" y="5359229"/>
            <a:ext cx="1080000" cy="453147"/>
          </a:xfrm>
          <a:prstGeom prst="rect">
            <a:avLst/>
          </a:prstGeom>
        </p:spPr>
      </p:pic>
      <p:pic>
        <p:nvPicPr>
          <p:cNvPr id="10" name="Picture 9" descr="A picture containing text, sign&#10;&#10;Description automatically generated">
            <a:extLst>
              <a:ext uri="{FF2B5EF4-FFF2-40B4-BE49-F238E27FC236}">
                <a16:creationId xmlns:a16="http://schemas.microsoft.com/office/drawing/2014/main" id="{713C8727-008E-7E1E-B4DC-34706BC92011}"/>
              </a:ext>
            </a:extLst>
          </p:cNvPr>
          <p:cNvPicPr>
            <a:picLocks noChangeAspect="1"/>
          </p:cNvPicPr>
          <p:nvPr/>
        </p:nvPicPr>
        <p:blipFill>
          <a:blip r:embed="rId8"/>
          <a:stretch>
            <a:fillRect/>
          </a:stretch>
        </p:blipFill>
        <p:spPr>
          <a:xfrm>
            <a:off x="8316341" y="5088049"/>
            <a:ext cx="1080000" cy="276730"/>
          </a:xfrm>
          <a:prstGeom prst="rect">
            <a:avLst/>
          </a:prstGeom>
        </p:spPr>
      </p:pic>
      <p:sp>
        <p:nvSpPr>
          <p:cNvPr id="11" name="TextBox 10">
            <a:extLst>
              <a:ext uri="{FF2B5EF4-FFF2-40B4-BE49-F238E27FC236}">
                <a16:creationId xmlns:a16="http://schemas.microsoft.com/office/drawing/2014/main" id="{478D1AFE-23EB-8E7B-A098-74C194D7C26F}"/>
              </a:ext>
            </a:extLst>
          </p:cNvPr>
          <p:cNvSpPr txBox="1"/>
          <p:nvPr/>
        </p:nvSpPr>
        <p:spPr>
          <a:xfrm>
            <a:off x="8181051" y="2502027"/>
            <a:ext cx="3522217" cy="1169551"/>
          </a:xfrm>
          <a:prstGeom prst="rect">
            <a:avLst/>
          </a:prstGeom>
          <a:noFill/>
        </p:spPr>
        <p:txBody>
          <a:bodyPr wrap="square" rtlCol="0">
            <a:spAutoFit/>
          </a:bodyPr>
          <a:lstStyle/>
          <a:p>
            <a:r>
              <a:rPr lang="en-CA" dirty="0">
                <a:latin typeface="Candara" panose="020E0502030303020204" pitchFamily="34" charset="0"/>
              </a:rPr>
              <a:t>Federal Treasury Board</a:t>
            </a:r>
          </a:p>
          <a:p>
            <a:r>
              <a:rPr lang="en-CA" dirty="0">
                <a:latin typeface="Candara" panose="020E0502030303020204" pitchFamily="34" charset="0"/>
              </a:rPr>
              <a:t>Ontario</a:t>
            </a:r>
          </a:p>
          <a:p>
            <a:r>
              <a:rPr lang="en-CA" dirty="0">
                <a:latin typeface="Candara" panose="020E0502030303020204" pitchFamily="34" charset="0"/>
              </a:rPr>
              <a:t>Nova Scotia </a:t>
            </a:r>
          </a:p>
          <a:p>
            <a:r>
              <a:rPr lang="en-CA" dirty="0">
                <a:latin typeface="Candara" panose="020E0502030303020204" pitchFamily="34" charset="0"/>
              </a:rPr>
              <a:t>Government owned regulatory bodies</a:t>
            </a:r>
          </a:p>
          <a:p>
            <a:endParaRPr lang="en-CA" dirty="0">
              <a:latin typeface="Candara" panose="020E0502030303020204" pitchFamily="34" charset="0"/>
            </a:endParaRPr>
          </a:p>
        </p:txBody>
      </p:sp>
      <p:sp>
        <p:nvSpPr>
          <p:cNvPr id="12" name="TextBox 11">
            <a:extLst>
              <a:ext uri="{FF2B5EF4-FFF2-40B4-BE49-F238E27FC236}">
                <a16:creationId xmlns:a16="http://schemas.microsoft.com/office/drawing/2014/main" id="{C01C7F65-5AC2-8D0E-574F-3BFFBD24B187}"/>
              </a:ext>
            </a:extLst>
          </p:cNvPr>
          <p:cNvSpPr txBox="1"/>
          <p:nvPr/>
        </p:nvSpPr>
        <p:spPr>
          <a:xfrm>
            <a:off x="9878008" y="4466253"/>
            <a:ext cx="1982916" cy="646331"/>
          </a:xfrm>
          <a:prstGeom prst="rect">
            <a:avLst/>
          </a:prstGeom>
          <a:noFill/>
        </p:spPr>
        <p:txBody>
          <a:bodyPr wrap="square" rtlCol="0">
            <a:spAutoFit/>
          </a:bodyPr>
          <a:lstStyle/>
          <a:p>
            <a:r>
              <a:rPr lang="en-CA" sz="1200" dirty="0">
                <a:latin typeface="Candara" panose="020E0502030303020204" pitchFamily="34" charset="0"/>
              </a:rPr>
              <a:t>Student Information System providers</a:t>
            </a:r>
          </a:p>
          <a:p>
            <a:r>
              <a:rPr lang="en-CA" sz="1200" dirty="0">
                <a:latin typeface="Candara" panose="020E0502030303020204" pitchFamily="34" charset="0"/>
              </a:rPr>
              <a:t>Other nodes</a:t>
            </a:r>
          </a:p>
        </p:txBody>
      </p:sp>
      <p:sp>
        <p:nvSpPr>
          <p:cNvPr id="14" name="TextBox 13">
            <a:extLst>
              <a:ext uri="{FF2B5EF4-FFF2-40B4-BE49-F238E27FC236}">
                <a16:creationId xmlns:a16="http://schemas.microsoft.com/office/drawing/2014/main" id="{BA3D12DB-55A6-C232-CC6B-ADEE87B621B3}"/>
              </a:ext>
            </a:extLst>
          </p:cNvPr>
          <p:cNvSpPr txBox="1"/>
          <p:nvPr/>
        </p:nvSpPr>
        <p:spPr>
          <a:xfrm>
            <a:off x="776514" y="4533917"/>
            <a:ext cx="3034344" cy="1384995"/>
          </a:xfrm>
          <a:prstGeom prst="rect">
            <a:avLst/>
          </a:prstGeom>
          <a:noFill/>
        </p:spPr>
        <p:txBody>
          <a:bodyPr wrap="square" rtlCol="0">
            <a:spAutoFit/>
          </a:bodyPr>
          <a:lstStyle/>
          <a:p>
            <a:pPr algn="r"/>
            <a:r>
              <a:rPr lang="en-CA" dirty="0">
                <a:latin typeface="Candara" panose="020E0502030303020204" pitchFamily="34" charset="0"/>
              </a:rPr>
              <a:t>Universities’ Canada</a:t>
            </a:r>
          </a:p>
          <a:p>
            <a:pPr algn="r"/>
            <a:r>
              <a:rPr lang="en-CA" dirty="0">
                <a:latin typeface="Candara" panose="020E0502030303020204" pitchFamily="34" charset="0"/>
              </a:rPr>
              <a:t>Colleges and Institutes Canada</a:t>
            </a:r>
          </a:p>
          <a:p>
            <a:pPr algn="r"/>
            <a:r>
              <a:rPr lang="en-CA" dirty="0">
                <a:latin typeface="Candara" panose="020E0502030303020204" pitchFamily="34" charset="0"/>
              </a:rPr>
              <a:t>DIACC</a:t>
            </a:r>
          </a:p>
          <a:p>
            <a:pPr algn="r"/>
            <a:r>
              <a:rPr lang="en-CA" dirty="0">
                <a:latin typeface="Candara" panose="020E0502030303020204" pitchFamily="34" charset="0"/>
              </a:rPr>
              <a:t>ID Lab</a:t>
            </a:r>
          </a:p>
          <a:p>
            <a:pPr algn="r"/>
            <a:r>
              <a:rPr lang="en-CA" dirty="0">
                <a:latin typeface="Candara" panose="020E0502030303020204" pitchFamily="34" charset="0"/>
              </a:rPr>
              <a:t>Regulatory bodies</a:t>
            </a:r>
          </a:p>
          <a:p>
            <a:pPr algn="r"/>
            <a:endParaRPr lang="en-CA" dirty="0">
              <a:latin typeface="Candara" panose="020E0502030303020204" pitchFamily="34" charset="0"/>
            </a:endParaRPr>
          </a:p>
        </p:txBody>
      </p:sp>
      <p:sp>
        <p:nvSpPr>
          <p:cNvPr id="16" name="TextBox 15">
            <a:extLst>
              <a:ext uri="{FF2B5EF4-FFF2-40B4-BE49-F238E27FC236}">
                <a16:creationId xmlns:a16="http://schemas.microsoft.com/office/drawing/2014/main" id="{595FC177-03B7-57C0-13E6-0C1188CE1B7F}"/>
              </a:ext>
            </a:extLst>
          </p:cNvPr>
          <p:cNvSpPr txBox="1"/>
          <p:nvPr/>
        </p:nvSpPr>
        <p:spPr>
          <a:xfrm>
            <a:off x="570204" y="2401693"/>
            <a:ext cx="3240654" cy="954107"/>
          </a:xfrm>
          <a:prstGeom prst="rect">
            <a:avLst/>
          </a:prstGeom>
          <a:noFill/>
        </p:spPr>
        <p:txBody>
          <a:bodyPr wrap="square" rtlCol="0">
            <a:spAutoFit/>
          </a:bodyPr>
          <a:lstStyle/>
          <a:p>
            <a:pPr algn="r"/>
            <a:r>
              <a:rPr lang="en-CA" dirty="0">
                <a:latin typeface="Candara" panose="020E0502030303020204" pitchFamily="34" charset="0"/>
              </a:rPr>
              <a:t>Registrarial sector leadership organizations</a:t>
            </a:r>
          </a:p>
          <a:p>
            <a:pPr algn="r"/>
            <a:endParaRPr lang="en-CA" dirty="0">
              <a:latin typeface="Candara" panose="020E0502030303020204" pitchFamily="34" charset="0"/>
            </a:endParaRPr>
          </a:p>
          <a:p>
            <a:endParaRPr lang="en-CA" dirty="0">
              <a:latin typeface="Candara" panose="020E0502030303020204" pitchFamily="34" charset="0"/>
            </a:endParaRPr>
          </a:p>
        </p:txBody>
      </p:sp>
      <p:sp>
        <p:nvSpPr>
          <p:cNvPr id="17" name="TextBox 16">
            <a:extLst>
              <a:ext uri="{FF2B5EF4-FFF2-40B4-BE49-F238E27FC236}">
                <a16:creationId xmlns:a16="http://schemas.microsoft.com/office/drawing/2014/main" id="{CE1BAE09-8813-4054-A335-08070BC5F4FD}"/>
              </a:ext>
            </a:extLst>
          </p:cNvPr>
          <p:cNvSpPr txBox="1"/>
          <p:nvPr/>
        </p:nvSpPr>
        <p:spPr>
          <a:xfrm>
            <a:off x="2032000" y="1334814"/>
            <a:ext cx="7846008" cy="338554"/>
          </a:xfrm>
          <a:prstGeom prst="rect">
            <a:avLst/>
          </a:prstGeom>
          <a:noFill/>
        </p:spPr>
        <p:txBody>
          <a:bodyPr wrap="square" rtlCol="0">
            <a:spAutoFit/>
          </a:bodyPr>
          <a:lstStyle/>
          <a:p>
            <a:pPr algn="ctr"/>
            <a:r>
              <a:rPr lang="en-CA" sz="1600" b="1" dirty="0">
                <a:solidFill>
                  <a:srgbClr val="C00000"/>
                </a:solidFill>
              </a:rPr>
              <a:t>Inspired by the Groningen Declaration Network approach to collaboration</a:t>
            </a:r>
          </a:p>
        </p:txBody>
      </p:sp>
      <p:sp>
        <p:nvSpPr>
          <p:cNvPr id="18" name="TextBox 17">
            <a:extLst>
              <a:ext uri="{FF2B5EF4-FFF2-40B4-BE49-F238E27FC236}">
                <a16:creationId xmlns:a16="http://schemas.microsoft.com/office/drawing/2014/main" id="{5A1A620F-55B9-96C7-2A8D-59C51107625C}"/>
              </a:ext>
            </a:extLst>
          </p:cNvPr>
          <p:cNvSpPr txBox="1"/>
          <p:nvPr/>
        </p:nvSpPr>
        <p:spPr>
          <a:xfrm>
            <a:off x="8181051" y="4003961"/>
            <a:ext cx="1350580" cy="523220"/>
          </a:xfrm>
          <a:prstGeom prst="rect">
            <a:avLst/>
          </a:prstGeom>
          <a:noFill/>
        </p:spPr>
        <p:txBody>
          <a:bodyPr wrap="square" rtlCol="0">
            <a:spAutoFit/>
          </a:bodyPr>
          <a:lstStyle/>
          <a:p>
            <a:r>
              <a:rPr lang="en-CA" dirty="0">
                <a:latin typeface="Candara" panose="020E0502030303020204" pitchFamily="34" charset="0"/>
              </a:rPr>
              <a:t>Core service providers:</a:t>
            </a:r>
          </a:p>
        </p:txBody>
      </p:sp>
      <p:sp>
        <p:nvSpPr>
          <p:cNvPr id="20" name="TextBox 19">
            <a:extLst>
              <a:ext uri="{FF2B5EF4-FFF2-40B4-BE49-F238E27FC236}">
                <a16:creationId xmlns:a16="http://schemas.microsoft.com/office/drawing/2014/main" id="{305D9BE0-4B87-C2A0-14A8-0A15F0A7BB88}"/>
              </a:ext>
            </a:extLst>
          </p:cNvPr>
          <p:cNvSpPr txBox="1"/>
          <p:nvPr/>
        </p:nvSpPr>
        <p:spPr>
          <a:xfrm>
            <a:off x="255814" y="6449786"/>
            <a:ext cx="1034143" cy="307777"/>
          </a:xfrm>
          <a:prstGeom prst="rect">
            <a:avLst/>
          </a:prstGeom>
          <a:noFill/>
        </p:spPr>
        <p:txBody>
          <a:bodyPr wrap="square" rtlCol="0">
            <a:spAutoFit/>
          </a:bodyPr>
          <a:lstStyle/>
          <a:p>
            <a:r>
              <a:rPr lang="en-CA" dirty="0"/>
              <a:t>CH</a:t>
            </a:r>
          </a:p>
        </p:txBody>
      </p:sp>
      <p:pic>
        <p:nvPicPr>
          <p:cNvPr id="22" name="Picture 21" descr="Logo&#10;&#10;Description automatically generated with low confidence">
            <a:extLst>
              <a:ext uri="{FF2B5EF4-FFF2-40B4-BE49-F238E27FC236}">
                <a16:creationId xmlns:a16="http://schemas.microsoft.com/office/drawing/2014/main" id="{71C47945-B529-1B77-C8B2-DD29B8ED5404}"/>
              </a:ext>
            </a:extLst>
          </p:cNvPr>
          <p:cNvPicPr>
            <a:picLocks noChangeAspect="1"/>
          </p:cNvPicPr>
          <p:nvPr/>
        </p:nvPicPr>
        <p:blipFill>
          <a:blip r:embed="rId9"/>
          <a:stretch>
            <a:fillRect/>
          </a:stretch>
        </p:blipFill>
        <p:spPr>
          <a:xfrm>
            <a:off x="8316341" y="4631593"/>
            <a:ext cx="1080000" cy="297267"/>
          </a:xfrm>
          <a:prstGeom prst="rect">
            <a:avLst/>
          </a:prstGeom>
        </p:spPr>
      </p:pic>
    </p:spTree>
    <p:extLst>
      <p:ext uri="{BB962C8B-B14F-4D97-AF65-F5344CB8AC3E}">
        <p14:creationId xmlns:p14="http://schemas.microsoft.com/office/powerpoint/2010/main" val="2555544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0AE680-C276-7442-4FCA-CD6DFA9FCF0D}"/>
              </a:ext>
            </a:extLst>
          </p:cNvPr>
          <p:cNvSpPr>
            <a:spLocks noGrp="1"/>
          </p:cNvSpPr>
          <p:nvPr>
            <p:ph type="title"/>
          </p:nvPr>
        </p:nvSpPr>
        <p:spPr/>
        <p:txBody>
          <a:bodyPr>
            <a:normAutofit fontScale="90000"/>
          </a:bodyPr>
          <a:lstStyle/>
          <a:p>
            <a:r>
              <a:rPr lang="en-CA" dirty="0"/>
              <a:t>Sample: Govt grant funding for the</a:t>
            </a:r>
            <a:br>
              <a:rPr lang="en-CA" dirty="0"/>
            </a:br>
            <a:r>
              <a:rPr lang="en-CA" dirty="0"/>
              <a:t>Ontario Virtual Skills Passport </a:t>
            </a:r>
          </a:p>
        </p:txBody>
      </p:sp>
      <p:sp>
        <p:nvSpPr>
          <p:cNvPr id="2" name="Text Placeholder 1">
            <a:extLst>
              <a:ext uri="{FF2B5EF4-FFF2-40B4-BE49-F238E27FC236}">
                <a16:creationId xmlns:a16="http://schemas.microsoft.com/office/drawing/2014/main" id="{523C741E-7DD6-9852-C856-D42ABD131162}"/>
              </a:ext>
            </a:extLst>
          </p:cNvPr>
          <p:cNvSpPr>
            <a:spLocks noGrp="1"/>
          </p:cNvSpPr>
          <p:nvPr>
            <p:ph type="body" idx="1"/>
          </p:nvPr>
        </p:nvSpPr>
        <p:spPr/>
        <p:txBody>
          <a:bodyPr>
            <a:normAutofit/>
          </a:bodyPr>
          <a:lstStyle/>
          <a:p>
            <a:r>
              <a:rPr lang="en-CA" sz="1800" dirty="0"/>
              <a:t>To support microcredentials and Virtual Skills Passport work in SSI technology space</a:t>
            </a:r>
          </a:p>
          <a:p>
            <a:r>
              <a:rPr lang="en-CA" sz="1800" dirty="0"/>
              <a:t>$1.8M grant funding from Ontario government</a:t>
            </a:r>
          </a:p>
          <a:p>
            <a:r>
              <a:rPr lang="en-CA" sz="1800" dirty="0"/>
              <a:t>10 Ontario colleges and universities, plus one Indigenous school won the Expression of Interest process – </a:t>
            </a:r>
            <a:r>
              <a:rPr lang="en-CA" sz="1800" dirty="0">
                <a:hlinkClick r:id="rId2"/>
              </a:rPr>
              <a:t>Press release</a:t>
            </a:r>
            <a:endParaRPr lang="en-CA" sz="1800" dirty="0"/>
          </a:p>
          <a:p>
            <a:r>
              <a:rPr lang="en-CA" sz="1800" dirty="0"/>
              <a:t>Use case: microcredentials</a:t>
            </a:r>
          </a:p>
          <a:p>
            <a:r>
              <a:rPr lang="en-CA" sz="1800" dirty="0"/>
              <a:t>Industry partners participating</a:t>
            </a:r>
          </a:p>
          <a:p>
            <a:r>
              <a:rPr lang="en-CA" sz="1800" dirty="0"/>
              <a:t>Partners with ARUCC: Digitary/Parchment &amp; MATTR</a:t>
            </a:r>
          </a:p>
          <a:p>
            <a:r>
              <a:rPr lang="en-CA" sz="1800" dirty="0"/>
              <a:t>Open standards ecosystem being developed</a:t>
            </a:r>
          </a:p>
          <a:p>
            <a:r>
              <a:rPr lang="en-CA" sz="1800" b="1" dirty="0"/>
              <a:t>Opportunities to explore in future years</a:t>
            </a:r>
            <a:r>
              <a:rPr lang="en-CA" sz="1800" dirty="0"/>
              <a:t>: expanding participation and technical infrastructure capacities at schools; expanding use cases to include all graduates and other document types</a:t>
            </a:r>
          </a:p>
        </p:txBody>
      </p:sp>
      <p:sp>
        <p:nvSpPr>
          <p:cNvPr id="5" name="TextBox 4">
            <a:extLst>
              <a:ext uri="{FF2B5EF4-FFF2-40B4-BE49-F238E27FC236}">
                <a16:creationId xmlns:a16="http://schemas.microsoft.com/office/drawing/2014/main" id="{C6BADECB-A6F4-B19B-B446-2A68A0F5870E}"/>
              </a:ext>
            </a:extLst>
          </p:cNvPr>
          <p:cNvSpPr txBox="1"/>
          <p:nvPr/>
        </p:nvSpPr>
        <p:spPr>
          <a:xfrm>
            <a:off x="255814" y="6449786"/>
            <a:ext cx="1034143" cy="307777"/>
          </a:xfrm>
          <a:prstGeom prst="rect">
            <a:avLst/>
          </a:prstGeom>
          <a:noFill/>
        </p:spPr>
        <p:txBody>
          <a:bodyPr wrap="square" rtlCol="0">
            <a:spAutoFit/>
          </a:bodyPr>
          <a:lstStyle/>
          <a:p>
            <a:r>
              <a:rPr lang="en-CA" dirty="0"/>
              <a:t>CH</a:t>
            </a:r>
          </a:p>
        </p:txBody>
      </p:sp>
    </p:spTree>
    <p:extLst>
      <p:ext uri="{BB962C8B-B14F-4D97-AF65-F5344CB8AC3E}">
        <p14:creationId xmlns:p14="http://schemas.microsoft.com/office/powerpoint/2010/main" val="30457313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98E8DF1-F5CF-413B-8D8D-747694935643}"/>
              </a:ext>
            </a:extLst>
          </p:cNvPr>
          <p:cNvSpPr>
            <a:spLocks noGrp="1"/>
          </p:cNvSpPr>
          <p:nvPr>
            <p:ph type="title"/>
          </p:nvPr>
        </p:nvSpPr>
        <p:spPr>
          <a:xfrm>
            <a:off x="838200" y="365125"/>
            <a:ext cx="10515600" cy="1194567"/>
          </a:xfrm>
        </p:spPr>
        <p:txBody>
          <a:bodyPr>
            <a:normAutofit/>
          </a:bodyPr>
          <a:lstStyle/>
          <a:p>
            <a:r>
              <a:rPr lang="en-CA" sz="4800" dirty="0"/>
              <a:t>Our Approach</a:t>
            </a:r>
          </a:p>
        </p:txBody>
      </p:sp>
      <p:sp>
        <p:nvSpPr>
          <p:cNvPr id="6" name="Text Placeholder 5">
            <a:extLst>
              <a:ext uri="{FF2B5EF4-FFF2-40B4-BE49-F238E27FC236}">
                <a16:creationId xmlns:a16="http://schemas.microsoft.com/office/drawing/2014/main" id="{55620D81-FEE5-4D3A-9935-39C12D1DDA0C}"/>
              </a:ext>
            </a:extLst>
          </p:cNvPr>
          <p:cNvSpPr>
            <a:spLocks noGrp="1"/>
          </p:cNvSpPr>
          <p:nvPr>
            <p:ph type="body" idx="1"/>
          </p:nvPr>
        </p:nvSpPr>
        <p:spPr>
          <a:xfrm>
            <a:off x="1067676" y="1916545"/>
            <a:ext cx="5181600" cy="3458183"/>
          </a:xfrm>
        </p:spPr>
        <p:txBody>
          <a:bodyPr/>
          <a:lstStyle/>
          <a:p>
            <a:pPr marL="114300" indent="0">
              <a:buNone/>
            </a:pPr>
            <a:r>
              <a:rPr lang="en-CA" b="1" dirty="0"/>
              <a:t>Ensuring:</a:t>
            </a:r>
          </a:p>
          <a:p>
            <a:r>
              <a:rPr lang="en-CA" sz="1800" dirty="0"/>
              <a:t>Versatility</a:t>
            </a:r>
          </a:p>
          <a:p>
            <a:r>
              <a:rPr lang="en-CA" sz="1800" dirty="0"/>
              <a:t>Interoperability</a:t>
            </a:r>
          </a:p>
          <a:p>
            <a:r>
              <a:rPr lang="en-CA" sz="1800" dirty="0"/>
              <a:t>Integration</a:t>
            </a:r>
          </a:p>
          <a:p>
            <a:r>
              <a:rPr lang="en-CA" sz="1800" dirty="0"/>
              <a:t>Scalability</a:t>
            </a:r>
          </a:p>
          <a:p>
            <a:r>
              <a:rPr lang="en-CA" sz="1800" dirty="0"/>
              <a:t>Innovation </a:t>
            </a:r>
          </a:p>
          <a:p>
            <a:pPr marL="114300" indent="0">
              <a:buNone/>
            </a:pPr>
            <a:endParaRPr lang="en-CA" dirty="0"/>
          </a:p>
          <a:p>
            <a:endParaRPr lang="en-CA" dirty="0"/>
          </a:p>
        </p:txBody>
      </p:sp>
      <p:sp>
        <p:nvSpPr>
          <p:cNvPr id="10" name="Text Placeholder 9">
            <a:extLst>
              <a:ext uri="{FF2B5EF4-FFF2-40B4-BE49-F238E27FC236}">
                <a16:creationId xmlns:a16="http://schemas.microsoft.com/office/drawing/2014/main" id="{8140A0E2-A98B-4FB3-B1D0-9FF21DBB4975}"/>
              </a:ext>
            </a:extLst>
          </p:cNvPr>
          <p:cNvSpPr>
            <a:spLocks noGrp="1"/>
          </p:cNvSpPr>
          <p:nvPr>
            <p:ph type="body" idx="2"/>
          </p:nvPr>
        </p:nvSpPr>
        <p:spPr>
          <a:xfrm>
            <a:off x="7449786" y="1929346"/>
            <a:ext cx="4211307" cy="3529364"/>
          </a:xfrm>
        </p:spPr>
        <p:txBody>
          <a:bodyPr>
            <a:normAutofit/>
          </a:bodyPr>
          <a:lstStyle/>
          <a:p>
            <a:pPr marL="114300" indent="0">
              <a:buNone/>
            </a:pPr>
            <a:r>
              <a:rPr lang="en-CA" b="1" dirty="0"/>
              <a:t>Onboarding:</a:t>
            </a:r>
          </a:p>
          <a:p>
            <a:r>
              <a:rPr lang="en-CA" sz="1800" dirty="0"/>
              <a:t>Flexible</a:t>
            </a:r>
          </a:p>
          <a:p>
            <a:r>
              <a:rPr lang="en-CA" sz="1800" dirty="0"/>
              <a:t>Responsive</a:t>
            </a:r>
          </a:p>
          <a:p>
            <a:r>
              <a:rPr lang="en-CA" sz="1800" dirty="0"/>
              <a:t>Accessible</a:t>
            </a:r>
          </a:p>
          <a:p>
            <a:r>
              <a:rPr lang="en-CA" sz="1800" dirty="0"/>
              <a:t>Comprehensive Usage</a:t>
            </a:r>
          </a:p>
          <a:p>
            <a:r>
              <a:rPr lang="en-CA" sz="1800" dirty="0"/>
              <a:t>White Labelling</a:t>
            </a:r>
          </a:p>
          <a:p>
            <a:endParaRPr lang="en-CA" dirty="0"/>
          </a:p>
        </p:txBody>
      </p:sp>
      <p:pic>
        <p:nvPicPr>
          <p:cNvPr id="9" name="Picture 8" descr="MyCreds logo">
            <a:extLst>
              <a:ext uri="{FF2B5EF4-FFF2-40B4-BE49-F238E27FC236}">
                <a16:creationId xmlns:a16="http://schemas.microsoft.com/office/drawing/2014/main" id="{EBBB827C-4CDF-46E6-8ABD-CE67C009E59A}"/>
              </a:ext>
            </a:extLst>
          </p:cNvPr>
          <p:cNvPicPr>
            <a:picLocks noChangeAspect="1"/>
          </p:cNvPicPr>
          <p:nvPr/>
        </p:nvPicPr>
        <p:blipFill>
          <a:blip r:embed="rId3"/>
          <a:stretch>
            <a:fillRect/>
          </a:stretch>
        </p:blipFill>
        <p:spPr>
          <a:xfrm>
            <a:off x="4644444" y="2419834"/>
            <a:ext cx="2321073" cy="2321073"/>
          </a:xfrm>
          <a:prstGeom prst="rect">
            <a:avLst/>
          </a:prstGeom>
        </p:spPr>
      </p:pic>
      <p:sp>
        <p:nvSpPr>
          <p:cNvPr id="3" name="TextBox 2">
            <a:extLst>
              <a:ext uri="{FF2B5EF4-FFF2-40B4-BE49-F238E27FC236}">
                <a16:creationId xmlns:a16="http://schemas.microsoft.com/office/drawing/2014/main" id="{2E7F7F4B-5B5B-6F0B-2574-A070CBB8031F}"/>
              </a:ext>
            </a:extLst>
          </p:cNvPr>
          <p:cNvSpPr txBox="1"/>
          <p:nvPr/>
        </p:nvSpPr>
        <p:spPr>
          <a:xfrm>
            <a:off x="255814" y="6449786"/>
            <a:ext cx="1034143" cy="307777"/>
          </a:xfrm>
          <a:prstGeom prst="rect">
            <a:avLst/>
          </a:prstGeom>
          <a:noFill/>
        </p:spPr>
        <p:txBody>
          <a:bodyPr wrap="square" rtlCol="0">
            <a:spAutoFit/>
          </a:bodyPr>
          <a:lstStyle/>
          <a:p>
            <a:r>
              <a:rPr lang="en-CA" dirty="0"/>
              <a:t>CH</a:t>
            </a:r>
          </a:p>
        </p:txBody>
      </p:sp>
    </p:spTree>
    <p:extLst>
      <p:ext uri="{BB962C8B-B14F-4D97-AF65-F5344CB8AC3E}">
        <p14:creationId xmlns:p14="http://schemas.microsoft.com/office/powerpoint/2010/main" val="404628343"/>
      </p:ext>
    </p:extLst>
  </p:cSld>
  <p:clrMapOvr>
    <a:masterClrMapping/>
  </p:clrMapOvr>
</p:sld>
</file>

<file path=ppt/theme/theme1.xml><?xml version="1.0" encoding="utf-8"?>
<a:theme xmlns:a="http://schemas.openxmlformats.org/drawingml/2006/main" name="6_Custom Design">
  <a:themeElements>
    <a:clrScheme name="Custom 1">
      <a:dk1>
        <a:srgbClr val="000000"/>
      </a:dk1>
      <a:lt1>
        <a:srgbClr val="FFFFFF"/>
      </a:lt1>
      <a:dk2>
        <a:srgbClr val="345176"/>
      </a:dk2>
      <a:lt2>
        <a:srgbClr val="E7E6E6"/>
      </a:lt2>
      <a:accent1>
        <a:srgbClr val="426589"/>
      </a:accent1>
      <a:accent2>
        <a:srgbClr val="BF202E"/>
      </a:accent2>
      <a:accent3>
        <a:srgbClr val="EBEFF7"/>
      </a:accent3>
      <a:accent4>
        <a:srgbClr val="F8F8F8"/>
      </a:accent4>
      <a:accent5>
        <a:srgbClr val="FFFFFF"/>
      </a:accent5>
      <a:accent6>
        <a:srgbClr val="000000"/>
      </a:accent6>
      <a:hlink>
        <a:srgbClr val="0563C1"/>
      </a:hlink>
      <a:folHlink>
        <a:srgbClr val="0563C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C11B28201FBF9459802EC84CE14AD10" ma:contentTypeVersion="13" ma:contentTypeDescription="Create a new document." ma:contentTypeScope="" ma:versionID="97d4a77bdce5dfe5badc3220ad1e0043">
  <xsd:schema xmlns:xsd="http://www.w3.org/2001/XMLSchema" xmlns:xs="http://www.w3.org/2001/XMLSchema" xmlns:p="http://schemas.microsoft.com/office/2006/metadata/properties" xmlns:ns3="9327bd07-cbb4-4b7a-bdc6-a0b264e17bac" xmlns:ns4="001d4955-77a7-4685-a4a8-1ed8dd959024" targetNamespace="http://schemas.microsoft.com/office/2006/metadata/properties" ma:root="true" ma:fieldsID="1a11c9472f5a844055c828622140fe4d" ns3:_="" ns4:_="">
    <xsd:import namespace="9327bd07-cbb4-4b7a-bdc6-a0b264e17bac"/>
    <xsd:import namespace="001d4955-77a7-4685-a4a8-1ed8dd959024"/>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27bd07-cbb4-4b7a-bdc6-a0b264e17ba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01d4955-77a7-4685-a4a8-1ed8dd95902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560452F-EAAD-4B1C-BDFC-C19507A70134}">
  <ds:schemaRefs>
    <ds:schemaRef ds:uri="001d4955-77a7-4685-a4a8-1ed8dd959024"/>
    <ds:schemaRef ds:uri="9327bd07-cbb4-4b7a-bdc6-a0b264e17ba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532A20D-2F4B-4E19-BD39-236DD673D03B}">
  <ds:schemaRefs>
    <ds:schemaRef ds:uri="http://schemas.microsoft.com/sharepoint/v3/contenttype/forms"/>
  </ds:schemaRefs>
</ds:datastoreItem>
</file>

<file path=customXml/itemProps3.xml><?xml version="1.0" encoding="utf-8"?>
<ds:datastoreItem xmlns:ds="http://schemas.openxmlformats.org/officeDocument/2006/customXml" ds:itemID="{2374B39B-0131-4543-974F-7D478E768901}">
  <ds:schemaRefs>
    <ds:schemaRef ds:uri="001d4955-77a7-4685-a4a8-1ed8dd959024"/>
    <ds:schemaRef ds:uri="http://www.w3.org/XML/1998/namespace"/>
    <ds:schemaRef ds:uri="http://purl.org/dc/elements/1.1/"/>
    <ds:schemaRef ds:uri="http://schemas.openxmlformats.org/package/2006/metadata/core-properties"/>
    <ds:schemaRef ds:uri="http://schemas.microsoft.com/office/2006/documentManagement/types"/>
    <ds:schemaRef ds:uri="http://schemas.microsoft.com/office/infopath/2007/PartnerControls"/>
    <ds:schemaRef ds:uri="http://schemas.microsoft.com/office/2006/metadata/properties"/>
    <ds:schemaRef ds:uri="9327bd07-cbb4-4b7a-bdc6-a0b264e17bac"/>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15579</TotalTime>
  <Words>1504</Words>
  <Application>Microsoft Office PowerPoint</Application>
  <PresentationFormat>Widescreen</PresentationFormat>
  <Paragraphs>239</Paragraphs>
  <Slides>14</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Candara</vt:lpstr>
      <vt:lpstr>Calibri</vt:lpstr>
      <vt:lpstr>Arial</vt:lpstr>
      <vt:lpstr>Times New Roman</vt:lpstr>
      <vt:lpstr>6_Custom Design</vt:lpstr>
      <vt:lpstr>Collaborating to Create Comprehensive Supports for Learners: A Canadian Example ARUCC MyCreds™ | MesCertif™ National Network</vt:lpstr>
      <vt:lpstr>ARUCC</vt:lpstr>
      <vt:lpstr>ARUCC MyCreds™ </vt:lpstr>
      <vt:lpstr>MyCreds™ is growing</vt:lpstr>
      <vt:lpstr>Who Benefits &amp; How?</vt:lpstr>
      <vt:lpstr>Governance = Trusted Engagement</vt:lpstr>
      <vt:lpstr>Partnerships</vt:lpstr>
      <vt:lpstr>Sample: Govt grant funding for the Ontario Virtual Skills Passport </vt:lpstr>
      <vt:lpstr>Our Approach</vt:lpstr>
      <vt:lpstr>What Document Types?</vt:lpstr>
      <vt:lpstr>Communications</vt:lpstr>
      <vt:lpstr>Video Channel + Learner Supports</vt:lpstr>
      <vt:lpstr>Looking Forward</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MyCreds™ | MesCertif™ Many credentials,  one learner virtual wallet  April 2021</dc:title>
  <dc:creator>Joanne Duklas</dc:creator>
  <cp:lastModifiedBy>Joanne Duklas</cp:lastModifiedBy>
  <cp:revision>155</cp:revision>
  <cp:lastPrinted>2021-06-21T14:17:25Z</cp:lastPrinted>
  <dcterms:created xsi:type="dcterms:W3CDTF">2020-06-22T20:49:48Z</dcterms:created>
  <dcterms:modified xsi:type="dcterms:W3CDTF">2022-10-10T10:38:04Z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0x010100DC11B28201FBF9459802EC84CE14AD10</vt:lpwstr>
  </property>
</Properties>
</file>