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  <p:sldMasterId id="2147483660" r:id="rId3"/>
  </p:sldMasterIdLst>
  <p:notesMasterIdLst>
    <p:notesMasterId r:id="rId26"/>
  </p:notesMasterIdLst>
  <p:sldIdLst>
    <p:sldId id="603" r:id="rId4"/>
    <p:sldId id="591" r:id="rId5"/>
    <p:sldId id="262" r:id="rId6"/>
    <p:sldId id="575" r:id="rId7"/>
    <p:sldId id="2908" r:id="rId8"/>
    <p:sldId id="261" r:id="rId9"/>
    <p:sldId id="950" r:id="rId10"/>
    <p:sldId id="951" r:id="rId11"/>
    <p:sldId id="2909" r:id="rId12"/>
    <p:sldId id="363" r:id="rId13"/>
    <p:sldId id="2907" r:id="rId14"/>
    <p:sldId id="2910" r:id="rId15"/>
    <p:sldId id="256" r:id="rId16"/>
    <p:sldId id="260" r:id="rId17"/>
    <p:sldId id="257" r:id="rId18"/>
    <p:sldId id="2914" r:id="rId19"/>
    <p:sldId id="258" r:id="rId20"/>
    <p:sldId id="259" r:id="rId21"/>
    <p:sldId id="2915" r:id="rId22"/>
    <p:sldId id="263" r:id="rId23"/>
    <p:sldId id="2913" r:id="rId24"/>
    <p:sldId id="2912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9" autoAdjust="0"/>
    <p:restoredTop sz="84735" autoAdjust="0"/>
  </p:normalViewPr>
  <p:slideViewPr>
    <p:cSldViewPr snapToGrid="0" snapToObjects="1">
      <p:cViewPr varScale="1">
        <p:scale>
          <a:sx n="98" d="100"/>
          <a:sy n="98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370D8-84C0-4625-9748-9D0F6533B292}" type="datetimeFigureOut">
              <a:rPr lang="sv-SE" smtClean="0"/>
              <a:t>2022-09-28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D026-D1C7-4BC2-AF52-FFBCAC9F0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09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FDC2-17FE-E14A-8692-40E2852AB5E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57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600" dirty="0"/>
              <a:t>VI MÅSTE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FDC2-17FE-E14A-8692-40E2852AB5E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23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600" dirty="0"/>
              <a:t>VI MÅSTE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FDC2-17FE-E14A-8692-40E2852AB5E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41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Governance of ELMO by the user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Governance by EU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1D026-D1C7-4BC2-AF52-FFBCAC9F091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05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98679B-B54F-A643-B010-1017E81F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72" y="1757864"/>
            <a:ext cx="888004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A8EB5A-AEA9-5341-B7DD-5A426C62D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684" y="2511471"/>
            <a:ext cx="7060867" cy="150018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83BA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C1F7F9-6814-2C43-808E-EDE47956DD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71893"/>
            <a:ext cx="2254599" cy="64089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225402B-A6CF-B64E-8B71-B33108831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1103" y="3560957"/>
            <a:ext cx="8620896" cy="3297042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38F48243-2317-F781-05D6-2C2BED1EF1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77" y="171487"/>
            <a:ext cx="2765022" cy="174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4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4C2037-889A-AE41-A44E-78FAD167E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515600" cy="485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1020CCC-0010-E342-9C88-2356FB6CA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7339096-64E1-604B-B1CA-9C02AA7E2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1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65F4-9335-804D-AD02-B4AFA143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037"/>
            <a:ext cx="5181600" cy="485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A7AF4A-2846-0840-959B-B7FBF0BCA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1037"/>
            <a:ext cx="5181600" cy="485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54BFD2-BFCF-1548-8B7D-7F9EE5DBE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2F6B5F-408D-FD47-A4B1-9DC3988573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6B83064-9217-F94C-8BE1-AC057808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772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A1CA630-10C6-844D-92B2-747A3820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81038"/>
            <a:ext cx="10427677" cy="4854790"/>
          </a:xfrm>
        </p:spPr>
        <p:txBody>
          <a:bodyPr/>
          <a:lstStyle/>
          <a:p>
            <a:pPr lvl="0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85D7EF-95A7-9341-87B1-40214232B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22E51CE-F8A8-BD4F-AD5A-8243AC9D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4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65F4-9335-804D-AD02-B4AFA143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037"/>
            <a:ext cx="5181600" cy="4854790"/>
          </a:xfrm>
        </p:spPr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A7AF4A-2846-0840-959B-B7FBF0BCA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1037"/>
            <a:ext cx="5181600" cy="4854790"/>
          </a:xfrm>
        </p:spPr>
        <p:txBody>
          <a:bodyPr/>
          <a:lstStyle/>
          <a:p>
            <a:pPr lvl="0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54BFD2-BFCF-1548-8B7D-7F9EE5DBE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2F6B5F-408D-FD47-A4B1-9DC3988573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4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65F4-9335-804D-AD02-B4AFA143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037"/>
            <a:ext cx="3323492" cy="4854790"/>
          </a:xfrm>
        </p:spPr>
        <p:txBody>
          <a:bodyPr/>
          <a:lstStyle/>
          <a:p>
            <a:pPr lvl="0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54BFD2-BFCF-1548-8B7D-7F9EE5DBE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2F6B5F-408D-FD47-A4B1-9DC3988573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2C32532-1357-9F4B-A097-C425A80234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34254" y="681037"/>
            <a:ext cx="3323492" cy="4854790"/>
          </a:xfrm>
        </p:spPr>
        <p:txBody>
          <a:bodyPr/>
          <a:lstStyle/>
          <a:p>
            <a:pPr lvl="0"/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ABD89224-AC29-F54E-8A28-24086E7A68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30308" y="681037"/>
            <a:ext cx="3323492" cy="4854790"/>
          </a:xfrm>
        </p:spPr>
        <p:txBody>
          <a:bodyPr/>
          <a:lstStyle/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946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599670" cy="72763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682"/>
            <a:ext cx="5599670" cy="3900145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6B83064-9217-F94C-8BE1-AC057808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0486" y="0"/>
            <a:ext cx="49015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012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EBFFC32-252D-804A-B2AE-737D5115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6995984" cy="72763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A1CA630-10C6-844D-92B2-747A3820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682"/>
            <a:ext cx="6995984" cy="39001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85D7EF-95A7-9341-87B1-40214232B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22E51CE-F8A8-BD4F-AD5A-8243AC9D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0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4C2037-889A-AE41-A44E-78FAD167E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449"/>
            <a:ext cx="10515600" cy="38923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1020CCC-0010-E342-9C88-2356FB6CA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7339096-64E1-604B-B1CA-9C02AA7E2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B4AC2F1C-13F0-0E40-8079-AA162379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10515599" cy="72763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ADDAE1B5-0FCD-A763-0CDD-0B0223CAB0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489" y="106200"/>
            <a:ext cx="1080120" cy="6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5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CC14CD-CE4A-CE4C-8DA0-C6903765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2763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65F4-9335-804D-AD02-B4AFA143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3449"/>
            <a:ext cx="5181600" cy="38923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A7AF4A-2846-0840-959B-B7FBF0BCA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3449"/>
            <a:ext cx="5181600" cy="38923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54BFD2-BFCF-1548-8B7D-7F9EE5DBE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2F6B5F-408D-FD47-A4B1-9DC3988573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133601"/>
            <a:ext cx="1134533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5A29-4130-14B8-650D-3FC6D980F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9B3C0-B81C-3376-9E89-7069E39CD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06D8A-7765-DE97-061A-66AEA92F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F56D-BD82-41A1-A0A0-39285AC42E6A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B85C4-A897-E652-2B14-55E33D36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A50D2-D313-7CC2-2F4C-A10617F7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BD63-2B4A-40D4-AC52-A9E28D0D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4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6832"/>
            <a:ext cx="5599670" cy="4808996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6B83064-9217-F94C-8BE1-AC057808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0486" y="0"/>
            <a:ext cx="49015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271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A1CA630-10C6-844D-92B2-747A3820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6995984" cy="485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85D7EF-95A7-9341-87B1-40214232B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22E51CE-F8A8-BD4F-AD5A-8243AC9D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6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CB133C-2033-3345-A558-7A285E9A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97A962-2584-BA49-9D47-3305C086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0319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0" r:id="rId4"/>
    <p:sldLayoutId id="2147483652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CB133C-2033-3345-A558-7A285E9A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97A962-2584-BA49-9D47-3305C086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433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CB133C-2033-3345-A558-7A285E9A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97A962-2584-BA49-9D47-3305C086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9892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or.fridell@liu.s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sglobal.org/specifications.html" TargetMode="External"/><Relationship Id="rId2" Type="http://schemas.openxmlformats.org/officeDocument/2006/relationships/hyperlink" Target="https://www.pesc.org/pesc-approved-standards-1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C774F7-3019-5C45-A23F-88D15036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59" y="1045030"/>
            <a:ext cx="10050799" cy="5248892"/>
          </a:xfrm>
        </p:spPr>
        <p:txBody>
          <a:bodyPr/>
          <a:lstStyle/>
          <a:p>
            <a:pPr algn="ctr"/>
            <a:r>
              <a:rPr lang="sv-SE" sz="3600" b="0" dirty="0" err="1"/>
              <a:t>How</a:t>
            </a:r>
            <a:r>
              <a:rPr lang="sv-SE" sz="3600" b="0" dirty="0"/>
              <a:t> Do </a:t>
            </a:r>
            <a:r>
              <a:rPr lang="sv-SE" sz="3600" b="0" dirty="0" err="1"/>
              <a:t>We</a:t>
            </a:r>
            <a:r>
              <a:rPr lang="sv-SE" sz="3600" b="0" dirty="0"/>
              <a:t> </a:t>
            </a:r>
            <a:r>
              <a:rPr lang="sv-SE" sz="3600" b="0" dirty="0" err="1"/>
              <a:t>Ensure</a:t>
            </a:r>
            <a:r>
              <a:rPr lang="sv-SE" sz="3600" b="0" dirty="0"/>
              <a:t> </a:t>
            </a:r>
            <a:r>
              <a:rPr lang="sv-SE" sz="3600" b="0" dirty="0" err="1"/>
              <a:t>Interoperability</a:t>
            </a:r>
            <a:r>
              <a:rPr lang="sv-SE" sz="3600" b="0" dirty="0"/>
              <a:t> </a:t>
            </a:r>
            <a:r>
              <a:rPr lang="sv-SE" sz="3600" b="0" dirty="0" err="1"/>
              <a:t>between</a:t>
            </a:r>
            <a:r>
              <a:rPr lang="sv-SE" sz="3600" b="0" dirty="0"/>
              <a:t> Systems </a:t>
            </a:r>
            <a:r>
              <a:rPr lang="sv-SE" sz="3600" b="0" dirty="0" err="1"/>
              <a:t>that</a:t>
            </a:r>
            <a:r>
              <a:rPr lang="sv-SE" sz="3600" b="0" dirty="0"/>
              <a:t> Exchange </a:t>
            </a:r>
            <a:r>
              <a:rPr lang="sv-SE" sz="3600" b="0" dirty="0" err="1"/>
              <a:t>Educational</a:t>
            </a:r>
            <a:r>
              <a:rPr lang="sv-SE" sz="3600" b="0" dirty="0"/>
              <a:t> Data?</a:t>
            </a:r>
            <a:br>
              <a:rPr lang="sv-SE" sz="3600" b="0" dirty="0"/>
            </a:br>
            <a:br>
              <a:rPr lang="sv-SE" sz="3600" b="0" dirty="0"/>
            </a:br>
            <a:r>
              <a:rPr lang="sv-SE" sz="2400" b="0" dirty="0"/>
              <a:t>Tor Fridell, Guido Bacharach, Michael Sessa</a:t>
            </a:r>
            <a:br>
              <a:rPr lang="sv-SE" sz="5400" b="0" dirty="0"/>
            </a:br>
            <a:r>
              <a:rPr lang="sv-SE" sz="5400" dirty="0"/>
              <a:t> </a:t>
            </a:r>
            <a:br>
              <a:rPr lang="sv-SE" sz="5400" dirty="0"/>
            </a:br>
            <a:r>
              <a:rPr lang="sv-SE" sz="5400" dirty="0"/>
              <a:t>	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56BA64-F3B5-D546-9024-60189949A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034" y="4920343"/>
            <a:ext cx="8960852" cy="1937657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sz="3200" dirty="0"/>
              <a:t>2022-10-13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994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23A9F07-C502-4780-8D72-04163748C761}"/>
              </a:ext>
            </a:extLst>
          </p:cNvPr>
          <p:cNvCxnSpPr/>
          <p:nvPr/>
        </p:nvCxnSpPr>
        <p:spPr>
          <a:xfrm>
            <a:off x="1048071" y="2170772"/>
            <a:ext cx="11040000" cy="0"/>
          </a:xfrm>
          <a:prstGeom prst="line">
            <a:avLst/>
          </a:prstGeom>
          <a:ln w="28575">
            <a:solidFill>
              <a:srgbClr val="0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06D56227-39D8-4252-AEC1-A9D4D767236A}"/>
              </a:ext>
            </a:extLst>
          </p:cNvPr>
          <p:cNvCxnSpPr/>
          <p:nvPr/>
        </p:nvCxnSpPr>
        <p:spPr>
          <a:xfrm>
            <a:off x="1048071" y="3690393"/>
            <a:ext cx="11040000" cy="0"/>
          </a:xfrm>
          <a:prstGeom prst="line">
            <a:avLst/>
          </a:prstGeom>
          <a:ln w="28575">
            <a:solidFill>
              <a:srgbClr val="0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A8F8B27F-33FC-4C14-9C78-A14822DC3245}"/>
              </a:ext>
            </a:extLst>
          </p:cNvPr>
          <p:cNvCxnSpPr/>
          <p:nvPr/>
        </p:nvCxnSpPr>
        <p:spPr>
          <a:xfrm>
            <a:off x="1048071" y="5230768"/>
            <a:ext cx="11040000" cy="0"/>
          </a:xfrm>
          <a:prstGeom prst="line">
            <a:avLst/>
          </a:prstGeom>
          <a:ln w="28575">
            <a:solidFill>
              <a:srgbClr val="00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>
            <a:extLst>
              <a:ext uri="{FF2B5EF4-FFF2-40B4-BE49-F238E27FC236}">
                <a16:creationId xmlns:a16="http://schemas.microsoft.com/office/drawing/2014/main" id="{FCF4900E-2E09-44C9-9CBB-4FEA9CE4F3E9}"/>
              </a:ext>
            </a:extLst>
          </p:cNvPr>
          <p:cNvSpPr/>
          <p:nvPr/>
        </p:nvSpPr>
        <p:spPr>
          <a:xfrm>
            <a:off x="10102046" y="2245259"/>
            <a:ext cx="2020199" cy="13999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sz="2400" dirty="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5B0ACD27-AC3D-46F8-B67A-09629F723D12}"/>
              </a:ext>
            </a:extLst>
          </p:cNvPr>
          <p:cNvSpPr/>
          <p:nvPr/>
        </p:nvSpPr>
        <p:spPr>
          <a:xfrm>
            <a:off x="3043803" y="757543"/>
            <a:ext cx="6468316" cy="4304960"/>
          </a:xfrm>
          <a:prstGeom prst="rect">
            <a:avLst/>
          </a:prstGeom>
          <a:solidFill>
            <a:srgbClr val="BFE1FF">
              <a:alpha val="50196"/>
            </a:srgbClr>
          </a:solidFill>
          <a:ln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sz="2400" dirty="0"/>
          </a:p>
        </p:txBody>
      </p:sp>
      <p:cxnSp>
        <p:nvCxnSpPr>
          <p:cNvPr id="70" name="Verbinder: gewinkelt 69">
            <a:extLst>
              <a:ext uri="{FF2B5EF4-FFF2-40B4-BE49-F238E27FC236}">
                <a16:creationId xmlns:a16="http://schemas.microsoft.com/office/drawing/2014/main" id="{3F707106-3595-4F7F-ACB0-77A527067310}"/>
              </a:ext>
            </a:extLst>
          </p:cNvPr>
          <p:cNvCxnSpPr>
            <a:cxnSpLocks/>
            <a:endCxn id="64" idx="1"/>
          </p:cNvCxnSpPr>
          <p:nvPr/>
        </p:nvCxnSpPr>
        <p:spPr>
          <a:xfrm rot="16200000" flipH="1">
            <a:off x="7836217" y="2956516"/>
            <a:ext cx="4668472" cy="640387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E4FCF69F-4503-4EB9-911E-4D5345F63D32}"/>
              </a:ext>
            </a:extLst>
          </p:cNvPr>
          <p:cNvSpPr/>
          <p:nvPr/>
        </p:nvSpPr>
        <p:spPr>
          <a:xfrm>
            <a:off x="6066431" y="4104728"/>
            <a:ext cx="1241973" cy="4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EDCI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439A9F4-5DCE-4444-AFDA-04F2FB6B4595}"/>
              </a:ext>
            </a:extLst>
          </p:cNvPr>
          <p:cNvSpPr/>
          <p:nvPr/>
        </p:nvSpPr>
        <p:spPr>
          <a:xfrm>
            <a:off x="4329946" y="6064753"/>
            <a:ext cx="1241973" cy="4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EMREX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F58611C-A260-4A32-B066-C157956DD8F6}"/>
              </a:ext>
            </a:extLst>
          </p:cNvPr>
          <p:cNvSpPr/>
          <p:nvPr/>
        </p:nvSpPr>
        <p:spPr>
          <a:xfrm>
            <a:off x="1523234" y="6058533"/>
            <a:ext cx="1241973" cy="4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EWP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C5F2A93-9324-43E9-9A08-4C59E8756954}"/>
              </a:ext>
            </a:extLst>
          </p:cNvPr>
          <p:cNvSpPr/>
          <p:nvPr/>
        </p:nvSpPr>
        <p:spPr>
          <a:xfrm>
            <a:off x="6063184" y="6058533"/>
            <a:ext cx="1241973" cy="4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EC88DB1-B3AC-4189-8641-F9E6457C78E5}"/>
              </a:ext>
            </a:extLst>
          </p:cNvPr>
          <p:cNvSpPr/>
          <p:nvPr/>
        </p:nvSpPr>
        <p:spPr>
          <a:xfrm>
            <a:off x="6529974" y="1086373"/>
            <a:ext cx="1241973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Verifiable Credential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7F48741-E276-4477-B210-C9074331FE88}"/>
              </a:ext>
            </a:extLst>
          </p:cNvPr>
          <p:cNvSpPr/>
          <p:nvPr/>
        </p:nvSpPr>
        <p:spPr>
          <a:xfrm rot="16200000">
            <a:off x="-1166710" y="1964213"/>
            <a:ext cx="3077644" cy="4001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C757712-1BDE-4201-AB7D-4A329FA6B86E}"/>
              </a:ext>
            </a:extLst>
          </p:cNvPr>
          <p:cNvSpPr/>
          <p:nvPr/>
        </p:nvSpPr>
        <p:spPr>
          <a:xfrm rot="16200000">
            <a:off x="-378317" y="5822747"/>
            <a:ext cx="1500856" cy="400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590520-A80B-4836-9417-2D7EA9880419}"/>
              </a:ext>
            </a:extLst>
          </p:cNvPr>
          <p:cNvSpPr/>
          <p:nvPr/>
        </p:nvSpPr>
        <p:spPr>
          <a:xfrm rot="16200000">
            <a:off x="49151" y="1175819"/>
            <a:ext cx="1500856" cy="4001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49B640D-EFE2-4F55-9537-8D17BC486619}"/>
              </a:ext>
            </a:extLst>
          </p:cNvPr>
          <p:cNvSpPr/>
          <p:nvPr/>
        </p:nvSpPr>
        <p:spPr>
          <a:xfrm rot="16200000">
            <a:off x="-378317" y="4282189"/>
            <a:ext cx="1500856" cy="40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98FDBB-197D-4834-A47B-443BAF1F1676}"/>
              </a:ext>
            </a:extLst>
          </p:cNvPr>
          <p:cNvSpPr/>
          <p:nvPr/>
        </p:nvSpPr>
        <p:spPr>
          <a:xfrm>
            <a:off x="8044135" y="6058533"/>
            <a:ext cx="1241973" cy="4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EBSI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3D9285C-9728-4110-89FF-FBF36CB453B4}"/>
              </a:ext>
            </a:extLst>
          </p:cNvPr>
          <p:cNvSpPr/>
          <p:nvPr/>
        </p:nvSpPr>
        <p:spPr>
          <a:xfrm>
            <a:off x="10499232" y="6058533"/>
            <a:ext cx="1241973" cy="4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ESSIF</a:t>
            </a:r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B4207027-95EB-4BA4-92EA-0D9D3EAD02FD}"/>
              </a:ext>
            </a:extLst>
          </p:cNvPr>
          <p:cNvCxnSpPr>
            <a:cxnSpLocks/>
            <a:stCxn id="11" idx="1"/>
            <a:endCxn id="9" idx="0"/>
          </p:cNvCxnSpPr>
          <p:nvPr/>
        </p:nvCxnSpPr>
        <p:spPr>
          <a:xfrm rot="10800000" flipV="1">
            <a:off x="2144222" y="1866852"/>
            <a:ext cx="1415961" cy="4191681"/>
          </a:xfrm>
          <a:prstGeom prst="bentConnector2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82D2C3B6-B5DC-4A2D-B971-9628A92B6736}"/>
              </a:ext>
            </a:extLst>
          </p:cNvPr>
          <p:cNvSpPr/>
          <p:nvPr/>
        </p:nvSpPr>
        <p:spPr>
          <a:xfrm>
            <a:off x="1739189" y="5251264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EWP applies ELMO</a:t>
            </a:r>
          </a:p>
        </p:txBody>
      </p:sp>
      <p:cxnSp>
        <p:nvCxnSpPr>
          <p:cNvPr id="24" name="Verbinder: gewinkelt 23">
            <a:extLst>
              <a:ext uri="{FF2B5EF4-FFF2-40B4-BE49-F238E27FC236}">
                <a16:creationId xmlns:a16="http://schemas.microsoft.com/office/drawing/2014/main" id="{8EBB99EA-D33A-4AF9-A8F6-B66C264BF9A3}"/>
              </a:ext>
            </a:extLst>
          </p:cNvPr>
          <p:cNvCxnSpPr>
            <a:cxnSpLocks/>
            <a:stCxn id="11" idx="3"/>
            <a:endCxn id="32" idx="1"/>
          </p:cNvCxnSpPr>
          <p:nvPr/>
        </p:nvCxnSpPr>
        <p:spPr>
          <a:xfrm>
            <a:off x="4802155" y="1866852"/>
            <a:ext cx="1270565" cy="1151173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er: gewinkelt 26">
            <a:extLst>
              <a:ext uri="{FF2B5EF4-FFF2-40B4-BE49-F238E27FC236}">
                <a16:creationId xmlns:a16="http://schemas.microsoft.com/office/drawing/2014/main" id="{073FB610-4EFD-4409-9547-3FF75B553635}"/>
              </a:ext>
            </a:extLst>
          </p:cNvPr>
          <p:cNvCxnSpPr>
            <a:cxnSpLocks/>
            <a:stCxn id="12" idx="1"/>
            <a:endCxn id="32" idx="0"/>
          </p:cNvCxnSpPr>
          <p:nvPr/>
        </p:nvCxnSpPr>
        <p:spPr>
          <a:xfrm rot="10800000" flipH="1" flipV="1">
            <a:off x="6529974" y="1326373"/>
            <a:ext cx="163733" cy="1451652"/>
          </a:xfrm>
          <a:prstGeom prst="bentConnector4">
            <a:avLst>
              <a:gd name="adj1" fmla="val -186156"/>
              <a:gd name="adj2" fmla="val 58266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5144C80F-E38F-4817-9BEB-77D10E1356CE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5400000">
            <a:off x="5948892" y="5320009"/>
            <a:ext cx="1473805" cy="3247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BC5F592-0439-4380-AB6B-A54FD7EA4FD5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>
            <a:off x="9286109" y="6298533"/>
            <a:ext cx="1213124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E2B6EEED-BD90-44CD-BD20-666ABBD2E765}"/>
              </a:ext>
            </a:extLst>
          </p:cNvPr>
          <p:cNvSpPr/>
          <p:nvPr/>
        </p:nvSpPr>
        <p:spPr>
          <a:xfrm>
            <a:off x="9463440" y="6073023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ESSIF use case of EBSI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657DCC7-99D0-45E0-B83A-7D3B8BC40605}"/>
              </a:ext>
            </a:extLst>
          </p:cNvPr>
          <p:cNvSpPr/>
          <p:nvPr/>
        </p:nvSpPr>
        <p:spPr>
          <a:xfrm>
            <a:off x="6072720" y="2778025"/>
            <a:ext cx="1241973" cy="4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 V3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E6ED7FC-BD8C-4F1B-9B7F-253314DED599}"/>
              </a:ext>
            </a:extLst>
          </p:cNvPr>
          <p:cNvCxnSpPr>
            <a:cxnSpLocks/>
            <a:stCxn id="32" idx="2"/>
            <a:endCxn id="7" idx="0"/>
          </p:cNvCxnSpPr>
          <p:nvPr/>
        </p:nvCxnSpPr>
        <p:spPr>
          <a:xfrm flipH="1">
            <a:off x="6687418" y="3258026"/>
            <a:ext cx="6289" cy="846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178DC0F0-11E0-4FC2-910C-8C6E119AF867}"/>
              </a:ext>
            </a:extLst>
          </p:cNvPr>
          <p:cNvSpPr/>
          <p:nvPr/>
        </p:nvSpPr>
        <p:spPr>
          <a:xfrm>
            <a:off x="6278211" y="3514157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EDCI uses ELM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ACC4CB8-3A29-4592-81B4-DF0861FA69E4}"/>
              </a:ext>
            </a:extLst>
          </p:cNvPr>
          <p:cNvSpPr/>
          <p:nvPr/>
        </p:nvSpPr>
        <p:spPr>
          <a:xfrm>
            <a:off x="6272355" y="5431593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</a:t>
            </a:r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uses EDCI</a:t>
            </a:r>
          </a:p>
        </p:txBody>
      </p: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E9CBEB07-8EDB-4A49-8489-B105F01E38A0}"/>
              </a:ext>
            </a:extLst>
          </p:cNvPr>
          <p:cNvCxnSpPr>
            <a:cxnSpLocks/>
            <a:endCxn id="10" idx="3"/>
          </p:cNvCxnSpPr>
          <p:nvPr/>
        </p:nvCxnSpPr>
        <p:spPr>
          <a:xfrm rot="5400000">
            <a:off x="5145739" y="3725792"/>
            <a:ext cx="4732160" cy="41332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2BBD3552-FA24-4D2F-AAA7-51A3CAA65966}"/>
              </a:ext>
            </a:extLst>
          </p:cNvPr>
          <p:cNvSpPr/>
          <p:nvPr/>
        </p:nvSpPr>
        <p:spPr>
          <a:xfrm>
            <a:off x="7305775" y="5431593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</a:t>
            </a:r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stores VCs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9103EC1-A8AD-4A5F-A8CA-2AFB9CBD8B6B}"/>
              </a:ext>
            </a:extLst>
          </p:cNvPr>
          <p:cNvSpPr/>
          <p:nvPr/>
        </p:nvSpPr>
        <p:spPr>
          <a:xfrm>
            <a:off x="6291457" y="1974423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 linked to VCs</a:t>
            </a:r>
          </a:p>
        </p:txBody>
      </p: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3DCDA2FA-A66C-49DE-8BA3-48988CE96120}"/>
              </a:ext>
            </a:extLst>
          </p:cNvPr>
          <p:cNvCxnSpPr>
            <a:cxnSpLocks/>
          </p:cNvCxnSpPr>
          <p:nvPr/>
        </p:nvCxnSpPr>
        <p:spPr>
          <a:xfrm rot="5400000">
            <a:off x="2776316" y="4088133"/>
            <a:ext cx="3951681" cy="1561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>
            <a:extLst>
              <a:ext uri="{FF2B5EF4-FFF2-40B4-BE49-F238E27FC236}">
                <a16:creationId xmlns:a16="http://schemas.microsoft.com/office/drawing/2014/main" id="{09AFDC6F-06EE-485B-93C2-39034F92704C}"/>
              </a:ext>
            </a:extLst>
          </p:cNvPr>
          <p:cNvSpPr/>
          <p:nvPr/>
        </p:nvSpPr>
        <p:spPr>
          <a:xfrm>
            <a:off x="4355261" y="5437813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EMREX applies ELMO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17DF9F6-A669-4685-A8F4-1A82F5AFA51C}"/>
              </a:ext>
            </a:extLst>
          </p:cNvPr>
          <p:cNvCxnSpPr>
            <a:cxnSpLocks/>
          </p:cNvCxnSpPr>
          <p:nvPr/>
        </p:nvCxnSpPr>
        <p:spPr>
          <a:xfrm>
            <a:off x="1661812" y="625441"/>
            <a:ext cx="0" cy="307680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02BC73FF-2416-4AA3-BE4B-282B954068B6}"/>
              </a:ext>
            </a:extLst>
          </p:cNvPr>
          <p:cNvSpPr txBox="1"/>
          <p:nvPr/>
        </p:nvSpPr>
        <p:spPr>
          <a:xfrm rot="16200000">
            <a:off x="256724" y="1993840"/>
            <a:ext cx="2189382" cy="3528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133" dirty="0"/>
              <a:t>Information </a:t>
            </a:r>
            <a:r>
              <a:rPr lang="en-US" sz="2133" dirty="0"/>
              <a:t>density</a:t>
            </a:r>
          </a:p>
        </p:txBody>
      </p: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D898A8BD-BB8A-404C-8D14-8438C3E34B98}"/>
              </a:ext>
            </a:extLst>
          </p:cNvPr>
          <p:cNvCxnSpPr>
            <a:cxnSpLocks/>
            <a:stCxn id="12" idx="3"/>
            <a:endCxn id="17" idx="0"/>
          </p:cNvCxnSpPr>
          <p:nvPr/>
        </p:nvCxnSpPr>
        <p:spPr>
          <a:xfrm>
            <a:off x="7771947" y="1326373"/>
            <a:ext cx="893175" cy="47321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Verbinder: gewinkelt 54">
            <a:extLst>
              <a:ext uri="{FF2B5EF4-FFF2-40B4-BE49-F238E27FC236}">
                <a16:creationId xmlns:a16="http://schemas.microsoft.com/office/drawing/2014/main" id="{84AFC4BD-CED6-410E-93F0-1A6EFDFD372E}"/>
              </a:ext>
            </a:extLst>
          </p:cNvPr>
          <p:cNvCxnSpPr>
            <a:cxnSpLocks/>
            <a:stCxn id="32" idx="3"/>
            <a:endCxn id="17" idx="0"/>
          </p:cNvCxnSpPr>
          <p:nvPr/>
        </p:nvCxnSpPr>
        <p:spPr>
          <a:xfrm>
            <a:off x="7314694" y="3018026"/>
            <a:ext cx="1350428" cy="30405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hteck 56">
            <a:extLst>
              <a:ext uri="{FF2B5EF4-FFF2-40B4-BE49-F238E27FC236}">
                <a16:creationId xmlns:a16="http://schemas.microsoft.com/office/drawing/2014/main" id="{D9C9E097-A0D7-4619-9664-112380095CF4}"/>
              </a:ext>
            </a:extLst>
          </p:cNvPr>
          <p:cNvSpPr/>
          <p:nvPr/>
        </p:nvSpPr>
        <p:spPr>
          <a:xfrm>
            <a:off x="8263415" y="5431593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EBSI uses ELM &amp; VCs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79B01530-8F3C-4E54-9001-4BB76A0F1DA1}"/>
              </a:ext>
            </a:extLst>
          </p:cNvPr>
          <p:cNvSpPr/>
          <p:nvPr/>
        </p:nvSpPr>
        <p:spPr>
          <a:xfrm>
            <a:off x="10490558" y="2583420"/>
            <a:ext cx="1241973" cy="4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XHEIE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09D958DD-2E1F-4B33-9D37-85DB446E56E6}"/>
              </a:ext>
            </a:extLst>
          </p:cNvPr>
          <p:cNvSpPr/>
          <p:nvPr/>
        </p:nvSpPr>
        <p:spPr>
          <a:xfrm>
            <a:off x="10490558" y="3127480"/>
            <a:ext cx="1241973" cy="4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XSchule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3F9CD029-7FF3-4FD4-9726-1A30DF8983F2}"/>
              </a:ext>
            </a:extLst>
          </p:cNvPr>
          <p:cNvSpPr txBox="1"/>
          <p:nvPr/>
        </p:nvSpPr>
        <p:spPr>
          <a:xfrm>
            <a:off x="10320933" y="2295043"/>
            <a:ext cx="1549783" cy="2647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600" dirty="0"/>
              <a:t>National (German)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B40E7E72-47D2-436A-B4E9-47E6783D0832}"/>
              </a:ext>
            </a:extLst>
          </p:cNvPr>
          <p:cNvSpPr/>
          <p:nvPr/>
        </p:nvSpPr>
        <p:spPr>
          <a:xfrm>
            <a:off x="10490647" y="5370945"/>
            <a:ext cx="1241973" cy="4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DigiZ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CF851BF7-F857-4475-B00C-C20D9B4BFCE6}"/>
              </a:ext>
            </a:extLst>
          </p:cNvPr>
          <p:cNvCxnSpPr>
            <a:cxnSpLocks/>
            <a:stCxn id="62" idx="2"/>
            <a:endCxn id="64" idx="0"/>
          </p:cNvCxnSpPr>
          <p:nvPr/>
        </p:nvCxnSpPr>
        <p:spPr>
          <a:xfrm rot="5400000">
            <a:off x="10249010" y="4507808"/>
            <a:ext cx="1725761" cy="5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hteck 71">
            <a:extLst>
              <a:ext uri="{FF2B5EF4-FFF2-40B4-BE49-F238E27FC236}">
                <a16:creationId xmlns:a16="http://schemas.microsoft.com/office/drawing/2014/main" id="{2FE25639-28B7-4F1B-9F8A-CF50E4B8BFD6}"/>
              </a:ext>
            </a:extLst>
          </p:cNvPr>
          <p:cNvSpPr/>
          <p:nvPr/>
        </p:nvSpPr>
        <p:spPr>
          <a:xfrm>
            <a:off x="10702499" y="4680120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DigiZ</a:t>
            </a:r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uses Converter to ELMO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C2FD728A-E3E6-4C86-869C-6BE3EDBBE275}"/>
              </a:ext>
            </a:extLst>
          </p:cNvPr>
          <p:cNvSpPr/>
          <p:nvPr/>
        </p:nvSpPr>
        <p:spPr>
          <a:xfrm>
            <a:off x="10505651" y="1162457"/>
            <a:ext cx="1397059" cy="27499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verified yet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54792715-EF74-4DFC-BBA2-F96E28FD7E81}"/>
              </a:ext>
            </a:extLst>
          </p:cNvPr>
          <p:cNvSpPr txBox="1"/>
          <p:nvPr/>
        </p:nvSpPr>
        <p:spPr>
          <a:xfrm>
            <a:off x="5016149" y="398649"/>
            <a:ext cx="1959254" cy="3528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133" dirty="0">
                <a:solidFill>
                  <a:schemeClr val="accent5"/>
                </a:solidFill>
              </a:rPr>
              <a:t>Coupling</a:t>
            </a:r>
            <a:r>
              <a:rPr lang="de-DE" sz="2133" dirty="0">
                <a:solidFill>
                  <a:schemeClr val="accent5"/>
                </a:solidFill>
              </a:rPr>
              <a:t> Concept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2E866DA-3AA2-437B-A7A4-A950C1EFF72B}"/>
              </a:ext>
            </a:extLst>
          </p:cNvPr>
          <p:cNvSpPr/>
          <p:nvPr/>
        </p:nvSpPr>
        <p:spPr>
          <a:xfrm>
            <a:off x="5334803" y="2207332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 based ELMO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8FCBB7BB-A486-4E21-BA56-FA2FBBA4588E}"/>
              </a:ext>
            </a:extLst>
          </p:cNvPr>
          <p:cNvSpPr/>
          <p:nvPr/>
        </p:nvSpPr>
        <p:spPr>
          <a:xfrm>
            <a:off x="9461661" y="5440156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DigiZ</a:t>
            </a:r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uses ELMO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B7DBFB43-79BD-442E-A286-A61C8234F244}"/>
              </a:ext>
            </a:extLst>
          </p:cNvPr>
          <p:cNvSpPr txBox="1"/>
          <p:nvPr/>
        </p:nvSpPr>
        <p:spPr>
          <a:xfrm>
            <a:off x="10501910" y="881348"/>
            <a:ext cx="575607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400" dirty="0"/>
              <a:t>Legend:</a:t>
            </a:r>
          </a:p>
        </p:txBody>
      </p:sp>
      <p:cxnSp>
        <p:nvCxnSpPr>
          <p:cNvPr id="123" name="Verbinder: gewinkelt 122">
            <a:extLst>
              <a:ext uri="{FF2B5EF4-FFF2-40B4-BE49-F238E27FC236}">
                <a16:creationId xmlns:a16="http://schemas.microsoft.com/office/drawing/2014/main" id="{1972C898-7A96-4951-831B-51B50A7BFA40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4392387" y="4627735"/>
            <a:ext cx="2971964" cy="369632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4F636BF5-F697-4BCB-B738-1126B82DB9A9}"/>
              </a:ext>
            </a:extLst>
          </p:cNvPr>
          <p:cNvSpPr/>
          <p:nvPr/>
        </p:nvSpPr>
        <p:spPr>
          <a:xfrm>
            <a:off x="3560182" y="1626852"/>
            <a:ext cx="1241973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ELMO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82BEC47-B216-4AB2-8AE6-717868E8570C}"/>
              </a:ext>
            </a:extLst>
          </p:cNvPr>
          <p:cNvSpPr/>
          <p:nvPr/>
        </p:nvSpPr>
        <p:spPr>
          <a:xfrm>
            <a:off x="5349993" y="5440156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</a:t>
            </a:r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aligned with ELMO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E4C41BC9-AF20-44D1-BE86-93AFDD297A30}"/>
              </a:ext>
            </a:extLst>
          </p:cNvPr>
          <p:cNvSpPr/>
          <p:nvPr/>
        </p:nvSpPr>
        <p:spPr>
          <a:xfrm rot="16200000">
            <a:off x="-242172" y="4993267"/>
            <a:ext cx="2723987" cy="480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1877CBD5-06F0-4B79-B844-D1FA14BD9D9B}"/>
              </a:ext>
            </a:extLst>
          </p:cNvPr>
          <p:cNvSpPr/>
          <p:nvPr/>
        </p:nvSpPr>
        <p:spPr>
          <a:xfrm rot="16200000">
            <a:off x="1139024" y="4251696"/>
            <a:ext cx="1240845" cy="480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OOTS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F411EA01-0F33-4FC2-BE5C-C9BE931AF677}"/>
              </a:ext>
            </a:extLst>
          </p:cNvPr>
          <p:cNvCxnSpPr>
            <a:cxnSpLocks/>
          </p:cNvCxnSpPr>
          <p:nvPr/>
        </p:nvCxnSpPr>
        <p:spPr>
          <a:xfrm>
            <a:off x="1338466" y="4491696"/>
            <a:ext cx="1998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Verbinder: gewinkelt 70">
            <a:extLst>
              <a:ext uri="{FF2B5EF4-FFF2-40B4-BE49-F238E27FC236}">
                <a16:creationId xmlns:a16="http://schemas.microsoft.com/office/drawing/2014/main" id="{E7BB61C5-8B3B-4EDD-83F9-59ACA6411895}"/>
              </a:ext>
            </a:extLst>
          </p:cNvPr>
          <p:cNvCxnSpPr>
            <a:cxnSpLocks/>
            <a:stCxn id="12" idx="1"/>
            <a:endCxn id="11" idx="0"/>
          </p:cNvCxnSpPr>
          <p:nvPr/>
        </p:nvCxnSpPr>
        <p:spPr>
          <a:xfrm rot="10800000" flipV="1">
            <a:off x="4181168" y="1326373"/>
            <a:ext cx="2348805" cy="300479"/>
          </a:xfrm>
          <a:prstGeom prst="bentConnector2">
            <a:avLst/>
          </a:prstGeom>
          <a:ln>
            <a:solidFill>
              <a:srgbClr val="0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68">
            <a:extLst>
              <a:ext uri="{FF2B5EF4-FFF2-40B4-BE49-F238E27FC236}">
                <a16:creationId xmlns:a16="http://schemas.microsoft.com/office/drawing/2014/main" id="{73349E01-85B9-4B69-8B2D-7DC864149788}"/>
              </a:ext>
            </a:extLst>
          </p:cNvPr>
          <p:cNvSpPr/>
          <p:nvPr/>
        </p:nvSpPr>
        <p:spPr>
          <a:xfrm>
            <a:off x="5167252" y="1146792"/>
            <a:ext cx="816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en-US" sz="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VCs can transport ELMO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A50E1BBF-64FC-D68B-E6A1-F4EE8AA2D1B7}"/>
              </a:ext>
            </a:extLst>
          </p:cNvPr>
          <p:cNvSpPr/>
          <p:nvPr/>
        </p:nvSpPr>
        <p:spPr>
          <a:xfrm>
            <a:off x="1457571" y="5745073"/>
            <a:ext cx="1391839" cy="8446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ESCI</a:t>
            </a:r>
          </a:p>
        </p:txBody>
      </p:sp>
      <p:cxnSp>
        <p:nvCxnSpPr>
          <p:cNvPr id="93" name="Verbinder: gewinkelt 92">
            <a:extLst>
              <a:ext uri="{FF2B5EF4-FFF2-40B4-BE49-F238E27FC236}">
                <a16:creationId xmlns:a16="http://schemas.microsoft.com/office/drawing/2014/main" id="{7DB9CF87-CF25-DF89-3033-0567EDFACB2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23369" y="946194"/>
            <a:ext cx="6026891" cy="679921"/>
          </a:xfrm>
          <a:prstGeom prst="bentConnector3">
            <a:avLst>
              <a:gd name="adj1" fmla="val 9995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Verbinder: gewinkelt 105">
            <a:extLst>
              <a:ext uri="{FF2B5EF4-FFF2-40B4-BE49-F238E27FC236}">
                <a16:creationId xmlns:a16="http://schemas.microsoft.com/office/drawing/2014/main" id="{A4DE01F7-8B6B-A5F1-C9B0-CBD8A1010C9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83865" y="2216881"/>
            <a:ext cx="1320267" cy="899099"/>
          </a:xfrm>
          <a:prstGeom prst="bentConnector3">
            <a:avLst>
              <a:gd name="adj1" fmla="val 83923"/>
            </a:avLst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hteck 111">
            <a:extLst>
              <a:ext uri="{FF2B5EF4-FFF2-40B4-BE49-F238E27FC236}">
                <a16:creationId xmlns:a16="http://schemas.microsoft.com/office/drawing/2014/main" id="{0EB325B5-6F59-0575-F8AE-16AED96BFB7D}"/>
              </a:ext>
            </a:extLst>
          </p:cNvPr>
          <p:cNvSpPr/>
          <p:nvPr/>
        </p:nvSpPr>
        <p:spPr>
          <a:xfrm>
            <a:off x="2894746" y="6058531"/>
            <a:ext cx="1241973" cy="4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EDSSI</a:t>
            </a:r>
          </a:p>
        </p:txBody>
      </p:sp>
      <p:cxnSp>
        <p:nvCxnSpPr>
          <p:cNvPr id="113" name="Verbinder: gewinkelt 112">
            <a:extLst>
              <a:ext uri="{FF2B5EF4-FFF2-40B4-BE49-F238E27FC236}">
                <a16:creationId xmlns:a16="http://schemas.microsoft.com/office/drawing/2014/main" id="{4B98E5F6-3235-CE4B-34EF-61F4C256B8E1}"/>
              </a:ext>
            </a:extLst>
          </p:cNvPr>
          <p:cNvCxnSpPr>
            <a:endCxn id="112" idx="0"/>
          </p:cNvCxnSpPr>
          <p:nvPr/>
        </p:nvCxnSpPr>
        <p:spPr>
          <a:xfrm>
            <a:off x="2849409" y="5850946"/>
            <a:ext cx="666323" cy="20758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Fußzeilenplatzhalter 5">
            <a:extLst>
              <a:ext uri="{FF2B5EF4-FFF2-40B4-BE49-F238E27FC236}">
                <a16:creationId xmlns:a16="http://schemas.microsoft.com/office/drawing/2014/main" id="{72379B5E-B976-4F00-9C41-D3F3C052DB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auto">
          <a:xfrm>
            <a:off x="414882" y="6473315"/>
            <a:ext cx="10576820" cy="365125"/>
          </a:xfrm>
        </p:spPr>
        <p:txBody>
          <a:bodyPr/>
          <a:lstStyle/>
          <a:p>
            <a:pPr defTabSz="914377"/>
            <a:r>
              <a:rPr lang="de-DE" dirty="0">
                <a:solidFill>
                  <a:prstClr val="black"/>
                </a:solidFill>
              </a:rPr>
              <a:t>Dr. Matthias Gottlieb, Guido Bacharach, Groningen Declaration Network – 11th Annual Meeting, Groningen, 13. </a:t>
            </a:r>
            <a:r>
              <a:rPr lang="de-DE" dirty="0" err="1">
                <a:solidFill>
                  <a:prstClr val="black"/>
                </a:solidFill>
              </a:rPr>
              <a:t>October</a:t>
            </a:r>
            <a:r>
              <a:rPr lang="de-DE" dirty="0">
                <a:solidFill>
                  <a:prstClr val="black"/>
                </a:solidFill>
              </a:rPr>
              <a:t> 2022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5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061D72F-B462-4A12-81B0-B567AD21F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473" y="2133601"/>
            <a:ext cx="10503375" cy="41275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Developed: Coupling concept illustrating interplay between different data models and infrastructures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dirty="0"/>
              <a:t>Major European data standards: ELM and ELMO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dirty="0"/>
              <a:t>Interoperability: ELM version 3 with ELMO version 1.7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dirty="0"/>
              <a:t>SDG and OOTS connection and location to the coupling concept is in discussion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Specific National data formats such as German </a:t>
            </a:r>
            <a:r>
              <a:rPr lang="en-US" dirty="0" err="1"/>
              <a:t>Xschule</a:t>
            </a:r>
            <a:r>
              <a:rPr lang="en-US" dirty="0"/>
              <a:t> and XHEIE currently not interoperable to the international formats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4DA704-B48E-4F83-91C1-59D8692E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4" y="1296000"/>
            <a:ext cx="11345332" cy="507747"/>
          </a:xfrm>
        </p:spPr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CB943B-ED0E-4165-9382-72B74E50C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824218B-8C31-41DF-A4A8-AE0AE1EF8834}"/>
              </a:ext>
            </a:extLst>
          </p:cNvPr>
          <p:cNvGrpSpPr/>
          <p:nvPr/>
        </p:nvGrpSpPr>
        <p:grpSpPr>
          <a:xfrm>
            <a:off x="700337" y="3389880"/>
            <a:ext cx="623179" cy="623179"/>
            <a:chOff x="471506" y="2663636"/>
            <a:chExt cx="574878" cy="574878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25DD5C80-7B38-9373-FA94-6B2FA90149D5}"/>
                </a:ext>
              </a:extLst>
            </p:cNvPr>
            <p:cNvSpPr/>
            <p:nvPr/>
          </p:nvSpPr>
          <p:spPr>
            <a:xfrm>
              <a:off x="471506" y="2663636"/>
              <a:ext cx="574878" cy="5748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sz="2400" dirty="0"/>
            </a:p>
          </p:txBody>
        </p:sp>
        <p:sp>
          <p:nvSpPr>
            <p:cNvPr id="5" name="Freeform 924">
              <a:extLst>
                <a:ext uri="{FF2B5EF4-FFF2-40B4-BE49-F238E27FC236}">
                  <a16:creationId xmlns:a16="http://schemas.microsoft.com/office/drawing/2014/main" id="{2257BDDD-8261-87B2-040C-1AE19613F03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71385" y="2778671"/>
              <a:ext cx="375120" cy="344808"/>
            </a:xfrm>
            <a:custGeom>
              <a:avLst/>
              <a:gdLst>
                <a:gd name="T0" fmla="*/ 360 w 627"/>
                <a:gd name="T1" fmla="*/ 336 h 576"/>
                <a:gd name="T2" fmla="*/ 381 w 627"/>
                <a:gd name="T3" fmla="*/ 405 h 576"/>
                <a:gd name="T4" fmla="*/ 319 w 627"/>
                <a:gd name="T5" fmla="*/ 458 h 576"/>
                <a:gd name="T6" fmla="*/ 249 w 627"/>
                <a:gd name="T7" fmla="*/ 489 h 576"/>
                <a:gd name="T8" fmla="*/ 169 w 627"/>
                <a:gd name="T9" fmla="*/ 489 h 576"/>
                <a:gd name="T10" fmla="*/ 98 w 627"/>
                <a:gd name="T11" fmla="*/ 458 h 576"/>
                <a:gd name="T12" fmla="*/ 38 w 627"/>
                <a:gd name="T13" fmla="*/ 405 h 576"/>
                <a:gd name="T14" fmla="*/ 57 w 627"/>
                <a:gd name="T15" fmla="*/ 335 h 576"/>
                <a:gd name="T16" fmla="*/ 0 w 627"/>
                <a:gd name="T17" fmla="*/ 257 h 576"/>
                <a:gd name="T18" fmla="*/ 68 w 627"/>
                <a:gd name="T19" fmla="*/ 215 h 576"/>
                <a:gd name="T20" fmla="*/ 39 w 627"/>
                <a:gd name="T21" fmla="*/ 164 h 576"/>
                <a:gd name="T22" fmla="*/ 136 w 627"/>
                <a:gd name="T23" fmla="*/ 147 h 576"/>
                <a:gd name="T24" fmla="*/ 178 w 627"/>
                <a:gd name="T25" fmla="*/ 79 h 576"/>
                <a:gd name="T26" fmla="*/ 256 w 627"/>
                <a:gd name="T27" fmla="*/ 137 h 576"/>
                <a:gd name="T28" fmla="*/ 326 w 627"/>
                <a:gd name="T29" fmla="*/ 116 h 576"/>
                <a:gd name="T30" fmla="*/ 378 w 627"/>
                <a:gd name="T31" fmla="*/ 177 h 576"/>
                <a:gd name="T32" fmla="*/ 410 w 627"/>
                <a:gd name="T33" fmla="*/ 248 h 576"/>
                <a:gd name="T34" fmla="*/ 209 w 627"/>
                <a:gd name="T35" fmla="*/ 204 h 576"/>
                <a:gd name="T36" fmla="*/ 292 w 627"/>
                <a:gd name="T37" fmla="*/ 288 h 576"/>
                <a:gd name="T38" fmla="*/ 578 w 627"/>
                <a:gd name="T39" fmla="*/ 154 h 576"/>
                <a:gd name="T40" fmla="*/ 584 w 627"/>
                <a:gd name="T41" fmla="*/ 218 h 576"/>
                <a:gd name="T42" fmla="*/ 502 w 627"/>
                <a:gd name="T43" fmla="*/ 204 h 576"/>
                <a:gd name="T44" fmla="*/ 419 w 627"/>
                <a:gd name="T45" fmla="*/ 218 h 576"/>
                <a:gd name="T46" fmla="*/ 425 w 627"/>
                <a:gd name="T47" fmla="*/ 154 h 576"/>
                <a:gd name="T48" fmla="*/ 425 w 627"/>
                <a:gd name="T49" fmla="*/ 88 h 576"/>
                <a:gd name="T50" fmla="*/ 419 w 627"/>
                <a:gd name="T51" fmla="*/ 23 h 576"/>
                <a:gd name="T52" fmla="*/ 502 w 627"/>
                <a:gd name="T53" fmla="*/ 37 h 576"/>
                <a:gd name="T54" fmla="*/ 543 w 627"/>
                <a:gd name="T55" fmla="*/ 0 h 576"/>
                <a:gd name="T56" fmla="*/ 569 w 627"/>
                <a:gd name="T57" fmla="*/ 71 h 576"/>
                <a:gd name="T58" fmla="*/ 627 w 627"/>
                <a:gd name="T59" fmla="*/ 143 h 576"/>
                <a:gd name="T60" fmla="*/ 569 w 627"/>
                <a:gd name="T61" fmla="*/ 505 h 576"/>
                <a:gd name="T62" fmla="*/ 543 w 627"/>
                <a:gd name="T63" fmla="*/ 576 h 576"/>
                <a:gd name="T64" fmla="*/ 492 w 627"/>
                <a:gd name="T65" fmla="*/ 538 h 576"/>
                <a:gd name="T66" fmla="*/ 418 w 627"/>
                <a:gd name="T67" fmla="*/ 550 h 576"/>
                <a:gd name="T68" fmla="*/ 376 w 627"/>
                <a:gd name="T69" fmla="*/ 478 h 576"/>
                <a:gd name="T70" fmla="*/ 435 w 627"/>
                <a:gd name="T71" fmla="*/ 405 h 576"/>
                <a:gd name="T72" fmla="*/ 460 w 627"/>
                <a:gd name="T73" fmla="*/ 335 h 576"/>
                <a:gd name="T74" fmla="*/ 511 w 627"/>
                <a:gd name="T75" fmla="*/ 372 h 576"/>
                <a:gd name="T76" fmla="*/ 584 w 627"/>
                <a:gd name="T77" fmla="*/ 358 h 576"/>
                <a:gd name="T78" fmla="*/ 578 w 627"/>
                <a:gd name="T79" fmla="*/ 422 h 576"/>
                <a:gd name="T80" fmla="*/ 502 w 627"/>
                <a:gd name="T81" fmla="*/ 79 h 576"/>
                <a:gd name="T82" fmla="*/ 543 w 627"/>
                <a:gd name="T83" fmla="*/ 121 h 576"/>
                <a:gd name="T84" fmla="*/ 460 w 627"/>
                <a:gd name="T85" fmla="*/ 455 h 576"/>
                <a:gd name="T86" fmla="*/ 502 w 627"/>
                <a:gd name="T87" fmla="*/ 41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7" h="576">
                  <a:moveTo>
                    <a:pt x="418" y="319"/>
                  </a:moveTo>
                  <a:cubicBezTo>
                    <a:pt x="418" y="323"/>
                    <a:pt x="415" y="328"/>
                    <a:pt x="410" y="328"/>
                  </a:cubicBezTo>
                  <a:cubicBezTo>
                    <a:pt x="360" y="336"/>
                    <a:pt x="360" y="336"/>
                    <a:pt x="360" y="336"/>
                  </a:cubicBezTo>
                  <a:cubicBezTo>
                    <a:pt x="357" y="345"/>
                    <a:pt x="354" y="353"/>
                    <a:pt x="349" y="361"/>
                  </a:cubicBezTo>
                  <a:cubicBezTo>
                    <a:pt x="358" y="374"/>
                    <a:pt x="368" y="386"/>
                    <a:pt x="379" y="399"/>
                  </a:cubicBezTo>
                  <a:cubicBezTo>
                    <a:pt x="380" y="401"/>
                    <a:pt x="381" y="403"/>
                    <a:pt x="381" y="405"/>
                  </a:cubicBezTo>
                  <a:cubicBezTo>
                    <a:pt x="381" y="407"/>
                    <a:pt x="380" y="410"/>
                    <a:pt x="379" y="411"/>
                  </a:cubicBezTo>
                  <a:cubicBezTo>
                    <a:pt x="372" y="420"/>
                    <a:pt x="336" y="460"/>
                    <a:pt x="326" y="460"/>
                  </a:cubicBezTo>
                  <a:cubicBezTo>
                    <a:pt x="323" y="460"/>
                    <a:pt x="321" y="459"/>
                    <a:pt x="319" y="458"/>
                  </a:cubicBezTo>
                  <a:cubicBezTo>
                    <a:pt x="282" y="428"/>
                    <a:pt x="282" y="428"/>
                    <a:pt x="282" y="428"/>
                  </a:cubicBezTo>
                  <a:cubicBezTo>
                    <a:pt x="273" y="433"/>
                    <a:pt x="265" y="436"/>
                    <a:pt x="256" y="438"/>
                  </a:cubicBezTo>
                  <a:cubicBezTo>
                    <a:pt x="255" y="455"/>
                    <a:pt x="253" y="473"/>
                    <a:pt x="249" y="489"/>
                  </a:cubicBezTo>
                  <a:cubicBezTo>
                    <a:pt x="248" y="494"/>
                    <a:pt x="244" y="497"/>
                    <a:pt x="239" y="497"/>
                  </a:cubicBezTo>
                  <a:cubicBezTo>
                    <a:pt x="178" y="497"/>
                    <a:pt x="178" y="497"/>
                    <a:pt x="178" y="497"/>
                  </a:cubicBezTo>
                  <a:cubicBezTo>
                    <a:pt x="174" y="497"/>
                    <a:pt x="169" y="493"/>
                    <a:pt x="169" y="489"/>
                  </a:cubicBezTo>
                  <a:cubicBezTo>
                    <a:pt x="161" y="439"/>
                    <a:pt x="161" y="439"/>
                    <a:pt x="161" y="439"/>
                  </a:cubicBezTo>
                  <a:cubicBezTo>
                    <a:pt x="153" y="436"/>
                    <a:pt x="144" y="433"/>
                    <a:pt x="137" y="429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6" y="459"/>
                    <a:pt x="94" y="460"/>
                    <a:pt x="91" y="460"/>
                  </a:cubicBezTo>
                  <a:cubicBezTo>
                    <a:pt x="89" y="460"/>
                    <a:pt x="87" y="459"/>
                    <a:pt x="85" y="457"/>
                  </a:cubicBezTo>
                  <a:cubicBezTo>
                    <a:pt x="76" y="450"/>
                    <a:pt x="38" y="415"/>
                    <a:pt x="38" y="405"/>
                  </a:cubicBezTo>
                  <a:cubicBezTo>
                    <a:pt x="38" y="403"/>
                    <a:pt x="39" y="401"/>
                    <a:pt x="40" y="399"/>
                  </a:cubicBezTo>
                  <a:cubicBezTo>
                    <a:pt x="49" y="387"/>
                    <a:pt x="59" y="374"/>
                    <a:pt x="69" y="362"/>
                  </a:cubicBezTo>
                  <a:cubicBezTo>
                    <a:pt x="64" y="353"/>
                    <a:pt x="60" y="344"/>
                    <a:pt x="57" y="335"/>
                  </a:cubicBezTo>
                  <a:cubicBezTo>
                    <a:pt x="7" y="327"/>
                    <a:pt x="7" y="327"/>
                    <a:pt x="7" y="327"/>
                  </a:cubicBezTo>
                  <a:cubicBezTo>
                    <a:pt x="3" y="326"/>
                    <a:pt x="0" y="322"/>
                    <a:pt x="0" y="31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3"/>
                    <a:pt x="3" y="248"/>
                    <a:pt x="7" y="247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60" y="231"/>
                    <a:pt x="64" y="223"/>
                    <a:pt x="68" y="215"/>
                  </a:cubicBezTo>
                  <a:cubicBezTo>
                    <a:pt x="59" y="202"/>
                    <a:pt x="49" y="189"/>
                    <a:pt x="39" y="177"/>
                  </a:cubicBezTo>
                  <a:cubicBezTo>
                    <a:pt x="38" y="175"/>
                    <a:pt x="37" y="173"/>
                    <a:pt x="37" y="171"/>
                  </a:cubicBezTo>
                  <a:cubicBezTo>
                    <a:pt x="37" y="168"/>
                    <a:pt x="37" y="166"/>
                    <a:pt x="39" y="164"/>
                  </a:cubicBezTo>
                  <a:cubicBezTo>
                    <a:pt x="45" y="155"/>
                    <a:pt x="82" y="116"/>
                    <a:pt x="91" y="116"/>
                  </a:cubicBezTo>
                  <a:cubicBezTo>
                    <a:pt x="94" y="116"/>
                    <a:pt x="96" y="117"/>
                    <a:pt x="98" y="118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44" y="143"/>
                    <a:pt x="152" y="140"/>
                    <a:pt x="161" y="137"/>
                  </a:cubicBezTo>
                  <a:cubicBezTo>
                    <a:pt x="163" y="121"/>
                    <a:pt x="164" y="103"/>
                    <a:pt x="169" y="87"/>
                  </a:cubicBezTo>
                  <a:cubicBezTo>
                    <a:pt x="170" y="82"/>
                    <a:pt x="174" y="79"/>
                    <a:pt x="178" y="79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44" y="79"/>
                    <a:pt x="248" y="82"/>
                    <a:pt x="249" y="87"/>
                  </a:cubicBezTo>
                  <a:cubicBezTo>
                    <a:pt x="256" y="137"/>
                    <a:pt x="256" y="137"/>
                    <a:pt x="256" y="137"/>
                  </a:cubicBezTo>
                  <a:cubicBezTo>
                    <a:pt x="265" y="140"/>
                    <a:pt x="273" y="143"/>
                    <a:pt x="281" y="14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2" y="116"/>
                    <a:pt x="324" y="116"/>
                    <a:pt x="326" y="116"/>
                  </a:cubicBezTo>
                  <a:cubicBezTo>
                    <a:pt x="329" y="116"/>
                    <a:pt x="331" y="117"/>
                    <a:pt x="333" y="118"/>
                  </a:cubicBezTo>
                  <a:cubicBezTo>
                    <a:pt x="341" y="126"/>
                    <a:pt x="380" y="161"/>
                    <a:pt x="380" y="171"/>
                  </a:cubicBezTo>
                  <a:cubicBezTo>
                    <a:pt x="380" y="173"/>
                    <a:pt x="379" y="175"/>
                    <a:pt x="378" y="177"/>
                  </a:cubicBezTo>
                  <a:cubicBezTo>
                    <a:pt x="368" y="189"/>
                    <a:pt x="358" y="201"/>
                    <a:pt x="349" y="214"/>
                  </a:cubicBezTo>
                  <a:cubicBezTo>
                    <a:pt x="354" y="223"/>
                    <a:pt x="357" y="232"/>
                    <a:pt x="360" y="241"/>
                  </a:cubicBezTo>
                  <a:cubicBezTo>
                    <a:pt x="410" y="248"/>
                    <a:pt x="410" y="248"/>
                    <a:pt x="410" y="248"/>
                  </a:cubicBezTo>
                  <a:cubicBezTo>
                    <a:pt x="415" y="249"/>
                    <a:pt x="418" y="254"/>
                    <a:pt x="418" y="258"/>
                  </a:cubicBezTo>
                  <a:lnTo>
                    <a:pt x="418" y="319"/>
                  </a:lnTo>
                  <a:close/>
                  <a:moveTo>
                    <a:pt x="209" y="204"/>
                  </a:moveTo>
                  <a:cubicBezTo>
                    <a:pt x="163" y="204"/>
                    <a:pt x="125" y="242"/>
                    <a:pt x="125" y="288"/>
                  </a:cubicBezTo>
                  <a:cubicBezTo>
                    <a:pt x="125" y="334"/>
                    <a:pt x="163" y="372"/>
                    <a:pt x="209" y="372"/>
                  </a:cubicBezTo>
                  <a:cubicBezTo>
                    <a:pt x="255" y="372"/>
                    <a:pt x="292" y="334"/>
                    <a:pt x="292" y="288"/>
                  </a:cubicBezTo>
                  <a:cubicBezTo>
                    <a:pt x="292" y="242"/>
                    <a:pt x="255" y="204"/>
                    <a:pt x="209" y="204"/>
                  </a:cubicBezTo>
                  <a:close/>
                  <a:moveTo>
                    <a:pt x="627" y="143"/>
                  </a:moveTo>
                  <a:cubicBezTo>
                    <a:pt x="627" y="148"/>
                    <a:pt x="585" y="153"/>
                    <a:pt x="578" y="154"/>
                  </a:cubicBezTo>
                  <a:cubicBezTo>
                    <a:pt x="576" y="160"/>
                    <a:pt x="572" y="165"/>
                    <a:pt x="569" y="171"/>
                  </a:cubicBezTo>
                  <a:cubicBezTo>
                    <a:pt x="571" y="177"/>
                    <a:pt x="585" y="210"/>
                    <a:pt x="585" y="216"/>
                  </a:cubicBezTo>
                  <a:cubicBezTo>
                    <a:pt x="585" y="217"/>
                    <a:pt x="585" y="217"/>
                    <a:pt x="584" y="218"/>
                  </a:cubicBezTo>
                  <a:cubicBezTo>
                    <a:pt x="580" y="220"/>
                    <a:pt x="545" y="241"/>
                    <a:pt x="543" y="241"/>
                  </a:cubicBezTo>
                  <a:cubicBezTo>
                    <a:pt x="539" y="241"/>
                    <a:pt x="515" y="208"/>
                    <a:pt x="511" y="204"/>
                  </a:cubicBezTo>
                  <a:cubicBezTo>
                    <a:pt x="508" y="204"/>
                    <a:pt x="505" y="204"/>
                    <a:pt x="502" y="204"/>
                  </a:cubicBezTo>
                  <a:cubicBezTo>
                    <a:pt x="498" y="204"/>
                    <a:pt x="495" y="204"/>
                    <a:pt x="492" y="204"/>
                  </a:cubicBezTo>
                  <a:cubicBezTo>
                    <a:pt x="488" y="208"/>
                    <a:pt x="464" y="241"/>
                    <a:pt x="460" y="241"/>
                  </a:cubicBezTo>
                  <a:cubicBezTo>
                    <a:pt x="458" y="241"/>
                    <a:pt x="423" y="220"/>
                    <a:pt x="419" y="218"/>
                  </a:cubicBezTo>
                  <a:cubicBezTo>
                    <a:pt x="418" y="217"/>
                    <a:pt x="418" y="216"/>
                    <a:pt x="418" y="216"/>
                  </a:cubicBezTo>
                  <a:cubicBezTo>
                    <a:pt x="418" y="210"/>
                    <a:pt x="432" y="177"/>
                    <a:pt x="435" y="171"/>
                  </a:cubicBezTo>
                  <a:cubicBezTo>
                    <a:pt x="431" y="165"/>
                    <a:pt x="427" y="160"/>
                    <a:pt x="425" y="154"/>
                  </a:cubicBezTo>
                  <a:cubicBezTo>
                    <a:pt x="418" y="153"/>
                    <a:pt x="376" y="148"/>
                    <a:pt x="376" y="143"/>
                  </a:cubicBezTo>
                  <a:cubicBezTo>
                    <a:pt x="376" y="98"/>
                    <a:pt x="376" y="98"/>
                    <a:pt x="376" y="98"/>
                  </a:cubicBezTo>
                  <a:cubicBezTo>
                    <a:pt x="376" y="93"/>
                    <a:pt x="418" y="88"/>
                    <a:pt x="425" y="88"/>
                  </a:cubicBezTo>
                  <a:cubicBezTo>
                    <a:pt x="427" y="82"/>
                    <a:pt x="431" y="76"/>
                    <a:pt x="435" y="71"/>
                  </a:cubicBezTo>
                  <a:cubicBezTo>
                    <a:pt x="432" y="64"/>
                    <a:pt x="418" y="31"/>
                    <a:pt x="418" y="25"/>
                  </a:cubicBezTo>
                  <a:cubicBezTo>
                    <a:pt x="418" y="25"/>
                    <a:pt x="418" y="24"/>
                    <a:pt x="419" y="23"/>
                  </a:cubicBezTo>
                  <a:cubicBezTo>
                    <a:pt x="423" y="21"/>
                    <a:pt x="458" y="0"/>
                    <a:pt x="460" y="0"/>
                  </a:cubicBezTo>
                  <a:cubicBezTo>
                    <a:pt x="464" y="0"/>
                    <a:pt x="488" y="33"/>
                    <a:pt x="492" y="38"/>
                  </a:cubicBezTo>
                  <a:cubicBezTo>
                    <a:pt x="495" y="37"/>
                    <a:pt x="498" y="37"/>
                    <a:pt x="502" y="37"/>
                  </a:cubicBezTo>
                  <a:cubicBezTo>
                    <a:pt x="505" y="37"/>
                    <a:pt x="508" y="37"/>
                    <a:pt x="511" y="38"/>
                  </a:cubicBezTo>
                  <a:cubicBezTo>
                    <a:pt x="521" y="25"/>
                    <a:pt x="530" y="12"/>
                    <a:pt x="541" y="1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5" y="0"/>
                    <a:pt x="580" y="21"/>
                    <a:pt x="584" y="23"/>
                  </a:cubicBezTo>
                  <a:cubicBezTo>
                    <a:pt x="585" y="24"/>
                    <a:pt x="585" y="25"/>
                    <a:pt x="585" y="25"/>
                  </a:cubicBezTo>
                  <a:cubicBezTo>
                    <a:pt x="585" y="31"/>
                    <a:pt x="571" y="64"/>
                    <a:pt x="569" y="71"/>
                  </a:cubicBezTo>
                  <a:cubicBezTo>
                    <a:pt x="572" y="76"/>
                    <a:pt x="576" y="82"/>
                    <a:pt x="578" y="88"/>
                  </a:cubicBezTo>
                  <a:cubicBezTo>
                    <a:pt x="585" y="88"/>
                    <a:pt x="627" y="93"/>
                    <a:pt x="627" y="98"/>
                  </a:cubicBezTo>
                  <a:lnTo>
                    <a:pt x="627" y="143"/>
                  </a:lnTo>
                  <a:close/>
                  <a:moveTo>
                    <a:pt x="627" y="478"/>
                  </a:moveTo>
                  <a:cubicBezTo>
                    <a:pt x="627" y="483"/>
                    <a:pt x="585" y="487"/>
                    <a:pt x="578" y="488"/>
                  </a:cubicBezTo>
                  <a:cubicBezTo>
                    <a:pt x="576" y="494"/>
                    <a:pt x="572" y="500"/>
                    <a:pt x="569" y="505"/>
                  </a:cubicBezTo>
                  <a:cubicBezTo>
                    <a:pt x="571" y="512"/>
                    <a:pt x="585" y="544"/>
                    <a:pt x="585" y="550"/>
                  </a:cubicBezTo>
                  <a:cubicBezTo>
                    <a:pt x="585" y="551"/>
                    <a:pt x="585" y="552"/>
                    <a:pt x="584" y="553"/>
                  </a:cubicBezTo>
                  <a:cubicBezTo>
                    <a:pt x="580" y="555"/>
                    <a:pt x="545" y="576"/>
                    <a:pt x="543" y="576"/>
                  </a:cubicBezTo>
                  <a:cubicBezTo>
                    <a:pt x="539" y="576"/>
                    <a:pt x="515" y="543"/>
                    <a:pt x="511" y="538"/>
                  </a:cubicBezTo>
                  <a:cubicBezTo>
                    <a:pt x="508" y="538"/>
                    <a:pt x="505" y="539"/>
                    <a:pt x="502" y="539"/>
                  </a:cubicBezTo>
                  <a:cubicBezTo>
                    <a:pt x="498" y="539"/>
                    <a:pt x="495" y="538"/>
                    <a:pt x="492" y="538"/>
                  </a:cubicBezTo>
                  <a:cubicBezTo>
                    <a:pt x="488" y="543"/>
                    <a:pt x="464" y="576"/>
                    <a:pt x="460" y="576"/>
                  </a:cubicBezTo>
                  <a:cubicBezTo>
                    <a:pt x="458" y="576"/>
                    <a:pt x="423" y="555"/>
                    <a:pt x="419" y="553"/>
                  </a:cubicBezTo>
                  <a:cubicBezTo>
                    <a:pt x="418" y="552"/>
                    <a:pt x="418" y="551"/>
                    <a:pt x="418" y="550"/>
                  </a:cubicBezTo>
                  <a:cubicBezTo>
                    <a:pt x="418" y="545"/>
                    <a:pt x="432" y="512"/>
                    <a:pt x="435" y="505"/>
                  </a:cubicBezTo>
                  <a:cubicBezTo>
                    <a:pt x="431" y="500"/>
                    <a:pt x="427" y="494"/>
                    <a:pt x="425" y="488"/>
                  </a:cubicBezTo>
                  <a:cubicBezTo>
                    <a:pt x="418" y="487"/>
                    <a:pt x="376" y="483"/>
                    <a:pt x="376" y="478"/>
                  </a:cubicBezTo>
                  <a:cubicBezTo>
                    <a:pt x="376" y="432"/>
                    <a:pt x="376" y="432"/>
                    <a:pt x="376" y="432"/>
                  </a:cubicBezTo>
                  <a:cubicBezTo>
                    <a:pt x="376" y="427"/>
                    <a:pt x="418" y="423"/>
                    <a:pt x="425" y="422"/>
                  </a:cubicBezTo>
                  <a:cubicBezTo>
                    <a:pt x="427" y="416"/>
                    <a:pt x="431" y="410"/>
                    <a:pt x="435" y="405"/>
                  </a:cubicBezTo>
                  <a:cubicBezTo>
                    <a:pt x="432" y="399"/>
                    <a:pt x="418" y="366"/>
                    <a:pt x="418" y="360"/>
                  </a:cubicBezTo>
                  <a:cubicBezTo>
                    <a:pt x="418" y="359"/>
                    <a:pt x="418" y="358"/>
                    <a:pt x="419" y="358"/>
                  </a:cubicBezTo>
                  <a:cubicBezTo>
                    <a:pt x="423" y="356"/>
                    <a:pt x="458" y="335"/>
                    <a:pt x="460" y="335"/>
                  </a:cubicBezTo>
                  <a:cubicBezTo>
                    <a:pt x="464" y="335"/>
                    <a:pt x="488" y="367"/>
                    <a:pt x="492" y="372"/>
                  </a:cubicBezTo>
                  <a:cubicBezTo>
                    <a:pt x="495" y="372"/>
                    <a:pt x="498" y="372"/>
                    <a:pt x="502" y="372"/>
                  </a:cubicBezTo>
                  <a:cubicBezTo>
                    <a:pt x="505" y="372"/>
                    <a:pt x="508" y="372"/>
                    <a:pt x="511" y="372"/>
                  </a:cubicBezTo>
                  <a:cubicBezTo>
                    <a:pt x="521" y="359"/>
                    <a:pt x="530" y="347"/>
                    <a:pt x="541" y="336"/>
                  </a:cubicBezTo>
                  <a:cubicBezTo>
                    <a:pt x="543" y="335"/>
                    <a:pt x="543" y="335"/>
                    <a:pt x="543" y="335"/>
                  </a:cubicBezTo>
                  <a:cubicBezTo>
                    <a:pt x="545" y="335"/>
                    <a:pt x="580" y="355"/>
                    <a:pt x="584" y="358"/>
                  </a:cubicBezTo>
                  <a:cubicBezTo>
                    <a:pt x="585" y="358"/>
                    <a:pt x="585" y="359"/>
                    <a:pt x="585" y="360"/>
                  </a:cubicBezTo>
                  <a:cubicBezTo>
                    <a:pt x="585" y="366"/>
                    <a:pt x="571" y="399"/>
                    <a:pt x="569" y="405"/>
                  </a:cubicBezTo>
                  <a:cubicBezTo>
                    <a:pt x="572" y="410"/>
                    <a:pt x="576" y="416"/>
                    <a:pt x="578" y="422"/>
                  </a:cubicBezTo>
                  <a:cubicBezTo>
                    <a:pt x="585" y="423"/>
                    <a:pt x="627" y="427"/>
                    <a:pt x="627" y="432"/>
                  </a:cubicBezTo>
                  <a:lnTo>
                    <a:pt x="627" y="478"/>
                  </a:lnTo>
                  <a:close/>
                  <a:moveTo>
                    <a:pt x="502" y="79"/>
                  </a:moveTo>
                  <a:cubicBezTo>
                    <a:pt x="479" y="79"/>
                    <a:pt x="460" y="98"/>
                    <a:pt x="460" y="121"/>
                  </a:cubicBezTo>
                  <a:cubicBezTo>
                    <a:pt x="460" y="144"/>
                    <a:pt x="479" y="162"/>
                    <a:pt x="502" y="162"/>
                  </a:cubicBezTo>
                  <a:cubicBezTo>
                    <a:pt x="525" y="162"/>
                    <a:pt x="543" y="143"/>
                    <a:pt x="543" y="121"/>
                  </a:cubicBezTo>
                  <a:cubicBezTo>
                    <a:pt x="543" y="98"/>
                    <a:pt x="524" y="79"/>
                    <a:pt x="502" y="79"/>
                  </a:cubicBezTo>
                  <a:close/>
                  <a:moveTo>
                    <a:pt x="502" y="413"/>
                  </a:moveTo>
                  <a:cubicBezTo>
                    <a:pt x="479" y="413"/>
                    <a:pt x="460" y="432"/>
                    <a:pt x="460" y="455"/>
                  </a:cubicBezTo>
                  <a:cubicBezTo>
                    <a:pt x="460" y="478"/>
                    <a:pt x="479" y="497"/>
                    <a:pt x="502" y="497"/>
                  </a:cubicBezTo>
                  <a:cubicBezTo>
                    <a:pt x="525" y="497"/>
                    <a:pt x="543" y="478"/>
                    <a:pt x="543" y="455"/>
                  </a:cubicBezTo>
                  <a:cubicBezTo>
                    <a:pt x="543" y="432"/>
                    <a:pt x="524" y="413"/>
                    <a:pt x="502" y="4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A9A4B197-F772-388D-F066-47C1695F3217}"/>
              </a:ext>
            </a:extLst>
          </p:cNvPr>
          <p:cNvSpPr/>
          <p:nvPr/>
        </p:nvSpPr>
        <p:spPr>
          <a:xfrm>
            <a:off x="687297" y="2717392"/>
            <a:ext cx="623179" cy="6231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24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54AFB17-3AF5-01D1-7F40-3EFEFC544547}"/>
              </a:ext>
            </a:extLst>
          </p:cNvPr>
          <p:cNvGrpSpPr/>
          <p:nvPr/>
        </p:nvGrpSpPr>
        <p:grpSpPr>
          <a:xfrm>
            <a:off x="687297" y="2033028"/>
            <a:ext cx="623179" cy="623179"/>
            <a:chOff x="471506" y="2663636"/>
            <a:chExt cx="574878" cy="574878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0D34E33-2CA2-13DD-C202-B9E0E97A7B2B}"/>
                </a:ext>
              </a:extLst>
            </p:cNvPr>
            <p:cNvSpPr/>
            <p:nvPr/>
          </p:nvSpPr>
          <p:spPr>
            <a:xfrm>
              <a:off x="471506" y="2663636"/>
              <a:ext cx="574878" cy="5748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sz="2400" dirty="0"/>
            </a:p>
          </p:txBody>
        </p:sp>
        <p:sp>
          <p:nvSpPr>
            <p:cNvPr id="17" name="Freeform 924">
              <a:extLst>
                <a:ext uri="{FF2B5EF4-FFF2-40B4-BE49-F238E27FC236}">
                  <a16:creationId xmlns:a16="http://schemas.microsoft.com/office/drawing/2014/main" id="{7A200034-5D58-F2FF-F04C-6F924E055E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71385" y="2778671"/>
              <a:ext cx="375120" cy="344808"/>
            </a:xfrm>
            <a:custGeom>
              <a:avLst/>
              <a:gdLst>
                <a:gd name="T0" fmla="*/ 360 w 627"/>
                <a:gd name="T1" fmla="*/ 336 h 576"/>
                <a:gd name="T2" fmla="*/ 381 w 627"/>
                <a:gd name="T3" fmla="*/ 405 h 576"/>
                <a:gd name="T4" fmla="*/ 319 w 627"/>
                <a:gd name="T5" fmla="*/ 458 h 576"/>
                <a:gd name="T6" fmla="*/ 249 w 627"/>
                <a:gd name="T7" fmla="*/ 489 h 576"/>
                <a:gd name="T8" fmla="*/ 169 w 627"/>
                <a:gd name="T9" fmla="*/ 489 h 576"/>
                <a:gd name="T10" fmla="*/ 98 w 627"/>
                <a:gd name="T11" fmla="*/ 458 h 576"/>
                <a:gd name="T12" fmla="*/ 38 w 627"/>
                <a:gd name="T13" fmla="*/ 405 h 576"/>
                <a:gd name="T14" fmla="*/ 57 w 627"/>
                <a:gd name="T15" fmla="*/ 335 h 576"/>
                <a:gd name="T16" fmla="*/ 0 w 627"/>
                <a:gd name="T17" fmla="*/ 257 h 576"/>
                <a:gd name="T18" fmla="*/ 68 w 627"/>
                <a:gd name="T19" fmla="*/ 215 h 576"/>
                <a:gd name="T20" fmla="*/ 39 w 627"/>
                <a:gd name="T21" fmla="*/ 164 h 576"/>
                <a:gd name="T22" fmla="*/ 136 w 627"/>
                <a:gd name="T23" fmla="*/ 147 h 576"/>
                <a:gd name="T24" fmla="*/ 178 w 627"/>
                <a:gd name="T25" fmla="*/ 79 h 576"/>
                <a:gd name="T26" fmla="*/ 256 w 627"/>
                <a:gd name="T27" fmla="*/ 137 h 576"/>
                <a:gd name="T28" fmla="*/ 326 w 627"/>
                <a:gd name="T29" fmla="*/ 116 h 576"/>
                <a:gd name="T30" fmla="*/ 378 w 627"/>
                <a:gd name="T31" fmla="*/ 177 h 576"/>
                <a:gd name="T32" fmla="*/ 410 w 627"/>
                <a:gd name="T33" fmla="*/ 248 h 576"/>
                <a:gd name="T34" fmla="*/ 209 w 627"/>
                <a:gd name="T35" fmla="*/ 204 h 576"/>
                <a:gd name="T36" fmla="*/ 292 w 627"/>
                <a:gd name="T37" fmla="*/ 288 h 576"/>
                <a:gd name="T38" fmla="*/ 578 w 627"/>
                <a:gd name="T39" fmla="*/ 154 h 576"/>
                <a:gd name="T40" fmla="*/ 584 w 627"/>
                <a:gd name="T41" fmla="*/ 218 h 576"/>
                <a:gd name="T42" fmla="*/ 502 w 627"/>
                <a:gd name="T43" fmla="*/ 204 h 576"/>
                <a:gd name="T44" fmla="*/ 419 w 627"/>
                <a:gd name="T45" fmla="*/ 218 h 576"/>
                <a:gd name="T46" fmla="*/ 425 w 627"/>
                <a:gd name="T47" fmla="*/ 154 h 576"/>
                <a:gd name="T48" fmla="*/ 425 w 627"/>
                <a:gd name="T49" fmla="*/ 88 h 576"/>
                <a:gd name="T50" fmla="*/ 419 w 627"/>
                <a:gd name="T51" fmla="*/ 23 h 576"/>
                <a:gd name="T52" fmla="*/ 502 w 627"/>
                <a:gd name="T53" fmla="*/ 37 h 576"/>
                <a:gd name="T54" fmla="*/ 543 w 627"/>
                <a:gd name="T55" fmla="*/ 0 h 576"/>
                <a:gd name="T56" fmla="*/ 569 w 627"/>
                <a:gd name="T57" fmla="*/ 71 h 576"/>
                <a:gd name="T58" fmla="*/ 627 w 627"/>
                <a:gd name="T59" fmla="*/ 143 h 576"/>
                <a:gd name="T60" fmla="*/ 569 w 627"/>
                <a:gd name="T61" fmla="*/ 505 h 576"/>
                <a:gd name="T62" fmla="*/ 543 w 627"/>
                <a:gd name="T63" fmla="*/ 576 h 576"/>
                <a:gd name="T64" fmla="*/ 492 w 627"/>
                <a:gd name="T65" fmla="*/ 538 h 576"/>
                <a:gd name="T66" fmla="*/ 418 w 627"/>
                <a:gd name="T67" fmla="*/ 550 h 576"/>
                <a:gd name="T68" fmla="*/ 376 w 627"/>
                <a:gd name="T69" fmla="*/ 478 h 576"/>
                <a:gd name="T70" fmla="*/ 435 w 627"/>
                <a:gd name="T71" fmla="*/ 405 h 576"/>
                <a:gd name="T72" fmla="*/ 460 w 627"/>
                <a:gd name="T73" fmla="*/ 335 h 576"/>
                <a:gd name="T74" fmla="*/ 511 w 627"/>
                <a:gd name="T75" fmla="*/ 372 h 576"/>
                <a:gd name="T76" fmla="*/ 584 w 627"/>
                <a:gd name="T77" fmla="*/ 358 h 576"/>
                <a:gd name="T78" fmla="*/ 578 w 627"/>
                <a:gd name="T79" fmla="*/ 422 h 576"/>
                <a:gd name="T80" fmla="*/ 502 w 627"/>
                <a:gd name="T81" fmla="*/ 79 h 576"/>
                <a:gd name="T82" fmla="*/ 543 w 627"/>
                <a:gd name="T83" fmla="*/ 121 h 576"/>
                <a:gd name="T84" fmla="*/ 460 w 627"/>
                <a:gd name="T85" fmla="*/ 455 h 576"/>
                <a:gd name="T86" fmla="*/ 502 w 627"/>
                <a:gd name="T87" fmla="*/ 41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7" h="576">
                  <a:moveTo>
                    <a:pt x="418" y="319"/>
                  </a:moveTo>
                  <a:cubicBezTo>
                    <a:pt x="418" y="323"/>
                    <a:pt x="415" y="328"/>
                    <a:pt x="410" y="328"/>
                  </a:cubicBezTo>
                  <a:cubicBezTo>
                    <a:pt x="360" y="336"/>
                    <a:pt x="360" y="336"/>
                    <a:pt x="360" y="336"/>
                  </a:cubicBezTo>
                  <a:cubicBezTo>
                    <a:pt x="357" y="345"/>
                    <a:pt x="354" y="353"/>
                    <a:pt x="349" y="361"/>
                  </a:cubicBezTo>
                  <a:cubicBezTo>
                    <a:pt x="358" y="374"/>
                    <a:pt x="368" y="386"/>
                    <a:pt x="379" y="399"/>
                  </a:cubicBezTo>
                  <a:cubicBezTo>
                    <a:pt x="380" y="401"/>
                    <a:pt x="381" y="403"/>
                    <a:pt x="381" y="405"/>
                  </a:cubicBezTo>
                  <a:cubicBezTo>
                    <a:pt x="381" y="407"/>
                    <a:pt x="380" y="410"/>
                    <a:pt x="379" y="411"/>
                  </a:cubicBezTo>
                  <a:cubicBezTo>
                    <a:pt x="372" y="420"/>
                    <a:pt x="336" y="460"/>
                    <a:pt x="326" y="460"/>
                  </a:cubicBezTo>
                  <a:cubicBezTo>
                    <a:pt x="323" y="460"/>
                    <a:pt x="321" y="459"/>
                    <a:pt x="319" y="458"/>
                  </a:cubicBezTo>
                  <a:cubicBezTo>
                    <a:pt x="282" y="428"/>
                    <a:pt x="282" y="428"/>
                    <a:pt x="282" y="428"/>
                  </a:cubicBezTo>
                  <a:cubicBezTo>
                    <a:pt x="273" y="433"/>
                    <a:pt x="265" y="436"/>
                    <a:pt x="256" y="438"/>
                  </a:cubicBezTo>
                  <a:cubicBezTo>
                    <a:pt x="255" y="455"/>
                    <a:pt x="253" y="473"/>
                    <a:pt x="249" y="489"/>
                  </a:cubicBezTo>
                  <a:cubicBezTo>
                    <a:pt x="248" y="494"/>
                    <a:pt x="244" y="497"/>
                    <a:pt x="239" y="497"/>
                  </a:cubicBezTo>
                  <a:cubicBezTo>
                    <a:pt x="178" y="497"/>
                    <a:pt x="178" y="497"/>
                    <a:pt x="178" y="497"/>
                  </a:cubicBezTo>
                  <a:cubicBezTo>
                    <a:pt x="174" y="497"/>
                    <a:pt x="169" y="493"/>
                    <a:pt x="169" y="489"/>
                  </a:cubicBezTo>
                  <a:cubicBezTo>
                    <a:pt x="161" y="439"/>
                    <a:pt x="161" y="439"/>
                    <a:pt x="161" y="439"/>
                  </a:cubicBezTo>
                  <a:cubicBezTo>
                    <a:pt x="153" y="436"/>
                    <a:pt x="144" y="433"/>
                    <a:pt x="137" y="429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6" y="459"/>
                    <a:pt x="94" y="460"/>
                    <a:pt x="91" y="460"/>
                  </a:cubicBezTo>
                  <a:cubicBezTo>
                    <a:pt x="89" y="460"/>
                    <a:pt x="87" y="459"/>
                    <a:pt x="85" y="457"/>
                  </a:cubicBezTo>
                  <a:cubicBezTo>
                    <a:pt x="76" y="450"/>
                    <a:pt x="38" y="415"/>
                    <a:pt x="38" y="405"/>
                  </a:cubicBezTo>
                  <a:cubicBezTo>
                    <a:pt x="38" y="403"/>
                    <a:pt x="39" y="401"/>
                    <a:pt x="40" y="399"/>
                  </a:cubicBezTo>
                  <a:cubicBezTo>
                    <a:pt x="49" y="387"/>
                    <a:pt x="59" y="374"/>
                    <a:pt x="69" y="362"/>
                  </a:cubicBezTo>
                  <a:cubicBezTo>
                    <a:pt x="64" y="353"/>
                    <a:pt x="60" y="344"/>
                    <a:pt x="57" y="335"/>
                  </a:cubicBezTo>
                  <a:cubicBezTo>
                    <a:pt x="7" y="327"/>
                    <a:pt x="7" y="327"/>
                    <a:pt x="7" y="327"/>
                  </a:cubicBezTo>
                  <a:cubicBezTo>
                    <a:pt x="3" y="326"/>
                    <a:pt x="0" y="322"/>
                    <a:pt x="0" y="31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3"/>
                    <a:pt x="3" y="248"/>
                    <a:pt x="7" y="247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60" y="231"/>
                    <a:pt x="64" y="223"/>
                    <a:pt x="68" y="215"/>
                  </a:cubicBezTo>
                  <a:cubicBezTo>
                    <a:pt x="59" y="202"/>
                    <a:pt x="49" y="189"/>
                    <a:pt x="39" y="177"/>
                  </a:cubicBezTo>
                  <a:cubicBezTo>
                    <a:pt x="38" y="175"/>
                    <a:pt x="37" y="173"/>
                    <a:pt x="37" y="171"/>
                  </a:cubicBezTo>
                  <a:cubicBezTo>
                    <a:pt x="37" y="168"/>
                    <a:pt x="37" y="166"/>
                    <a:pt x="39" y="164"/>
                  </a:cubicBezTo>
                  <a:cubicBezTo>
                    <a:pt x="45" y="155"/>
                    <a:pt x="82" y="116"/>
                    <a:pt x="91" y="116"/>
                  </a:cubicBezTo>
                  <a:cubicBezTo>
                    <a:pt x="94" y="116"/>
                    <a:pt x="96" y="117"/>
                    <a:pt x="98" y="118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44" y="143"/>
                    <a:pt x="152" y="140"/>
                    <a:pt x="161" y="137"/>
                  </a:cubicBezTo>
                  <a:cubicBezTo>
                    <a:pt x="163" y="121"/>
                    <a:pt x="164" y="103"/>
                    <a:pt x="169" y="87"/>
                  </a:cubicBezTo>
                  <a:cubicBezTo>
                    <a:pt x="170" y="82"/>
                    <a:pt x="174" y="79"/>
                    <a:pt x="178" y="79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44" y="79"/>
                    <a:pt x="248" y="82"/>
                    <a:pt x="249" y="87"/>
                  </a:cubicBezTo>
                  <a:cubicBezTo>
                    <a:pt x="256" y="137"/>
                    <a:pt x="256" y="137"/>
                    <a:pt x="256" y="137"/>
                  </a:cubicBezTo>
                  <a:cubicBezTo>
                    <a:pt x="265" y="140"/>
                    <a:pt x="273" y="143"/>
                    <a:pt x="281" y="14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2" y="116"/>
                    <a:pt x="324" y="116"/>
                    <a:pt x="326" y="116"/>
                  </a:cubicBezTo>
                  <a:cubicBezTo>
                    <a:pt x="329" y="116"/>
                    <a:pt x="331" y="117"/>
                    <a:pt x="333" y="118"/>
                  </a:cubicBezTo>
                  <a:cubicBezTo>
                    <a:pt x="341" y="126"/>
                    <a:pt x="380" y="161"/>
                    <a:pt x="380" y="171"/>
                  </a:cubicBezTo>
                  <a:cubicBezTo>
                    <a:pt x="380" y="173"/>
                    <a:pt x="379" y="175"/>
                    <a:pt x="378" y="177"/>
                  </a:cubicBezTo>
                  <a:cubicBezTo>
                    <a:pt x="368" y="189"/>
                    <a:pt x="358" y="201"/>
                    <a:pt x="349" y="214"/>
                  </a:cubicBezTo>
                  <a:cubicBezTo>
                    <a:pt x="354" y="223"/>
                    <a:pt x="357" y="232"/>
                    <a:pt x="360" y="241"/>
                  </a:cubicBezTo>
                  <a:cubicBezTo>
                    <a:pt x="410" y="248"/>
                    <a:pt x="410" y="248"/>
                    <a:pt x="410" y="248"/>
                  </a:cubicBezTo>
                  <a:cubicBezTo>
                    <a:pt x="415" y="249"/>
                    <a:pt x="418" y="254"/>
                    <a:pt x="418" y="258"/>
                  </a:cubicBezTo>
                  <a:lnTo>
                    <a:pt x="418" y="319"/>
                  </a:lnTo>
                  <a:close/>
                  <a:moveTo>
                    <a:pt x="209" y="204"/>
                  </a:moveTo>
                  <a:cubicBezTo>
                    <a:pt x="163" y="204"/>
                    <a:pt x="125" y="242"/>
                    <a:pt x="125" y="288"/>
                  </a:cubicBezTo>
                  <a:cubicBezTo>
                    <a:pt x="125" y="334"/>
                    <a:pt x="163" y="372"/>
                    <a:pt x="209" y="372"/>
                  </a:cubicBezTo>
                  <a:cubicBezTo>
                    <a:pt x="255" y="372"/>
                    <a:pt x="292" y="334"/>
                    <a:pt x="292" y="288"/>
                  </a:cubicBezTo>
                  <a:cubicBezTo>
                    <a:pt x="292" y="242"/>
                    <a:pt x="255" y="204"/>
                    <a:pt x="209" y="204"/>
                  </a:cubicBezTo>
                  <a:close/>
                  <a:moveTo>
                    <a:pt x="627" y="143"/>
                  </a:moveTo>
                  <a:cubicBezTo>
                    <a:pt x="627" y="148"/>
                    <a:pt x="585" y="153"/>
                    <a:pt x="578" y="154"/>
                  </a:cubicBezTo>
                  <a:cubicBezTo>
                    <a:pt x="576" y="160"/>
                    <a:pt x="572" y="165"/>
                    <a:pt x="569" y="171"/>
                  </a:cubicBezTo>
                  <a:cubicBezTo>
                    <a:pt x="571" y="177"/>
                    <a:pt x="585" y="210"/>
                    <a:pt x="585" y="216"/>
                  </a:cubicBezTo>
                  <a:cubicBezTo>
                    <a:pt x="585" y="217"/>
                    <a:pt x="585" y="217"/>
                    <a:pt x="584" y="218"/>
                  </a:cubicBezTo>
                  <a:cubicBezTo>
                    <a:pt x="580" y="220"/>
                    <a:pt x="545" y="241"/>
                    <a:pt x="543" y="241"/>
                  </a:cubicBezTo>
                  <a:cubicBezTo>
                    <a:pt x="539" y="241"/>
                    <a:pt x="515" y="208"/>
                    <a:pt x="511" y="204"/>
                  </a:cubicBezTo>
                  <a:cubicBezTo>
                    <a:pt x="508" y="204"/>
                    <a:pt x="505" y="204"/>
                    <a:pt x="502" y="204"/>
                  </a:cubicBezTo>
                  <a:cubicBezTo>
                    <a:pt x="498" y="204"/>
                    <a:pt x="495" y="204"/>
                    <a:pt x="492" y="204"/>
                  </a:cubicBezTo>
                  <a:cubicBezTo>
                    <a:pt x="488" y="208"/>
                    <a:pt x="464" y="241"/>
                    <a:pt x="460" y="241"/>
                  </a:cubicBezTo>
                  <a:cubicBezTo>
                    <a:pt x="458" y="241"/>
                    <a:pt x="423" y="220"/>
                    <a:pt x="419" y="218"/>
                  </a:cubicBezTo>
                  <a:cubicBezTo>
                    <a:pt x="418" y="217"/>
                    <a:pt x="418" y="216"/>
                    <a:pt x="418" y="216"/>
                  </a:cubicBezTo>
                  <a:cubicBezTo>
                    <a:pt x="418" y="210"/>
                    <a:pt x="432" y="177"/>
                    <a:pt x="435" y="171"/>
                  </a:cubicBezTo>
                  <a:cubicBezTo>
                    <a:pt x="431" y="165"/>
                    <a:pt x="427" y="160"/>
                    <a:pt x="425" y="154"/>
                  </a:cubicBezTo>
                  <a:cubicBezTo>
                    <a:pt x="418" y="153"/>
                    <a:pt x="376" y="148"/>
                    <a:pt x="376" y="143"/>
                  </a:cubicBezTo>
                  <a:cubicBezTo>
                    <a:pt x="376" y="98"/>
                    <a:pt x="376" y="98"/>
                    <a:pt x="376" y="98"/>
                  </a:cubicBezTo>
                  <a:cubicBezTo>
                    <a:pt x="376" y="93"/>
                    <a:pt x="418" y="88"/>
                    <a:pt x="425" y="88"/>
                  </a:cubicBezTo>
                  <a:cubicBezTo>
                    <a:pt x="427" y="82"/>
                    <a:pt x="431" y="76"/>
                    <a:pt x="435" y="71"/>
                  </a:cubicBezTo>
                  <a:cubicBezTo>
                    <a:pt x="432" y="64"/>
                    <a:pt x="418" y="31"/>
                    <a:pt x="418" y="25"/>
                  </a:cubicBezTo>
                  <a:cubicBezTo>
                    <a:pt x="418" y="25"/>
                    <a:pt x="418" y="24"/>
                    <a:pt x="419" y="23"/>
                  </a:cubicBezTo>
                  <a:cubicBezTo>
                    <a:pt x="423" y="21"/>
                    <a:pt x="458" y="0"/>
                    <a:pt x="460" y="0"/>
                  </a:cubicBezTo>
                  <a:cubicBezTo>
                    <a:pt x="464" y="0"/>
                    <a:pt x="488" y="33"/>
                    <a:pt x="492" y="38"/>
                  </a:cubicBezTo>
                  <a:cubicBezTo>
                    <a:pt x="495" y="37"/>
                    <a:pt x="498" y="37"/>
                    <a:pt x="502" y="37"/>
                  </a:cubicBezTo>
                  <a:cubicBezTo>
                    <a:pt x="505" y="37"/>
                    <a:pt x="508" y="37"/>
                    <a:pt x="511" y="38"/>
                  </a:cubicBezTo>
                  <a:cubicBezTo>
                    <a:pt x="521" y="25"/>
                    <a:pt x="530" y="12"/>
                    <a:pt x="541" y="1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5" y="0"/>
                    <a:pt x="580" y="21"/>
                    <a:pt x="584" y="23"/>
                  </a:cubicBezTo>
                  <a:cubicBezTo>
                    <a:pt x="585" y="24"/>
                    <a:pt x="585" y="25"/>
                    <a:pt x="585" y="25"/>
                  </a:cubicBezTo>
                  <a:cubicBezTo>
                    <a:pt x="585" y="31"/>
                    <a:pt x="571" y="64"/>
                    <a:pt x="569" y="71"/>
                  </a:cubicBezTo>
                  <a:cubicBezTo>
                    <a:pt x="572" y="76"/>
                    <a:pt x="576" y="82"/>
                    <a:pt x="578" y="88"/>
                  </a:cubicBezTo>
                  <a:cubicBezTo>
                    <a:pt x="585" y="88"/>
                    <a:pt x="627" y="93"/>
                    <a:pt x="627" y="98"/>
                  </a:cubicBezTo>
                  <a:lnTo>
                    <a:pt x="627" y="143"/>
                  </a:lnTo>
                  <a:close/>
                  <a:moveTo>
                    <a:pt x="627" y="478"/>
                  </a:moveTo>
                  <a:cubicBezTo>
                    <a:pt x="627" y="483"/>
                    <a:pt x="585" y="487"/>
                    <a:pt x="578" y="488"/>
                  </a:cubicBezTo>
                  <a:cubicBezTo>
                    <a:pt x="576" y="494"/>
                    <a:pt x="572" y="500"/>
                    <a:pt x="569" y="505"/>
                  </a:cubicBezTo>
                  <a:cubicBezTo>
                    <a:pt x="571" y="512"/>
                    <a:pt x="585" y="544"/>
                    <a:pt x="585" y="550"/>
                  </a:cubicBezTo>
                  <a:cubicBezTo>
                    <a:pt x="585" y="551"/>
                    <a:pt x="585" y="552"/>
                    <a:pt x="584" y="553"/>
                  </a:cubicBezTo>
                  <a:cubicBezTo>
                    <a:pt x="580" y="555"/>
                    <a:pt x="545" y="576"/>
                    <a:pt x="543" y="576"/>
                  </a:cubicBezTo>
                  <a:cubicBezTo>
                    <a:pt x="539" y="576"/>
                    <a:pt x="515" y="543"/>
                    <a:pt x="511" y="538"/>
                  </a:cubicBezTo>
                  <a:cubicBezTo>
                    <a:pt x="508" y="538"/>
                    <a:pt x="505" y="539"/>
                    <a:pt x="502" y="539"/>
                  </a:cubicBezTo>
                  <a:cubicBezTo>
                    <a:pt x="498" y="539"/>
                    <a:pt x="495" y="538"/>
                    <a:pt x="492" y="538"/>
                  </a:cubicBezTo>
                  <a:cubicBezTo>
                    <a:pt x="488" y="543"/>
                    <a:pt x="464" y="576"/>
                    <a:pt x="460" y="576"/>
                  </a:cubicBezTo>
                  <a:cubicBezTo>
                    <a:pt x="458" y="576"/>
                    <a:pt x="423" y="555"/>
                    <a:pt x="419" y="553"/>
                  </a:cubicBezTo>
                  <a:cubicBezTo>
                    <a:pt x="418" y="552"/>
                    <a:pt x="418" y="551"/>
                    <a:pt x="418" y="550"/>
                  </a:cubicBezTo>
                  <a:cubicBezTo>
                    <a:pt x="418" y="545"/>
                    <a:pt x="432" y="512"/>
                    <a:pt x="435" y="505"/>
                  </a:cubicBezTo>
                  <a:cubicBezTo>
                    <a:pt x="431" y="500"/>
                    <a:pt x="427" y="494"/>
                    <a:pt x="425" y="488"/>
                  </a:cubicBezTo>
                  <a:cubicBezTo>
                    <a:pt x="418" y="487"/>
                    <a:pt x="376" y="483"/>
                    <a:pt x="376" y="478"/>
                  </a:cubicBezTo>
                  <a:cubicBezTo>
                    <a:pt x="376" y="432"/>
                    <a:pt x="376" y="432"/>
                    <a:pt x="376" y="432"/>
                  </a:cubicBezTo>
                  <a:cubicBezTo>
                    <a:pt x="376" y="427"/>
                    <a:pt x="418" y="423"/>
                    <a:pt x="425" y="422"/>
                  </a:cubicBezTo>
                  <a:cubicBezTo>
                    <a:pt x="427" y="416"/>
                    <a:pt x="431" y="410"/>
                    <a:pt x="435" y="405"/>
                  </a:cubicBezTo>
                  <a:cubicBezTo>
                    <a:pt x="432" y="399"/>
                    <a:pt x="418" y="366"/>
                    <a:pt x="418" y="360"/>
                  </a:cubicBezTo>
                  <a:cubicBezTo>
                    <a:pt x="418" y="359"/>
                    <a:pt x="418" y="358"/>
                    <a:pt x="419" y="358"/>
                  </a:cubicBezTo>
                  <a:cubicBezTo>
                    <a:pt x="423" y="356"/>
                    <a:pt x="458" y="335"/>
                    <a:pt x="460" y="335"/>
                  </a:cubicBezTo>
                  <a:cubicBezTo>
                    <a:pt x="464" y="335"/>
                    <a:pt x="488" y="367"/>
                    <a:pt x="492" y="372"/>
                  </a:cubicBezTo>
                  <a:cubicBezTo>
                    <a:pt x="495" y="372"/>
                    <a:pt x="498" y="372"/>
                    <a:pt x="502" y="372"/>
                  </a:cubicBezTo>
                  <a:cubicBezTo>
                    <a:pt x="505" y="372"/>
                    <a:pt x="508" y="372"/>
                    <a:pt x="511" y="372"/>
                  </a:cubicBezTo>
                  <a:cubicBezTo>
                    <a:pt x="521" y="359"/>
                    <a:pt x="530" y="347"/>
                    <a:pt x="541" y="336"/>
                  </a:cubicBezTo>
                  <a:cubicBezTo>
                    <a:pt x="543" y="335"/>
                    <a:pt x="543" y="335"/>
                    <a:pt x="543" y="335"/>
                  </a:cubicBezTo>
                  <a:cubicBezTo>
                    <a:pt x="545" y="335"/>
                    <a:pt x="580" y="355"/>
                    <a:pt x="584" y="358"/>
                  </a:cubicBezTo>
                  <a:cubicBezTo>
                    <a:pt x="585" y="358"/>
                    <a:pt x="585" y="359"/>
                    <a:pt x="585" y="360"/>
                  </a:cubicBezTo>
                  <a:cubicBezTo>
                    <a:pt x="585" y="366"/>
                    <a:pt x="571" y="399"/>
                    <a:pt x="569" y="405"/>
                  </a:cubicBezTo>
                  <a:cubicBezTo>
                    <a:pt x="572" y="410"/>
                    <a:pt x="576" y="416"/>
                    <a:pt x="578" y="422"/>
                  </a:cubicBezTo>
                  <a:cubicBezTo>
                    <a:pt x="585" y="423"/>
                    <a:pt x="627" y="427"/>
                    <a:pt x="627" y="432"/>
                  </a:cubicBezTo>
                  <a:lnTo>
                    <a:pt x="627" y="478"/>
                  </a:lnTo>
                  <a:close/>
                  <a:moveTo>
                    <a:pt x="502" y="79"/>
                  </a:moveTo>
                  <a:cubicBezTo>
                    <a:pt x="479" y="79"/>
                    <a:pt x="460" y="98"/>
                    <a:pt x="460" y="121"/>
                  </a:cubicBezTo>
                  <a:cubicBezTo>
                    <a:pt x="460" y="144"/>
                    <a:pt x="479" y="162"/>
                    <a:pt x="502" y="162"/>
                  </a:cubicBezTo>
                  <a:cubicBezTo>
                    <a:pt x="525" y="162"/>
                    <a:pt x="543" y="143"/>
                    <a:pt x="543" y="121"/>
                  </a:cubicBezTo>
                  <a:cubicBezTo>
                    <a:pt x="543" y="98"/>
                    <a:pt x="524" y="79"/>
                    <a:pt x="502" y="79"/>
                  </a:cubicBezTo>
                  <a:close/>
                  <a:moveTo>
                    <a:pt x="502" y="413"/>
                  </a:moveTo>
                  <a:cubicBezTo>
                    <a:pt x="479" y="413"/>
                    <a:pt x="460" y="432"/>
                    <a:pt x="460" y="455"/>
                  </a:cubicBezTo>
                  <a:cubicBezTo>
                    <a:pt x="460" y="478"/>
                    <a:pt x="479" y="497"/>
                    <a:pt x="502" y="497"/>
                  </a:cubicBezTo>
                  <a:cubicBezTo>
                    <a:pt x="525" y="497"/>
                    <a:pt x="543" y="478"/>
                    <a:pt x="543" y="455"/>
                  </a:cubicBezTo>
                  <a:cubicBezTo>
                    <a:pt x="543" y="432"/>
                    <a:pt x="524" y="413"/>
                    <a:pt x="502" y="4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9" name="Freeform 1054">
            <a:extLst>
              <a:ext uri="{FF2B5EF4-FFF2-40B4-BE49-F238E27FC236}">
                <a16:creationId xmlns:a16="http://schemas.microsoft.com/office/drawing/2014/main" id="{7943F686-5172-AACB-BC23-3FA3DB6452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6609" y="2845611"/>
            <a:ext cx="408000" cy="366740"/>
          </a:xfrm>
          <a:custGeom>
            <a:avLst/>
            <a:gdLst>
              <a:gd name="T0" fmla="*/ 62 w 564"/>
              <a:gd name="T1" fmla="*/ 78 h 502"/>
              <a:gd name="T2" fmla="*/ 62 w 564"/>
              <a:gd name="T3" fmla="*/ 491 h 502"/>
              <a:gd name="T4" fmla="*/ 52 w 564"/>
              <a:gd name="T5" fmla="*/ 502 h 502"/>
              <a:gd name="T6" fmla="*/ 31 w 564"/>
              <a:gd name="T7" fmla="*/ 502 h 502"/>
              <a:gd name="T8" fmla="*/ 20 w 564"/>
              <a:gd name="T9" fmla="*/ 491 h 502"/>
              <a:gd name="T10" fmla="*/ 20 w 564"/>
              <a:gd name="T11" fmla="*/ 78 h 502"/>
              <a:gd name="T12" fmla="*/ 0 w 564"/>
              <a:gd name="T13" fmla="*/ 42 h 502"/>
              <a:gd name="T14" fmla="*/ 41 w 564"/>
              <a:gd name="T15" fmla="*/ 0 h 502"/>
              <a:gd name="T16" fmla="*/ 83 w 564"/>
              <a:gd name="T17" fmla="*/ 42 h 502"/>
              <a:gd name="T18" fmla="*/ 62 w 564"/>
              <a:gd name="T19" fmla="*/ 78 h 502"/>
              <a:gd name="T20" fmla="*/ 564 w 564"/>
              <a:gd name="T21" fmla="*/ 312 h 502"/>
              <a:gd name="T22" fmla="*/ 553 w 564"/>
              <a:gd name="T23" fmla="*/ 331 h 502"/>
              <a:gd name="T24" fmla="*/ 547 w 564"/>
              <a:gd name="T25" fmla="*/ 333 h 502"/>
              <a:gd name="T26" fmla="*/ 427 w 564"/>
              <a:gd name="T27" fmla="*/ 371 h 502"/>
              <a:gd name="T28" fmla="*/ 375 w 564"/>
              <a:gd name="T29" fmla="*/ 360 h 502"/>
              <a:gd name="T30" fmla="*/ 366 w 564"/>
              <a:gd name="T31" fmla="*/ 355 h 502"/>
              <a:gd name="T32" fmla="*/ 266 w 564"/>
              <a:gd name="T33" fmla="*/ 326 h 502"/>
              <a:gd name="T34" fmla="*/ 115 w 564"/>
              <a:gd name="T35" fmla="*/ 373 h 502"/>
              <a:gd name="T36" fmla="*/ 104 w 564"/>
              <a:gd name="T37" fmla="*/ 376 h 502"/>
              <a:gd name="T38" fmla="*/ 94 w 564"/>
              <a:gd name="T39" fmla="*/ 374 h 502"/>
              <a:gd name="T40" fmla="*/ 83 w 564"/>
              <a:gd name="T41" fmla="*/ 355 h 502"/>
              <a:gd name="T42" fmla="*/ 83 w 564"/>
              <a:gd name="T43" fmla="*/ 113 h 502"/>
              <a:gd name="T44" fmla="*/ 93 w 564"/>
              <a:gd name="T45" fmla="*/ 95 h 502"/>
              <a:gd name="T46" fmla="*/ 257 w 564"/>
              <a:gd name="T47" fmla="*/ 42 h 502"/>
              <a:gd name="T48" fmla="*/ 393 w 564"/>
              <a:gd name="T49" fmla="*/ 80 h 502"/>
              <a:gd name="T50" fmla="*/ 422 w 564"/>
              <a:gd name="T51" fmla="*/ 86 h 502"/>
              <a:gd name="T52" fmla="*/ 524 w 564"/>
              <a:gd name="T53" fmla="*/ 50 h 502"/>
              <a:gd name="T54" fmla="*/ 534 w 564"/>
              <a:gd name="T55" fmla="*/ 44 h 502"/>
              <a:gd name="T56" fmla="*/ 554 w 564"/>
              <a:gd name="T57" fmla="*/ 45 h 502"/>
              <a:gd name="T58" fmla="*/ 564 w 564"/>
              <a:gd name="T59" fmla="*/ 63 h 502"/>
              <a:gd name="T60" fmla="*/ 564 w 564"/>
              <a:gd name="T61" fmla="*/ 312 h 502"/>
              <a:gd name="T62" fmla="*/ 522 w 564"/>
              <a:gd name="T63" fmla="*/ 98 h 502"/>
              <a:gd name="T64" fmla="*/ 422 w 564"/>
              <a:gd name="T65" fmla="*/ 128 h 502"/>
              <a:gd name="T66" fmla="*/ 375 w 564"/>
              <a:gd name="T67" fmla="*/ 117 h 502"/>
              <a:gd name="T68" fmla="*/ 257 w 564"/>
              <a:gd name="T69" fmla="*/ 83 h 502"/>
              <a:gd name="T70" fmla="*/ 125 w 564"/>
              <a:gd name="T71" fmla="*/ 125 h 502"/>
              <a:gd name="T72" fmla="*/ 125 w 564"/>
              <a:gd name="T73" fmla="*/ 321 h 502"/>
              <a:gd name="T74" fmla="*/ 266 w 564"/>
              <a:gd name="T75" fmla="*/ 284 h 502"/>
              <a:gd name="T76" fmla="*/ 384 w 564"/>
              <a:gd name="T77" fmla="*/ 318 h 502"/>
              <a:gd name="T78" fmla="*/ 394 w 564"/>
              <a:gd name="T79" fmla="*/ 322 h 502"/>
              <a:gd name="T80" fmla="*/ 427 w 564"/>
              <a:gd name="T81" fmla="*/ 330 h 502"/>
              <a:gd name="T82" fmla="*/ 522 w 564"/>
              <a:gd name="T83" fmla="*/ 299 h 502"/>
              <a:gd name="T84" fmla="*/ 522 w 564"/>
              <a:gd name="T85" fmla="*/ 98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4" h="502">
                <a:moveTo>
                  <a:pt x="62" y="78"/>
                </a:moveTo>
                <a:cubicBezTo>
                  <a:pt x="62" y="491"/>
                  <a:pt x="62" y="491"/>
                  <a:pt x="62" y="491"/>
                </a:cubicBezTo>
                <a:cubicBezTo>
                  <a:pt x="62" y="497"/>
                  <a:pt x="58" y="502"/>
                  <a:pt x="52" y="502"/>
                </a:cubicBezTo>
                <a:cubicBezTo>
                  <a:pt x="31" y="502"/>
                  <a:pt x="31" y="502"/>
                  <a:pt x="31" y="502"/>
                </a:cubicBezTo>
                <a:cubicBezTo>
                  <a:pt x="25" y="502"/>
                  <a:pt x="20" y="497"/>
                  <a:pt x="20" y="491"/>
                </a:cubicBezTo>
                <a:cubicBezTo>
                  <a:pt x="20" y="78"/>
                  <a:pt x="20" y="78"/>
                  <a:pt x="20" y="78"/>
                </a:cubicBezTo>
                <a:cubicBezTo>
                  <a:pt x="8" y="70"/>
                  <a:pt x="0" y="57"/>
                  <a:pt x="0" y="42"/>
                </a:cubicBezTo>
                <a:cubicBezTo>
                  <a:pt x="0" y="18"/>
                  <a:pt x="18" y="0"/>
                  <a:pt x="41" y="0"/>
                </a:cubicBezTo>
                <a:cubicBezTo>
                  <a:pt x="65" y="0"/>
                  <a:pt x="83" y="18"/>
                  <a:pt x="83" y="42"/>
                </a:cubicBezTo>
                <a:cubicBezTo>
                  <a:pt x="83" y="57"/>
                  <a:pt x="75" y="70"/>
                  <a:pt x="62" y="78"/>
                </a:cubicBezTo>
                <a:close/>
                <a:moveTo>
                  <a:pt x="564" y="312"/>
                </a:moveTo>
                <a:cubicBezTo>
                  <a:pt x="564" y="320"/>
                  <a:pt x="560" y="327"/>
                  <a:pt x="553" y="331"/>
                </a:cubicBezTo>
                <a:cubicBezTo>
                  <a:pt x="551" y="331"/>
                  <a:pt x="549" y="332"/>
                  <a:pt x="547" y="333"/>
                </a:cubicBezTo>
                <a:cubicBezTo>
                  <a:pt x="526" y="345"/>
                  <a:pt x="477" y="371"/>
                  <a:pt x="427" y="371"/>
                </a:cubicBezTo>
                <a:cubicBezTo>
                  <a:pt x="407" y="371"/>
                  <a:pt x="390" y="367"/>
                  <a:pt x="375" y="360"/>
                </a:cubicBezTo>
                <a:cubicBezTo>
                  <a:pt x="366" y="355"/>
                  <a:pt x="366" y="355"/>
                  <a:pt x="366" y="355"/>
                </a:cubicBezTo>
                <a:cubicBezTo>
                  <a:pt x="333" y="339"/>
                  <a:pt x="307" y="326"/>
                  <a:pt x="266" y="326"/>
                </a:cubicBezTo>
                <a:cubicBezTo>
                  <a:pt x="219" y="326"/>
                  <a:pt x="153" y="350"/>
                  <a:pt x="115" y="373"/>
                </a:cubicBezTo>
                <a:cubicBezTo>
                  <a:pt x="112" y="375"/>
                  <a:pt x="108" y="376"/>
                  <a:pt x="104" y="376"/>
                </a:cubicBezTo>
                <a:cubicBezTo>
                  <a:pt x="100" y="376"/>
                  <a:pt x="97" y="375"/>
                  <a:pt x="94" y="374"/>
                </a:cubicBezTo>
                <a:cubicBezTo>
                  <a:pt x="87" y="370"/>
                  <a:pt x="83" y="363"/>
                  <a:pt x="83" y="355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06"/>
                  <a:pt x="87" y="99"/>
                  <a:pt x="93" y="95"/>
                </a:cubicBezTo>
                <a:cubicBezTo>
                  <a:pt x="114" y="82"/>
                  <a:pt x="188" y="42"/>
                  <a:pt x="257" y="42"/>
                </a:cubicBezTo>
                <a:cubicBezTo>
                  <a:pt x="311" y="42"/>
                  <a:pt x="356" y="62"/>
                  <a:pt x="393" y="80"/>
                </a:cubicBezTo>
                <a:cubicBezTo>
                  <a:pt x="402" y="84"/>
                  <a:pt x="412" y="86"/>
                  <a:pt x="422" y="86"/>
                </a:cubicBezTo>
                <a:cubicBezTo>
                  <a:pt x="461" y="86"/>
                  <a:pt x="503" y="62"/>
                  <a:pt x="524" y="50"/>
                </a:cubicBezTo>
                <a:cubicBezTo>
                  <a:pt x="528" y="47"/>
                  <a:pt x="531" y="45"/>
                  <a:pt x="534" y="44"/>
                </a:cubicBezTo>
                <a:cubicBezTo>
                  <a:pt x="540" y="41"/>
                  <a:pt x="548" y="41"/>
                  <a:pt x="554" y="45"/>
                </a:cubicBezTo>
                <a:cubicBezTo>
                  <a:pt x="560" y="49"/>
                  <a:pt x="564" y="55"/>
                  <a:pt x="564" y="63"/>
                </a:cubicBezTo>
                <a:lnTo>
                  <a:pt x="564" y="312"/>
                </a:lnTo>
                <a:close/>
                <a:moveTo>
                  <a:pt x="522" y="98"/>
                </a:moveTo>
                <a:cubicBezTo>
                  <a:pt x="496" y="112"/>
                  <a:pt x="460" y="128"/>
                  <a:pt x="422" y="128"/>
                </a:cubicBezTo>
                <a:cubicBezTo>
                  <a:pt x="405" y="128"/>
                  <a:pt x="389" y="125"/>
                  <a:pt x="375" y="117"/>
                </a:cubicBezTo>
                <a:cubicBezTo>
                  <a:pt x="340" y="100"/>
                  <a:pt x="302" y="83"/>
                  <a:pt x="257" y="83"/>
                </a:cubicBezTo>
                <a:cubicBezTo>
                  <a:pt x="215" y="83"/>
                  <a:pt x="163" y="104"/>
                  <a:pt x="125" y="125"/>
                </a:cubicBezTo>
                <a:cubicBezTo>
                  <a:pt x="125" y="321"/>
                  <a:pt x="125" y="321"/>
                  <a:pt x="125" y="321"/>
                </a:cubicBezTo>
                <a:cubicBezTo>
                  <a:pt x="168" y="301"/>
                  <a:pt x="223" y="284"/>
                  <a:pt x="266" y="284"/>
                </a:cubicBezTo>
                <a:cubicBezTo>
                  <a:pt x="317" y="284"/>
                  <a:pt x="349" y="300"/>
                  <a:pt x="384" y="318"/>
                </a:cubicBezTo>
                <a:cubicBezTo>
                  <a:pt x="394" y="322"/>
                  <a:pt x="394" y="322"/>
                  <a:pt x="394" y="322"/>
                </a:cubicBezTo>
                <a:cubicBezTo>
                  <a:pt x="403" y="327"/>
                  <a:pt x="414" y="330"/>
                  <a:pt x="427" y="330"/>
                </a:cubicBezTo>
                <a:cubicBezTo>
                  <a:pt x="463" y="330"/>
                  <a:pt x="502" y="310"/>
                  <a:pt x="522" y="299"/>
                </a:cubicBezTo>
                <a:lnTo>
                  <a:pt x="522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5F1D55A-FA92-C072-7D0F-373FF73B07F4}"/>
              </a:ext>
            </a:extLst>
          </p:cNvPr>
          <p:cNvSpPr/>
          <p:nvPr/>
        </p:nvSpPr>
        <p:spPr>
          <a:xfrm>
            <a:off x="700337" y="4137759"/>
            <a:ext cx="623179" cy="6231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2400" dirty="0"/>
          </a:p>
        </p:txBody>
      </p:sp>
      <p:sp>
        <p:nvSpPr>
          <p:cNvPr id="18" name="Freeform 1173">
            <a:extLst>
              <a:ext uri="{FF2B5EF4-FFF2-40B4-BE49-F238E27FC236}">
                <a16:creationId xmlns:a16="http://schemas.microsoft.com/office/drawing/2014/main" id="{A61CC5CB-318B-4998-74EC-9839B29200A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06055" y="4229301"/>
            <a:ext cx="408000" cy="383273"/>
          </a:xfrm>
          <a:custGeom>
            <a:avLst/>
            <a:gdLst>
              <a:gd name="T0" fmla="*/ 627 w 627"/>
              <a:gd name="T1" fmla="*/ 126 h 586"/>
              <a:gd name="T2" fmla="*/ 627 w 627"/>
              <a:gd name="T3" fmla="*/ 167 h 586"/>
              <a:gd name="T4" fmla="*/ 585 w 627"/>
              <a:gd name="T5" fmla="*/ 167 h 586"/>
              <a:gd name="T6" fmla="*/ 562 w 627"/>
              <a:gd name="T7" fmla="*/ 188 h 586"/>
              <a:gd name="T8" fmla="*/ 64 w 627"/>
              <a:gd name="T9" fmla="*/ 188 h 586"/>
              <a:gd name="T10" fmla="*/ 41 w 627"/>
              <a:gd name="T11" fmla="*/ 167 h 586"/>
              <a:gd name="T12" fmla="*/ 0 w 627"/>
              <a:gd name="T13" fmla="*/ 167 h 586"/>
              <a:gd name="T14" fmla="*/ 0 w 627"/>
              <a:gd name="T15" fmla="*/ 126 h 586"/>
              <a:gd name="T16" fmla="*/ 313 w 627"/>
              <a:gd name="T17" fmla="*/ 0 h 586"/>
              <a:gd name="T18" fmla="*/ 627 w 627"/>
              <a:gd name="T19" fmla="*/ 126 h 586"/>
              <a:gd name="T20" fmla="*/ 627 w 627"/>
              <a:gd name="T21" fmla="*/ 544 h 586"/>
              <a:gd name="T22" fmla="*/ 627 w 627"/>
              <a:gd name="T23" fmla="*/ 586 h 586"/>
              <a:gd name="T24" fmla="*/ 0 w 627"/>
              <a:gd name="T25" fmla="*/ 586 h 586"/>
              <a:gd name="T26" fmla="*/ 0 w 627"/>
              <a:gd name="T27" fmla="*/ 544 h 586"/>
              <a:gd name="T28" fmla="*/ 22 w 627"/>
              <a:gd name="T29" fmla="*/ 523 h 586"/>
              <a:gd name="T30" fmla="*/ 604 w 627"/>
              <a:gd name="T31" fmla="*/ 523 h 586"/>
              <a:gd name="T32" fmla="*/ 627 w 627"/>
              <a:gd name="T33" fmla="*/ 544 h 586"/>
              <a:gd name="T34" fmla="*/ 167 w 627"/>
              <a:gd name="T35" fmla="*/ 209 h 586"/>
              <a:gd name="T36" fmla="*/ 167 w 627"/>
              <a:gd name="T37" fmla="*/ 460 h 586"/>
              <a:gd name="T38" fmla="*/ 209 w 627"/>
              <a:gd name="T39" fmla="*/ 460 h 586"/>
              <a:gd name="T40" fmla="*/ 209 w 627"/>
              <a:gd name="T41" fmla="*/ 209 h 586"/>
              <a:gd name="T42" fmla="*/ 292 w 627"/>
              <a:gd name="T43" fmla="*/ 209 h 586"/>
              <a:gd name="T44" fmla="*/ 292 w 627"/>
              <a:gd name="T45" fmla="*/ 460 h 586"/>
              <a:gd name="T46" fmla="*/ 334 w 627"/>
              <a:gd name="T47" fmla="*/ 460 h 586"/>
              <a:gd name="T48" fmla="*/ 334 w 627"/>
              <a:gd name="T49" fmla="*/ 209 h 586"/>
              <a:gd name="T50" fmla="*/ 418 w 627"/>
              <a:gd name="T51" fmla="*/ 209 h 586"/>
              <a:gd name="T52" fmla="*/ 418 w 627"/>
              <a:gd name="T53" fmla="*/ 460 h 586"/>
              <a:gd name="T54" fmla="*/ 460 w 627"/>
              <a:gd name="T55" fmla="*/ 460 h 586"/>
              <a:gd name="T56" fmla="*/ 460 w 627"/>
              <a:gd name="T57" fmla="*/ 209 h 586"/>
              <a:gd name="T58" fmla="*/ 543 w 627"/>
              <a:gd name="T59" fmla="*/ 209 h 586"/>
              <a:gd name="T60" fmla="*/ 543 w 627"/>
              <a:gd name="T61" fmla="*/ 460 h 586"/>
              <a:gd name="T62" fmla="*/ 562 w 627"/>
              <a:gd name="T63" fmla="*/ 460 h 586"/>
              <a:gd name="T64" fmla="*/ 585 w 627"/>
              <a:gd name="T65" fmla="*/ 481 h 586"/>
              <a:gd name="T66" fmla="*/ 585 w 627"/>
              <a:gd name="T67" fmla="*/ 502 h 586"/>
              <a:gd name="T68" fmla="*/ 41 w 627"/>
              <a:gd name="T69" fmla="*/ 502 h 586"/>
              <a:gd name="T70" fmla="*/ 41 w 627"/>
              <a:gd name="T71" fmla="*/ 481 h 586"/>
              <a:gd name="T72" fmla="*/ 64 w 627"/>
              <a:gd name="T73" fmla="*/ 460 h 586"/>
              <a:gd name="T74" fmla="*/ 83 w 627"/>
              <a:gd name="T75" fmla="*/ 460 h 586"/>
              <a:gd name="T76" fmla="*/ 83 w 627"/>
              <a:gd name="T77" fmla="*/ 209 h 586"/>
              <a:gd name="T78" fmla="*/ 167 w 627"/>
              <a:gd name="T79" fmla="*/ 20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7" h="586">
                <a:moveTo>
                  <a:pt x="627" y="126"/>
                </a:moveTo>
                <a:cubicBezTo>
                  <a:pt x="627" y="167"/>
                  <a:pt x="627" y="167"/>
                  <a:pt x="627" y="167"/>
                </a:cubicBezTo>
                <a:cubicBezTo>
                  <a:pt x="585" y="167"/>
                  <a:pt x="585" y="167"/>
                  <a:pt x="585" y="167"/>
                </a:cubicBezTo>
                <a:cubicBezTo>
                  <a:pt x="585" y="179"/>
                  <a:pt x="575" y="188"/>
                  <a:pt x="562" y="188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51" y="188"/>
                  <a:pt x="41" y="179"/>
                  <a:pt x="41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26"/>
                  <a:pt x="0" y="126"/>
                  <a:pt x="0" y="126"/>
                </a:cubicBezTo>
                <a:cubicBezTo>
                  <a:pt x="313" y="0"/>
                  <a:pt x="313" y="0"/>
                  <a:pt x="313" y="0"/>
                </a:cubicBezTo>
                <a:lnTo>
                  <a:pt x="627" y="126"/>
                </a:lnTo>
                <a:close/>
                <a:moveTo>
                  <a:pt x="627" y="544"/>
                </a:moveTo>
                <a:cubicBezTo>
                  <a:pt x="627" y="586"/>
                  <a:pt x="627" y="586"/>
                  <a:pt x="627" y="586"/>
                </a:cubicBezTo>
                <a:cubicBezTo>
                  <a:pt x="0" y="586"/>
                  <a:pt x="0" y="586"/>
                  <a:pt x="0" y="586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32"/>
                  <a:pt x="10" y="523"/>
                  <a:pt x="22" y="523"/>
                </a:cubicBezTo>
                <a:cubicBezTo>
                  <a:pt x="604" y="523"/>
                  <a:pt x="604" y="523"/>
                  <a:pt x="604" y="523"/>
                </a:cubicBezTo>
                <a:cubicBezTo>
                  <a:pt x="617" y="523"/>
                  <a:pt x="627" y="532"/>
                  <a:pt x="627" y="544"/>
                </a:cubicBezTo>
                <a:close/>
                <a:moveTo>
                  <a:pt x="167" y="209"/>
                </a:moveTo>
                <a:cubicBezTo>
                  <a:pt x="167" y="460"/>
                  <a:pt x="167" y="460"/>
                  <a:pt x="167" y="460"/>
                </a:cubicBezTo>
                <a:cubicBezTo>
                  <a:pt x="209" y="460"/>
                  <a:pt x="209" y="460"/>
                  <a:pt x="209" y="460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460"/>
                  <a:pt x="292" y="460"/>
                  <a:pt x="292" y="460"/>
                </a:cubicBezTo>
                <a:cubicBezTo>
                  <a:pt x="334" y="460"/>
                  <a:pt x="334" y="460"/>
                  <a:pt x="334" y="460"/>
                </a:cubicBezTo>
                <a:cubicBezTo>
                  <a:pt x="334" y="209"/>
                  <a:pt x="334" y="209"/>
                  <a:pt x="334" y="209"/>
                </a:cubicBezTo>
                <a:cubicBezTo>
                  <a:pt x="418" y="209"/>
                  <a:pt x="418" y="209"/>
                  <a:pt x="418" y="209"/>
                </a:cubicBezTo>
                <a:cubicBezTo>
                  <a:pt x="418" y="460"/>
                  <a:pt x="418" y="460"/>
                  <a:pt x="418" y="460"/>
                </a:cubicBezTo>
                <a:cubicBezTo>
                  <a:pt x="460" y="460"/>
                  <a:pt x="460" y="460"/>
                  <a:pt x="460" y="460"/>
                </a:cubicBezTo>
                <a:cubicBezTo>
                  <a:pt x="460" y="209"/>
                  <a:pt x="460" y="209"/>
                  <a:pt x="460" y="209"/>
                </a:cubicBezTo>
                <a:cubicBezTo>
                  <a:pt x="543" y="209"/>
                  <a:pt x="543" y="209"/>
                  <a:pt x="543" y="209"/>
                </a:cubicBezTo>
                <a:cubicBezTo>
                  <a:pt x="543" y="460"/>
                  <a:pt x="543" y="460"/>
                  <a:pt x="543" y="460"/>
                </a:cubicBezTo>
                <a:cubicBezTo>
                  <a:pt x="562" y="460"/>
                  <a:pt x="562" y="460"/>
                  <a:pt x="562" y="460"/>
                </a:cubicBezTo>
                <a:cubicBezTo>
                  <a:pt x="575" y="460"/>
                  <a:pt x="585" y="470"/>
                  <a:pt x="585" y="481"/>
                </a:cubicBezTo>
                <a:cubicBezTo>
                  <a:pt x="585" y="502"/>
                  <a:pt x="585" y="502"/>
                  <a:pt x="585" y="502"/>
                </a:cubicBezTo>
                <a:cubicBezTo>
                  <a:pt x="41" y="502"/>
                  <a:pt x="41" y="502"/>
                  <a:pt x="41" y="502"/>
                </a:cubicBezTo>
                <a:cubicBezTo>
                  <a:pt x="41" y="481"/>
                  <a:pt x="41" y="481"/>
                  <a:pt x="41" y="481"/>
                </a:cubicBezTo>
                <a:cubicBezTo>
                  <a:pt x="41" y="470"/>
                  <a:pt x="51" y="460"/>
                  <a:pt x="64" y="460"/>
                </a:cubicBezTo>
                <a:cubicBezTo>
                  <a:pt x="83" y="460"/>
                  <a:pt x="83" y="460"/>
                  <a:pt x="83" y="460"/>
                </a:cubicBezTo>
                <a:cubicBezTo>
                  <a:pt x="83" y="209"/>
                  <a:pt x="83" y="209"/>
                  <a:pt x="83" y="209"/>
                </a:cubicBezTo>
                <a:lnTo>
                  <a:pt x="167" y="2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645FDAF-6329-CF09-F91F-2AE1AA521FB8}"/>
              </a:ext>
            </a:extLst>
          </p:cNvPr>
          <p:cNvSpPr/>
          <p:nvPr/>
        </p:nvSpPr>
        <p:spPr>
          <a:xfrm>
            <a:off x="721272" y="4885637"/>
            <a:ext cx="623179" cy="6231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2400" dirty="0"/>
          </a:p>
        </p:txBody>
      </p:sp>
      <p:sp>
        <p:nvSpPr>
          <p:cNvPr id="23" name="Freeform 1005">
            <a:extLst>
              <a:ext uri="{FF2B5EF4-FFF2-40B4-BE49-F238E27FC236}">
                <a16:creationId xmlns:a16="http://schemas.microsoft.com/office/drawing/2014/main" id="{751BC4B3-2CAE-7FF9-9951-D257AE450B31}"/>
              </a:ext>
            </a:extLst>
          </p:cNvPr>
          <p:cNvSpPr>
            <a:spLocks noChangeAspect="1"/>
          </p:cNvSpPr>
          <p:nvPr/>
        </p:nvSpPr>
        <p:spPr bwMode="auto">
          <a:xfrm>
            <a:off x="919266" y="4984253"/>
            <a:ext cx="231973" cy="433689"/>
          </a:xfrm>
          <a:custGeom>
            <a:avLst/>
            <a:gdLst>
              <a:gd name="T0" fmla="*/ 292 w 294"/>
              <a:gd name="T1" fmla="*/ 157 h 544"/>
              <a:gd name="T2" fmla="*/ 116 w 294"/>
              <a:gd name="T3" fmla="*/ 535 h 544"/>
              <a:gd name="T4" fmla="*/ 102 w 294"/>
              <a:gd name="T5" fmla="*/ 544 h 544"/>
              <a:gd name="T6" fmla="*/ 97 w 294"/>
              <a:gd name="T7" fmla="*/ 543 h 544"/>
              <a:gd name="T8" fmla="*/ 88 w 294"/>
              <a:gd name="T9" fmla="*/ 527 h 544"/>
              <a:gd name="T10" fmla="*/ 152 w 294"/>
              <a:gd name="T11" fmla="*/ 263 h 544"/>
              <a:gd name="T12" fmla="*/ 19 w 294"/>
              <a:gd name="T13" fmla="*/ 296 h 544"/>
              <a:gd name="T14" fmla="*/ 15 w 294"/>
              <a:gd name="T15" fmla="*/ 296 h 544"/>
              <a:gd name="T16" fmla="*/ 5 w 294"/>
              <a:gd name="T17" fmla="*/ 293 h 544"/>
              <a:gd name="T18" fmla="*/ 1 w 294"/>
              <a:gd name="T19" fmla="*/ 280 h 544"/>
              <a:gd name="T20" fmla="*/ 67 w 294"/>
              <a:gd name="T21" fmla="*/ 10 h 544"/>
              <a:gd name="T22" fmla="*/ 81 w 294"/>
              <a:gd name="T23" fmla="*/ 0 h 544"/>
              <a:gd name="T24" fmla="*/ 188 w 294"/>
              <a:gd name="T25" fmla="*/ 0 h 544"/>
              <a:gd name="T26" fmla="*/ 203 w 294"/>
              <a:gd name="T27" fmla="*/ 14 h 544"/>
              <a:gd name="T28" fmla="*/ 201 w 294"/>
              <a:gd name="T29" fmla="*/ 19 h 544"/>
              <a:gd name="T30" fmla="*/ 145 w 294"/>
              <a:gd name="T31" fmla="*/ 171 h 544"/>
              <a:gd name="T32" fmla="*/ 275 w 294"/>
              <a:gd name="T33" fmla="*/ 139 h 544"/>
              <a:gd name="T34" fmla="*/ 279 w 294"/>
              <a:gd name="T35" fmla="*/ 138 h 544"/>
              <a:gd name="T36" fmla="*/ 290 w 294"/>
              <a:gd name="T37" fmla="*/ 143 h 544"/>
              <a:gd name="T38" fmla="*/ 292 w 294"/>
              <a:gd name="T39" fmla="*/ 157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4" h="544">
                <a:moveTo>
                  <a:pt x="292" y="157"/>
                </a:moveTo>
                <a:cubicBezTo>
                  <a:pt x="116" y="535"/>
                  <a:pt x="116" y="535"/>
                  <a:pt x="116" y="535"/>
                </a:cubicBezTo>
                <a:cubicBezTo>
                  <a:pt x="113" y="540"/>
                  <a:pt x="108" y="544"/>
                  <a:pt x="102" y="544"/>
                </a:cubicBezTo>
                <a:cubicBezTo>
                  <a:pt x="101" y="544"/>
                  <a:pt x="99" y="543"/>
                  <a:pt x="97" y="543"/>
                </a:cubicBezTo>
                <a:cubicBezTo>
                  <a:pt x="90" y="541"/>
                  <a:pt x="86" y="534"/>
                  <a:pt x="88" y="527"/>
                </a:cubicBezTo>
                <a:cubicBezTo>
                  <a:pt x="152" y="263"/>
                  <a:pt x="152" y="263"/>
                  <a:pt x="152" y="263"/>
                </a:cubicBezTo>
                <a:cubicBezTo>
                  <a:pt x="19" y="296"/>
                  <a:pt x="19" y="296"/>
                  <a:pt x="19" y="296"/>
                </a:cubicBezTo>
                <a:cubicBezTo>
                  <a:pt x="18" y="296"/>
                  <a:pt x="17" y="296"/>
                  <a:pt x="15" y="296"/>
                </a:cubicBezTo>
                <a:cubicBezTo>
                  <a:pt x="12" y="296"/>
                  <a:pt x="8" y="295"/>
                  <a:pt x="5" y="293"/>
                </a:cubicBezTo>
                <a:cubicBezTo>
                  <a:pt x="1" y="289"/>
                  <a:pt x="0" y="284"/>
                  <a:pt x="1" y="280"/>
                </a:cubicBezTo>
                <a:cubicBezTo>
                  <a:pt x="67" y="10"/>
                  <a:pt x="67" y="10"/>
                  <a:pt x="67" y="10"/>
                </a:cubicBezTo>
                <a:cubicBezTo>
                  <a:pt x="68" y="4"/>
                  <a:pt x="74" y="0"/>
                  <a:pt x="8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6" y="0"/>
                  <a:pt x="203" y="6"/>
                  <a:pt x="203" y="14"/>
                </a:cubicBezTo>
                <a:cubicBezTo>
                  <a:pt x="203" y="15"/>
                  <a:pt x="202" y="17"/>
                  <a:pt x="201" y="19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275" y="139"/>
                  <a:pt x="275" y="139"/>
                  <a:pt x="275" y="139"/>
                </a:cubicBezTo>
                <a:cubicBezTo>
                  <a:pt x="276" y="138"/>
                  <a:pt x="277" y="138"/>
                  <a:pt x="279" y="138"/>
                </a:cubicBezTo>
                <a:cubicBezTo>
                  <a:pt x="283" y="138"/>
                  <a:pt x="287" y="140"/>
                  <a:pt x="290" y="143"/>
                </a:cubicBezTo>
                <a:cubicBezTo>
                  <a:pt x="293" y="147"/>
                  <a:pt x="294" y="152"/>
                  <a:pt x="292" y="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28DC8F04-D960-4C76-A86C-CF962BA3BA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auto">
          <a:xfrm>
            <a:off x="414882" y="6473315"/>
            <a:ext cx="10576820" cy="365125"/>
          </a:xfrm>
        </p:spPr>
        <p:txBody>
          <a:bodyPr/>
          <a:lstStyle/>
          <a:p>
            <a:pPr defTabSz="914377"/>
            <a:r>
              <a:rPr lang="de-DE" dirty="0">
                <a:solidFill>
                  <a:prstClr val="black"/>
                </a:solidFill>
              </a:rPr>
              <a:t>Dr. Matthias Gottlieb, Guido Bacharach, Groningen Declaration Network – 11th Annual Meeting, Groningen, 13. </a:t>
            </a:r>
            <a:r>
              <a:rPr lang="de-DE" dirty="0" err="1">
                <a:solidFill>
                  <a:prstClr val="black"/>
                </a:solidFill>
              </a:rPr>
              <a:t>October</a:t>
            </a:r>
            <a:r>
              <a:rPr lang="de-DE" dirty="0">
                <a:solidFill>
                  <a:prstClr val="black"/>
                </a:solidFill>
              </a:rPr>
              <a:t> 2022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5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B8F6A52-E1EA-6331-773E-E0C08B9E4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957" y="1733797"/>
            <a:ext cx="6838479" cy="2621417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B3D7AFB-F14A-974C-A164-861F0CAB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078578E-6290-B8EA-42C6-1ED4D7FE795B}"/>
              </a:ext>
            </a:extLst>
          </p:cNvPr>
          <p:cNvSpPr/>
          <p:nvPr/>
        </p:nvSpPr>
        <p:spPr>
          <a:xfrm>
            <a:off x="356260" y="5676405"/>
            <a:ext cx="2327563" cy="86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1A260B4-EEBA-D171-8353-8E4FD5BDEA54}"/>
              </a:ext>
            </a:extLst>
          </p:cNvPr>
          <p:cNvSpPr/>
          <p:nvPr/>
        </p:nvSpPr>
        <p:spPr>
          <a:xfrm>
            <a:off x="9759538" y="93024"/>
            <a:ext cx="2327563" cy="86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3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and green lines representing speed">
            <a:extLst>
              <a:ext uri="{FF2B5EF4-FFF2-40B4-BE49-F238E27FC236}">
                <a16:creationId xmlns:a16="http://schemas.microsoft.com/office/drawing/2014/main" id="{6088383C-5761-8D2A-7C40-A5D58A9EE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7A2B2-8A03-7E86-B033-54327BA48904}"/>
              </a:ext>
            </a:extLst>
          </p:cNvPr>
          <p:cNvSpPr txBox="1"/>
          <p:nvPr/>
        </p:nvSpPr>
        <p:spPr>
          <a:xfrm>
            <a:off x="205563" y="393405"/>
            <a:ext cx="11780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ien Encounters" panose="00000400000000000000" pitchFamily="2" charset="0"/>
              </a:rPr>
              <a:t>INTEROPERABILITY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DF403-C5A0-234E-4C88-2A25281F1884}"/>
              </a:ext>
            </a:extLst>
          </p:cNvPr>
          <p:cNvSpPr txBox="1"/>
          <p:nvPr/>
        </p:nvSpPr>
        <p:spPr>
          <a:xfrm>
            <a:off x="713267" y="2509283"/>
            <a:ext cx="10765465" cy="25464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 value describing how well 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systems, applications and/or networks 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operate or function together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E546F-9BD7-DC9A-3969-83E417894D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38" y="5539888"/>
            <a:ext cx="2018429" cy="764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5048-15B7-E04D-E924-819A853F3323}"/>
              </a:ext>
            </a:extLst>
          </p:cNvPr>
          <p:cNvSpPr txBox="1"/>
          <p:nvPr/>
        </p:nvSpPr>
        <p:spPr>
          <a:xfrm>
            <a:off x="790079" y="6320335"/>
            <a:ext cx="1870499" cy="492443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b="1" cap="small" dirty="0">
                <a:latin typeface="Arial Rounded MT Bold" panose="020F0704030504030204" pitchFamily="34" charset="0"/>
              </a:rPr>
              <a:t>Michael D. Sessa</a:t>
            </a:r>
          </a:p>
          <a:p>
            <a:r>
              <a:rPr lang="en-US" sz="1100" cap="small" dirty="0">
                <a:latin typeface="Arial Rounded MT Bold" panose="020F0704030504030204" pitchFamily="34" charset="0"/>
              </a:rPr>
              <a:t>President &amp; CEO</a:t>
            </a:r>
            <a:endParaRPr lang="en-US" sz="1200" cap="small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8DDF150-7211-6FE9-E610-A691C7DDEA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8" y="6410910"/>
            <a:ext cx="761741" cy="2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7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and green lines representing speed">
            <a:extLst>
              <a:ext uri="{FF2B5EF4-FFF2-40B4-BE49-F238E27FC236}">
                <a16:creationId xmlns:a16="http://schemas.microsoft.com/office/drawing/2014/main" id="{6088383C-5761-8D2A-7C40-A5D58A9EE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7A2B2-8A03-7E86-B033-54327BA48904}"/>
              </a:ext>
            </a:extLst>
          </p:cNvPr>
          <p:cNvSpPr txBox="1"/>
          <p:nvPr/>
        </p:nvSpPr>
        <p:spPr>
          <a:xfrm>
            <a:off x="205563" y="393405"/>
            <a:ext cx="11780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ien Encounters" panose="00000400000000000000" pitchFamily="2" charset="0"/>
              </a:rPr>
              <a:t>INTEROPERABILITY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DF403-C5A0-234E-4C88-2A25281F1884}"/>
              </a:ext>
            </a:extLst>
          </p:cNvPr>
          <p:cNvSpPr txBox="1"/>
          <p:nvPr/>
        </p:nvSpPr>
        <p:spPr>
          <a:xfrm>
            <a:off x="713267" y="2509283"/>
            <a:ext cx="10765465" cy="25464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No single law, rule, regulation, product or service can make education fully ‘interoperable’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E546F-9BD7-DC9A-3969-83E417894D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38" y="5595918"/>
            <a:ext cx="1870499" cy="708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5048-15B7-E04D-E924-819A853F3323}"/>
              </a:ext>
            </a:extLst>
          </p:cNvPr>
          <p:cNvSpPr txBox="1"/>
          <p:nvPr/>
        </p:nvSpPr>
        <p:spPr>
          <a:xfrm>
            <a:off x="790079" y="6320335"/>
            <a:ext cx="1870499" cy="492443"/>
          </a:xfrm>
          <a:prstGeom prst="rect">
            <a:avLst/>
          </a:prstGeom>
          <a:solidFill>
            <a:srgbClr val="FFFFFF">
              <a:alpha val="25098"/>
            </a:srgb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b="1" cap="small" dirty="0">
                <a:latin typeface="Arial Rounded MT Bold" panose="020F0704030504030204" pitchFamily="34" charset="0"/>
              </a:rPr>
              <a:t>Michael D. Sessa</a:t>
            </a:r>
          </a:p>
          <a:p>
            <a:r>
              <a:rPr lang="en-US" sz="1100" cap="small" dirty="0">
                <a:latin typeface="Arial Rounded MT Bold" panose="020F0704030504030204" pitchFamily="34" charset="0"/>
              </a:rPr>
              <a:t>President &amp; CEO</a:t>
            </a:r>
            <a:endParaRPr lang="en-US" sz="1200" cap="small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8DDF150-7211-6FE9-E610-A691C7DDEA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8" y="6410910"/>
            <a:ext cx="761741" cy="2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2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and green lines representing speed">
            <a:extLst>
              <a:ext uri="{FF2B5EF4-FFF2-40B4-BE49-F238E27FC236}">
                <a16:creationId xmlns:a16="http://schemas.microsoft.com/office/drawing/2014/main" id="{6088383C-5761-8D2A-7C40-A5D58A9EE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7A2B2-8A03-7E86-B033-54327BA48904}"/>
              </a:ext>
            </a:extLst>
          </p:cNvPr>
          <p:cNvSpPr txBox="1"/>
          <p:nvPr/>
        </p:nvSpPr>
        <p:spPr>
          <a:xfrm>
            <a:off x="205562" y="716033"/>
            <a:ext cx="11780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ien Encounters" panose="00000400000000000000" pitchFamily="2" charset="0"/>
              </a:rPr>
              <a:t>Electronic Data exchange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DF403-C5A0-234E-4C88-2A25281F1884}"/>
              </a:ext>
            </a:extLst>
          </p:cNvPr>
          <p:cNvSpPr txBox="1"/>
          <p:nvPr/>
        </p:nvSpPr>
        <p:spPr>
          <a:xfrm>
            <a:off x="713267" y="2509283"/>
            <a:ext cx="10765465" cy="25464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The sharing or trading of digital data between organizations for a specific business/use case</a:t>
            </a:r>
          </a:p>
        </p:txBody>
      </p:sp>
    </p:spTree>
    <p:extLst>
      <p:ext uri="{BB962C8B-B14F-4D97-AF65-F5344CB8AC3E}">
        <p14:creationId xmlns:p14="http://schemas.microsoft.com/office/powerpoint/2010/main" val="318602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and green lines representing speed">
            <a:extLst>
              <a:ext uri="{FF2B5EF4-FFF2-40B4-BE49-F238E27FC236}">
                <a16:creationId xmlns:a16="http://schemas.microsoft.com/office/drawing/2014/main" id="{6088383C-5761-8D2A-7C40-A5D58A9EE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7A2B2-8A03-7E86-B033-54327BA48904}"/>
              </a:ext>
            </a:extLst>
          </p:cNvPr>
          <p:cNvSpPr txBox="1"/>
          <p:nvPr/>
        </p:nvSpPr>
        <p:spPr>
          <a:xfrm>
            <a:off x="205562" y="716033"/>
            <a:ext cx="11780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ien Encounters" panose="00000400000000000000" pitchFamily="2" charset="0"/>
              </a:rPr>
              <a:t>Electronic Data exchange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DF403-C5A0-234E-4C88-2A25281F1884}"/>
              </a:ext>
            </a:extLst>
          </p:cNvPr>
          <p:cNvSpPr txBox="1"/>
          <p:nvPr/>
        </p:nvSpPr>
        <p:spPr>
          <a:xfrm>
            <a:off x="713267" y="2509283"/>
            <a:ext cx="10765465" cy="25464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The new paradigm has changed from focusing on the process by which data is made available, 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to ensuring that regardless of process, the value and integrity of the data remain true and accurate.</a:t>
            </a:r>
          </a:p>
        </p:txBody>
      </p:sp>
    </p:spTree>
    <p:extLst>
      <p:ext uri="{BB962C8B-B14F-4D97-AF65-F5344CB8AC3E}">
        <p14:creationId xmlns:p14="http://schemas.microsoft.com/office/powerpoint/2010/main" val="130002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and green lines representing speed">
            <a:extLst>
              <a:ext uri="{FF2B5EF4-FFF2-40B4-BE49-F238E27FC236}">
                <a16:creationId xmlns:a16="http://schemas.microsoft.com/office/drawing/2014/main" id="{6088383C-5761-8D2A-7C40-A5D58A9EE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7A2B2-8A03-7E86-B033-54327BA48904}"/>
              </a:ext>
            </a:extLst>
          </p:cNvPr>
          <p:cNvSpPr txBox="1"/>
          <p:nvPr/>
        </p:nvSpPr>
        <p:spPr>
          <a:xfrm>
            <a:off x="205562" y="524120"/>
            <a:ext cx="11780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ien Encounters" panose="00000400000000000000" pitchFamily="2" charset="0"/>
              </a:rPr>
              <a:t>Data Standards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DF403-C5A0-234E-4C88-2A25281F1884}"/>
              </a:ext>
            </a:extLst>
          </p:cNvPr>
          <p:cNvSpPr txBox="1"/>
          <p:nvPr/>
        </p:nvSpPr>
        <p:spPr>
          <a:xfrm>
            <a:off x="713267" y="2509283"/>
            <a:ext cx="10765465" cy="25464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Many standards are needed in education, many are not in place yet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Many organizations are at different levels of technical capacity and on different platforms – we must meet organizations where they are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Many organizations struggle in migrating from paper &amp; PDF</a:t>
            </a:r>
          </a:p>
        </p:txBody>
      </p:sp>
    </p:spTree>
    <p:extLst>
      <p:ext uri="{BB962C8B-B14F-4D97-AF65-F5344CB8AC3E}">
        <p14:creationId xmlns:p14="http://schemas.microsoft.com/office/powerpoint/2010/main" val="3726949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and green lines representing speed">
            <a:extLst>
              <a:ext uri="{FF2B5EF4-FFF2-40B4-BE49-F238E27FC236}">
                <a16:creationId xmlns:a16="http://schemas.microsoft.com/office/drawing/2014/main" id="{6088383C-5761-8D2A-7C40-A5D58A9EE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7A2B2-8A03-7E86-B033-54327BA48904}"/>
              </a:ext>
            </a:extLst>
          </p:cNvPr>
          <p:cNvSpPr txBox="1"/>
          <p:nvPr/>
        </p:nvSpPr>
        <p:spPr>
          <a:xfrm>
            <a:off x="205562" y="524120"/>
            <a:ext cx="11780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ien Encounters" panose="00000400000000000000" pitchFamily="2" charset="0"/>
              </a:rPr>
              <a:t>Data Standards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DF403-C5A0-234E-4C88-2A25281F1884}"/>
              </a:ext>
            </a:extLst>
          </p:cNvPr>
          <p:cNvSpPr txBox="1"/>
          <p:nvPr/>
        </p:nvSpPr>
        <p:spPr>
          <a:xfrm>
            <a:off x="713267" y="2509283"/>
            <a:ext cx="10765465" cy="25464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Many standards in Canada &amp; USA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Some standards are government-based:  ADL, CEDS, NIST NICE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Some standards are community-based:  A4L, HROS,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MedBiq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, PESC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Some standards are foundation-based</a:t>
            </a:r>
          </a:p>
        </p:txBody>
      </p:sp>
    </p:spTree>
    <p:extLst>
      <p:ext uri="{BB962C8B-B14F-4D97-AF65-F5344CB8AC3E}">
        <p14:creationId xmlns:p14="http://schemas.microsoft.com/office/powerpoint/2010/main" val="319398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and green lines representing speed">
            <a:extLst>
              <a:ext uri="{FF2B5EF4-FFF2-40B4-BE49-F238E27FC236}">
                <a16:creationId xmlns:a16="http://schemas.microsoft.com/office/drawing/2014/main" id="{6088383C-5761-8D2A-7C40-A5D58A9EE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7A2B2-8A03-7E86-B033-54327BA48904}"/>
              </a:ext>
            </a:extLst>
          </p:cNvPr>
          <p:cNvSpPr txBox="1"/>
          <p:nvPr/>
        </p:nvSpPr>
        <p:spPr>
          <a:xfrm>
            <a:off x="205562" y="72237"/>
            <a:ext cx="117808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ien Encounters" panose="00000400000000000000" pitchFamily="2" charset="0"/>
              </a:rPr>
              <a:t>pesc</a:t>
            </a:r>
            <a:endParaRPr lang="en-US" sz="1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ien Encounters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DF403-C5A0-234E-4C88-2A25281F1884}"/>
              </a:ext>
            </a:extLst>
          </p:cNvPr>
          <p:cNvSpPr txBox="1"/>
          <p:nvPr/>
        </p:nvSpPr>
        <p:spPr>
          <a:xfrm>
            <a:off x="713267" y="2509283"/>
            <a:ext cx="10765465" cy="25464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High School &amp; College Transcript PESC Approved Standards used in every US state and almost every Canadian province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All US grants &amp; loans issued through PESC Approved Standard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PESC Approved Standard = Schema, Implementation Guide &amp; Instance</a:t>
            </a:r>
          </a:p>
        </p:txBody>
      </p:sp>
    </p:spTree>
    <p:extLst>
      <p:ext uri="{BB962C8B-B14F-4D97-AF65-F5344CB8AC3E}">
        <p14:creationId xmlns:p14="http://schemas.microsoft.com/office/powerpoint/2010/main" val="91090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C42E1A-27C7-564B-90E7-CA67171E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449"/>
            <a:ext cx="10122074" cy="389237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b="1" i="1" u="none" strike="noStrike" dirty="0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43 </a:t>
            </a:r>
            <a:r>
              <a:rPr lang="sv-SE" sz="2800" b="1" i="1" u="none" strike="noStrike" dirty="0" err="1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mentions</a:t>
            </a:r>
            <a:r>
              <a:rPr lang="sv-SE" sz="2800" b="1" i="1" u="none" strike="noStrike" dirty="0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sv-SE" sz="2800" b="1" i="1" u="none" strike="noStrike" dirty="0" err="1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of</a:t>
            </a:r>
            <a:r>
              <a:rPr lang="sv-SE" sz="2800" b="1" i="1" u="none" strike="noStrike" dirty="0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 the </a:t>
            </a:r>
            <a:r>
              <a:rPr lang="sv-SE" sz="2800" b="1" i="1" u="none" strike="noStrike" dirty="0" err="1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word</a:t>
            </a:r>
            <a:r>
              <a:rPr lang="sv-SE" sz="2800" b="1" i="1" u="none" strike="noStrike" dirty="0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 Standards in the </a:t>
            </a:r>
            <a:r>
              <a:rPr lang="sv-SE" sz="2800" b="1" i="1" u="none" strike="noStrike" dirty="0" err="1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title</a:t>
            </a:r>
            <a:r>
              <a:rPr lang="sv-SE" sz="2800" b="1" i="1" u="none" strike="noStrike" dirty="0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/abstract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b="1" i="1" u="none" strike="noStrike" dirty="0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18 </a:t>
            </a:r>
            <a:r>
              <a:rPr lang="sv-SE" sz="2800" b="1" i="1" u="none" strike="noStrike" dirty="0" err="1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mentions</a:t>
            </a:r>
            <a:r>
              <a:rPr lang="sv-SE" sz="2800" b="1" i="1" u="none" strike="noStrike" dirty="0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sv-SE" sz="2800" b="1" i="1" u="none" strike="noStrike" dirty="0" err="1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of</a:t>
            </a:r>
            <a:r>
              <a:rPr lang="sv-SE" sz="2800" b="1" i="1" u="none" strike="noStrike" dirty="0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 the </a:t>
            </a:r>
            <a:r>
              <a:rPr lang="sv-SE" sz="2800" b="1" i="1" u="none" strike="noStrike" dirty="0" err="1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word</a:t>
            </a:r>
            <a:r>
              <a:rPr lang="sv-SE" sz="2800" b="1" i="1" u="none" strike="noStrike" dirty="0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sv-SE" sz="2800" b="1" i="1" u="none" strike="noStrike" dirty="0" err="1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Interoperability</a:t>
            </a:r>
            <a:r>
              <a:rPr lang="sv-SE" sz="2800" b="1" i="1" u="none" strike="noStrike" dirty="0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 in the </a:t>
            </a:r>
            <a:r>
              <a:rPr lang="sv-SE" sz="2800" b="1" i="1" u="none" strike="noStrike" dirty="0" err="1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title</a:t>
            </a:r>
            <a:r>
              <a:rPr lang="sv-SE" sz="2800" b="1" i="1" u="none" strike="noStrike" dirty="0">
                <a:solidFill>
                  <a:srgbClr val="479A51"/>
                </a:solidFill>
                <a:effectLst/>
                <a:latin typeface="PT Sans" panose="020B0503020203020204" pitchFamily="34" charset="77"/>
              </a:rPr>
              <a:t> /abstract</a:t>
            </a:r>
          </a:p>
          <a:p>
            <a:br>
              <a:rPr lang="sv-SE" sz="2800" dirty="0"/>
            </a:br>
            <a:endParaRPr lang="sv-SE" sz="28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3D7AFB-F14A-974C-A164-861F0CAB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year’s</a:t>
            </a:r>
            <a:r>
              <a:rPr lang="sv-SE" dirty="0"/>
              <a:t> program…</a:t>
            </a:r>
          </a:p>
        </p:txBody>
      </p:sp>
    </p:spTree>
    <p:extLst>
      <p:ext uri="{BB962C8B-B14F-4D97-AF65-F5344CB8AC3E}">
        <p14:creationId xmlns:p14="http://schemas.microsoft.com/office/powerpoint/2010/main" val="35151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and green lines representing speed">
            <a:extLst>
              <a:ext uri="{FF2B5EF4-FFF2-40B4-BE49-F238E27FC236}">
                <a16:creationId xmlns:a16="http://schemas.microsoft.com/office/drawing/2014/main" id="{6088383C-5761-8D2A-7C40-A5D58A9EE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7A2B2-8A03-7E86-B033-54327BA48904}"/>
              </a:ext>
            </a:extLst>
          </p:cNvPr>
          <p:cNvSpPr txBox="1"/>
          <p:nvPr/>
        </p:nvSpPr>
        <p:spPr>
          <a:xfrm>
            <a:off x="205562" y="72237"/>
            <a:ext cx="117808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ien Encounters" panose="00000400000000000000" pitchFamily="2" charset="0"/>
              </a:rPr>
              <a:t>pesc</a:t>
            </a:r>
            <a:endParaRPr lang="en-US" sz="1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ien Encounters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DF403-C5A0-234E-4C88-2A25281F1884}"/>
              </a:ext>
            </a:extLst>
          </p:cNvPr>
          <p:cNvSpPr txBox="1"/>
          <p:nvPr/>
        </p:nvSpPr>
        <p:spPr>
          <a:xfrm>
            <a:off x="713267" y="2509283"/>
            <a:ext cx="10765465" cy="25464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For education &amp; employment, partnerships with AACRAO, A4L, CEDS, Credential Engine, Data Standards United, HR Open Standards,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MedBiquitous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, SHEEO, T3 Innovation Network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For international, partnerships with ARUCC, EMREX, EWP, GDN</a:t>
            </a:r>
            <a:endParaRPr lang="en-US" sz="2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5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C42E1A-27C7-564B-90E7-CA67171E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449"/>
            <a:ext cx="10122074" cy="3892378"/>
          </a:xfrm>
        </p:spPr>
        <p:txBody>
          <a:bodyPr>
            <a:normAutofit/>
          </a:bodyPr>
          <a:lstStyle/>
          <a:p>
            <a:r>
              <a:rPr lang="sv-SE" sz="4000" b="1" dirty="0" err="1"/>
              <a:t>How</a:t>
            </a:r>
            <a:r>
              <a:rPr lang="sv-SE" sz="4000" b="1" dirty="0"/>
              <a:t> do </a:t>
            </a:r>
            <a:r>
              <a:rPr lang="sv-SE" sz="4000" b="1" dirty="0" err="1"/>
              <a:t>we</a:t>
            </a:r>
            <a:r>
              <a:rPr lang="sv-SE" sz="4000" b="1" dirty="0"/>
              <a:t> </a:t>
            </a:r>
            <a:r>
              <a:rPr lang="sv-SE" sz="4000" b="1" dirty="0" err="1"/>
              <a:t>solve</a:t>
            </a:r>
            <a:r>
              <a:rPr lang="sv-SE" sz="4000" b="1" dirty="0"/>
              <a:t> </a:t>
            </a:r>
            <a:r>
              <a:rPr lang="sv-SE" sz="4000" b="1" dirty="0" err="1"/>
              <a:t>this</a:t>
            </a:r>
            <a:r>
              <a:rPr lang="sv-SE" sz="4000" b="1" dirty="0"/>
              <a:t>?</a:t>
            </a:r>
          </a:p>
          <a:p>
            <a:endParaRPr lang="sv-SE" sz="4000" b="1" dirty="0"/>
          </a:p>
          <a:p>
            <a:r>
              <a:rPr lang="sv-SE" sz="4000" b="1" dirty="0"/>
              <a:t>Is </a:t>
            </a:r>
            <a:r>
              <a:rPr lang="sv-SE" sz="4000" b="1" dirty="0" err="1"/>
              <a:t>there</a:t>
            </a:r>
            <a:r>
              <a:rPr lang="sv-SE" sz="4000" b="1" dirty="0"/>
              <a:t> </a:t>
            </a:r>
            <a:r>
              <a:rPr lang="sv-SE" sz="4000" b="1" dirty="0" err="1"/>
              <a:t>any</a:t>
            </a:r>
            <a:r>
              <a:rPr lang="sv-SE" sz="4000" b="1" dirty="0"/>
              <a:t> </a:t>
            </a:r>
            <a:r>
              <a:rPr lang="sv-SE" sz="4000" b="1" dirty="0" err="1"/>
              <a:t>chance</a:t>
            </a:r>
            <a:r>
              <a:rPr lang="sv-SE" sz="4000" b="1" dirty="0"/>
              <a:t> </a:t>
            </a:r>
            <a:r>
              <a:rPr lang="sv-SE" sz="4000" b="1" dirty="0" err="1"/>
              <a:t>we</a:t>
            </a:r>
            <a:r>
              <a:rPr lang="sv-SE" sz="4000" b="1" dirty="0"/>
              <a:t> </a:t>
            </a:r>
            <a:r>
              <a:rPr lang="sv-SE" sz="4000" b="1" dirty="0" err="1"/>
              <a:t>can</a:t>
            </a:r>
            <a:r>
              <a:rPr lang="sv-SE" sz="4000" b="1" dirty="0"/>
              <a:t> </a:t>
            </a:r>
            <a:r>
              <a:rPr lang="sv-SE" sz="4000" b="1" dirty="0" err="1"/>
              <a:t>achieve</a:t>
            </a:r>
            <a:r>
              <a:rPr lang="sv-SE" sz="4000" b="1" dirty="0"/>
              <a:t> </a:t>
            </a:r>
            <a:r>
              <a:rPr lang="sv-SE" sz="4000" b="1" dirty="0" err="1"/>
              <a:t>truly</a:t>
            </a:r>
            <a:r>
              <a:rPr lang="sv-SE" sz="4000" b="1" dirty="0"/>
              <a:t> universal Digital </a:t>
            </a:r>
            <a:r>
              <a:rPr lang="sv-SE" sz="4000" b="1" dirty="0" err="1"/>
              <a:t>Credentials</a:t>
            </a:r>
            <a:r>
              <a:rPr lang="sv-SE" sz="4000" b="1" dirty="0"/>
              <a:t>?</a:t>
            </a:r>
            <a:endParaRPr lang="sv-SE" sz="40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3D7AFB-F14A-974C-A164-861F0CAB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SO…</a:t>
            </a:r>
          </a:p>
        </p:txBody>
      </p:sp>
    </p:spTree>
    <p:extLst>
      <p:ext uri="{BB962C8B-B14F-4D97-AF65-F5344CB8AC3E}">
        <p14:creationId xmlns:p14="http://schemas.microsoft.com/office/powerpoint/2010/main" val="1352783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C42E1A-27C7-564B-90E7-CA67171E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449"/>
            <a:ext cx="10122074" cy="3892378"/>
          </a:xfrm>
        </p:spPr>
        <p:txBody>
          <a:bodyPr>
            <a:normAutofit/>
          </a:bodyPr>
          <a:lstStyle/>
          <a:p>
            <a:r>
              <a:rPr lang="sv-SE" b="1" dirty="0"/>
              <a:t>Tor Fridell</a:t>
            </a:r>
          </a:p>
          <a:p>
            <a:r>
              <a:rPr lang="sv-SE" dirty="0"/>
              <a:t>The Swedish </a:t>
            </a:r>
            <a:r>
              <a:rPr lang="sv-SE" dirty="0" err="1"/>
              <a:t>Ladok</a:t>
            </a:r>
            <a:r>
              <a:rPr lang="sv-SE" dirty="0"/>
              <a:t> </a:t>
            </a:r>
            <a:r>
              <a:rPr lang="sv-SE" dirty="0" err="1"/>
              <a:t>Consortium</a:t>
            </a:r>
            <a:endParaRPr lang="sv-SE" dirty="0"/>
          </a:p>
          <a:p>
            <a:r>
              <a:rPr lang="sv-SE" dirty="0">
                <a:hlinkClick r:id="rId2"/>
              </a:rPr>
              <a:t>Tor.fridell@liu.se</a:t>
            </a:r>
            <a:endParaRPr lang="sv-SE" dirty="0"/>
          </a:p>
          <a:p>
            <a:r>
              <a:rPr lang="sv-SE" dirty="0"/>
              <a:t>+46 708 861414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3D7AFB-F14A-974C-A164-861F0CAB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Contact </a:t>
            </a:r>
          </a:p>
        </p:txBody>
      </p:sp>
    </p:spTree>
    <p:extLst>
      <p:ext uri="{BB962C8B-B14F-4D97-AF65-F5344CB8AC3E}">
        <p14:creationId xmlns:p14="http://schemas.microsoft.com/office/powerpoint/2010/main" val="34523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C42E1A-27C7-564B-90E7-CA67171E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449"/>
            <a:ext cx="10122074" cy="389237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 err="1"/>
              <a:t>Standards</a:t>
            </a:r>
            <a:r>
              <a:rPr lang="fi-FI" sz="2400" dirty="0"/>
              <a:t> for </a:t>
            </a:r>
            <a:r>
              <a:rPr lang="fi-FI" sz="2400" dirty="0" err="1"/>
              <a:t>information</a:t>
            </a:r>
            <a:endParaRPr lang="fi-FI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Definition of a </a:t>
            </a:r>
            <a:r>
              <a:rPr lang="fi-FI" sz="2000" dirty="0" err="1"/>
              <a:t>course</a:t>
            </a:r>
            <a:r>
              <a:rPr lang="fi-FI" sz="2000" dirty="0"/>
              <a:t>, </a:t>
            </a:r>
            <a:r>
              <a:rPr lang="fi-FI" sz="2000" dirty="0" err="1"/>
              <a:t>study</a:t>
            </a:r>
            <a:r>
              <a:rPr lang="fi-FI" sz="2000" dirty="0"/>
              <a:t> </a:t>
            </a:r>
            <a:r>
              <a:rPr lang="fi-FI" sz="2000" dirty="0" err="1"/>
              <a:t>level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credit</a:t>
            </a:r>
            <a:r>
              <a:rPr lang="fi-FI" sz="2000" dirty="0"/>
              <a:t> (</a:t>
            </a:r>
            <a:r>
              <a:rPr lang="fi-FI" sz="2000" dirty="0" err="1"/>
              <a:t>like</a:t>
            </a:r>
            <a:r>
              <a:rPr lang="fi-FI" sz="2000" dirty="0"/>
              <a:t> ECTS)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err="1"/>
              <a:t>Standards</a:t>
            </a:r>
            <a:r>
              <a:rPr lang="fi-FI" sz="2400" dirty="0"/>
              <a:t> for data </a:t>
            </a:r>
            <a:r>
              <a:rPr lang="fi-FI" sz="2400" dirty="0" err="1"/>
              <a:t>format</a:t>
            </a:r>
            <a:endParaRPr lang="fi-FI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How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information</a:t>
            </a:r>
            <a:r>
              <a:rPr lang="fi-FI" sz="2000" dirty="0"/>
              <a:t> is </a:t>
            </a:r>
            <a:r>
              <a:rPr lang="fi-FI" sz="2000" dirty="0" err="1"/>
              <a:t>categorized</a:t>
            </a:r>
            <a:r>
              <a:rPr lang="fi-FI" sz="2000" dirty="0"/>
              <a:t> </a:t>
            </a:r>
            <a:r>
              <a:rPr lang="fi-FI" sz="2000" dirty="0" err="1"/>
              <a:t>so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receiver</a:t>
            </a:r>
            <a:r>
              <a:rPr lang="fi-FI" sz="2000" dirty="0"/>
              <a:t> </a:t>
            </a:r>
            <a:r>
              <a:rPr lang="fi-FI" sz="2000" dirty="0" err="1"/>
              <a:t>understands</a:t>
            </a:r>
            <a:r>
              <a:rPr lang="fi-FI" sz="2000" dirty="0"/>
              <a:t> </a:t>
            </a:r>
            <a:r>
              <a:rPr lang="fi-FI" sz="2000" dirty="0" err="1"/>
              <a:t>what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data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err="1"/>
              <a:t>Standards</a:t>
            </a:r>
            <a:r>
              <a:rPr lang="fi-FI" sz="2400" dirty="0"/>
              <a:t> for data </a:t>
            </a:r>
            <a:r>
              <a:rPr lang="fi-FI" sz="2400" dirty="0" err="1"/>
              <a:t>exchange</a:t>
            </a:r>
            <a:endParaRPr lang="fi-FI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exchange</a:t>
            </a:r>
            <a:r>
              <a:rPr lang="fi-FI" sz="2000" dirty="0"/>
              <a:t> </a:t>
            </a:r>
            <a:r>
              <a:rPr lang="fi-FI" sz="2000" dirty="0" err="1"/>
              <a:t>protocol</a:t>
            </a:r>
            <a:r>
              <a:rPr lang="fi-FI" sz="2000" dirty="0"/>
              <a:t>, </a:t>
            </a:r>
            <a:r>
              <a:rPr lang="fi-FI" sz="2000" dirty="0" err="1"/>
              <a:t>security</a:t>
            </a:r>
            <a:r>
              <a:rPr lang="fi-FI" sz="2000" dirty="0"/>
              <a:t> </a:t>
            </a:r>
            <a:r>
              <a:rPr lang="fi-FI" sz="2000" dirty="0" err="1"/>
              <a:t>demands</a:t>
            </a:r>
            <a:r>
              <a:rPr lang="fi-FI" sz="2000" dirty="0"/>
              <a:t>, </a:t>
            </a:r>
            <a:r>
              <a:rPr lang="fi-FI" sz="2000" dirty="0" err="1"/>
              <a:t>authentication</a:t>
            </a:r>
            <a:r>
              <a:rPr lang="fi-FI" sz="2000" dirty="0"/>
              <a:t> </a:t>
            </a:r>
            <a:r>
              <a:rPr lang="fi-FI" sz="2000" dirty="0" err="1"/>
              <a:t>etc</a:t>
            </a:r>
            <a:endParaRPr lang="fi-FI" sz="20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3D7AFB-F14A-974C-A164-861F0CAB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talking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545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C42E1A-27C7-564B-90E7-CA67171E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449"/>
            <a:ext cx="10122074" cy="389237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ECTS, European Credit </a:t>
            </a:r>
            <a:r>
              <a:rPr lang="fi-FI" sz="2400" b="1" dirty="0" err="1"/>
              <a:t>Transfer</a:t>
            </a:r>
            <a:r>
              <a:rPr lang="fi-FI" sz="2400" b="1" dirty="0"/>
              <a:t> and </a:t>
            </a:r>
            <a:r>
              <a:rPr lang="fi-FI" sz="2400" b="1" dirty="0" err="1"/>
              <a:t>Accumulation</a:t>
            </a:r>
            <a:r>
              <a:rPr lang="fi-FI" sz="2400" b="1" dirty="0"/>
              <a:t> System </a:t>
            </a:r>
            <a:r>
              <a:rPr lang="fi-FI" sz="2400" dirty="0"/>
              <a:t>is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basis</a:t>
            </a:r>
            <a:r>
              <a:rPr lang="fi-FI" sz="2400" dirty="0"/>
              <a:t> for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transfer</a:t>
            </a:r>
            <a:r>
              <a:rPr lang="fi-FI" sz="2400" dirty="0"/>
              <a:t> of </a:t>
            </a:r>
            <a:r>
              <a:rPr lang="fi-FI" sz="2400" dirty="0" err="1"/>
              <a:t>educational</a:t>
            </a:r>
            <a:r>
              <a:rPr lang="fi-FI" sz="2400" dirty="0"/>
              <a:t> data in Europe </a:t>
            </a:r>
            <a:r>
              <a:rPr lang="fi-FI" sz="2400" dirty="0" err="1"/>
              <a:t>since</a:t>
            </a:r>
            <a:r>
              <a:rPr lang="fi-FI" sz="2400" dirty="0"/>
              <a:t> it </a:t>
            </a:r>
            <a:r>
              <a:rPr lang="fi-FI" sz="2400" dirty="0" err="1"/>
              <a:t>defines</a:t>
            </a:r>
            <a:r>
              <a:rPr lang="fi-FI" sz="2400" dirty="0"/>
              <a:t> </a:t>
            </a:r>
            <a:r>
              <a:rPr lang="fi-FI" sz="2400" dirty="0" err="1"/>
              <a:t>words</a:t>
            </a:r>
            <a:r>
              <a:rPr lang="fi-FI" sz="2400" dirty="0"/>
              <a:t> </a:t>
            </a:r>
            <a:r>
              <a:rPr lang="fi-FI" sz="2400" dirty="0" err="1"/>
              <a:t>like</a:t>
            </a:r>
            <a:r>
              <a:rPr lang="fi-FI" sz="2400" dirty="0"/>
              <a:t> </a:t>
            </a:r>
            <a:r>
              <a:rPr lang="fi-FI" sz="2400" dirty="0" err="1"/>
              <a:t>credit</a:t>
            </a:r>
            <a:r>
              <a:rPr lang="fi-FI" sz="2400" dirty="0"/>
              <a:t> (</a:t>
            </a:r>
            <a:r>
              <a:rPr lang="fi-FI" sz="2400" dirty="0" err="1"/>
              <a:t>workload</a:t>
            </a:r>
            <a:r>
              <a:rPr lang="fi-FI" sz="2400" dirty="0"/>
              <a:t> per </a:t>
            </a:r>
            <a:r>
              <a:rPr lang="fi-FI" sz="2400" dirty="0" err="1"/>
              <a:t>credit</a:t>
            </a:r>
            <a:r>
              <a:rPr lang="fi-FI" sz="2400" dirty="0"/>
              <a:t>), </a:t>
            </a:r>
            <a:r>
              <a:rPr lang="fi-FI" sz="2400" dirty="0" err="1"/>
              <a:t>courses</a:t>
            </a:r>
            <a:r>
              <a:rPr lang="fi-FI" sz="2400" dirty="0"/>
              <a:t>, </a:t>
            </a:r>
            <a:r>
              <a:rPr lang="fi-FI" sz="2400" dirty="0" err="1"/>
              <a:t>programs</a:t>
            </a:r>
            <a:r>
              <a:rPr lang="fi-FI" sz="2400" dirty="0"/>
              <a:t>, </a:t>
            </a:r>
            <a:r>
              <a:rPr lang="fi-FI" sz="2400" dirty="0" err="1"/>
              <a:t>levels</a:t>
            </a:r>
            <a:r>
              <a:rPr lang="fi-FI" sz="2400" dirty="0"/>
              <a:t> and </a:t>
            </a:r>
            <a:r>
              <a:rPr lang="fi-FI" sz="2400" dirty="0" err="1"/>
              <a:t>diplomas</a:t>
            </a:r>
            <a:r>
              <a:rPr lang="fi-FI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ISCED 2011 </a:t>
            </a:r>
            <a:r>
              <a:rPr lang="fi-FI" sz="2400" dirty="0"/>
              <a:t>is a </a:t>
            </a:r>
            <a:r>
              <a:rPr lang="fi-FI" sz="2400" dirty="0" err="1"/>
              <a:t>standard</a:t>
            </a:r>
            <a:r>
              <a:rPr lang="fi-FI" sz="2400" dirty="0"/>
              <a:t> </a:t>
            </a:r>
            <a:r>
              <a:rPr lang="fi-FI" sz="2400" dirty="0" err="1"/>
              <a:t>maintained</a:t>
            </a:r>
            <a:r>
              <a:rPr lang="fi-FI" sz="2400" dirty="0"/>
              <a:t> </a:t>
            </a:r>
            <a:r>
              <a:rPr lang="fi-FI" sz="2400" dirty="0" err="1"/>
              <a:t>by</a:t>
            </a:r>
            <a:r>
              <a:rPr lang="fi-FI" sz="2400" dirty="0"/>
              <a:t> UNESCO </a:t>
            </a:r>
            <a:r>
              <a:rPr lang="fi-FI" sz="2400" dirty="0" err="1"/>
              <a:t>describing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level</a:t>
            </a:r>
            <a:r>
              <a:rPr lang="fi-FI" sz="2400" dirty="0"/>
              <a:t> of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ranging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K9 to </a:t>
            </a:r>
            <a:r>
              <a:rPr lang="fi-FI" sz="2400" dirty="0" err="1"/>
              <a:t>higher</a:t>
            </a:r>
            <a:r>
              <a:rPr lang="fi-FI" sz="2400" dirty="0"/>
              <a:t>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levels</a:t>
            </a:r>
            <a:r>
              <a:rPr lang="fi-FI" sz="2400" dirty="0"/>
              <a:t> 0 to 8.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ISCED-F 2013 </a:t>
            </a:r>
            <a:r>
              <a:rPr lang="fi-FI" sz="2400" dirty="0"/>
              <a:t>is a </a:t>
            </a:r>
            <a:r>
              <a:rPr lang="fi-FI" sz="2400" dirty="0" err="1"/>
              <a:t>second</a:t>
            </a:r>
            <a:r>
              <a:rPr lang="fi-FI" sz="2400" dirty="0"/>
              <a:t> </a:t>
            </a:r>
            <a:r>
              <a:rPr lang="fi-FI" sz="2400" dirty="0" err="1"/>
              <a:t>standard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UNESCO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defines</a:t>
            </a:r>
            <a:r>
              <a:rPr lang="fi-FI" sz="2400" dirty="0"/>
              <a:t> </a:t>
            </a:r>
            <a:r>
              <a:rPr lang="fi-FI" sz="2400" dirty="0" err="1"/>
              <a:t>subject</a:t>
            </a:r>
            <a:r>
              <a:rPr lang="fi-FI" sz="2400" dirty="0"/>
              <a:t> </a:t>
            </a:r>
            <a:r>
              <a:rPr lang="fi-FI" sz="2400" dirty="0" err="1"/>
              <a:t>matters</a:t>
            </a:r>
            <a:r>
              <a:rPr lang="fi-FI" sz="2400" dirty="0"/>
              <a:t> </a:t>
            </a:r>
            <a:r>
              <a:rPr lang="fi-FI" sz="2400" dirty="0" err="1"/>
              <a:t>so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elements</a:t>
            </a:r>
            <a:r>
              <a:rPr lang="fi-FI" sz="2400" dirty="0"/>
              <a:t> </a:t>
            </a: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compared</a:t>
            </a:r>
            <a:r>
              <a:rPr lang="fi-FI" sz="2400" dirty="0"/>
              <a:t> and </a:t>
            </a:r>
            <a:r>
              <a:rPr lang="fi-FI" sz="2400" dirty="0" err="1"/>
              <a:t>assessed</a:t>
            </a:r>
            <a:r>
              <a:rPr lang="fi-FI" sz="2400" dirty="0"/>
              <a:t> </a:t>
            </a:r>
            <a:r>
              <a:rPr lang="fi-FI" sz="2400" dirty="0" err="1"/>
              <a:t>easily</a:t>
            </a:r>
            <a:r>
              <a:rPr lang="fi-FI" sz="2400" dirty="0"/>
              <a:t>. </a:t>
            </a:r>
          </a:p>
          <a:p>
            <a:pPr marL="0" indent="0">
              <a:buNone/>
            </a:pPr>
            <a:endParaRPr lang="fi-FI" sz="32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3D7AFB-F14A-974C-A164-861F0CAB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Standards</a:t>
            </a:r>
            <a:r>
              <a:rPr lang="fi-FI" dirty="0"/>
              <a:t> for </a:t>
            </a:r>
            <a:r>
              <a:rPr lang="fi-FI" dirty="0" err="1"/>
              <a:t>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04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C42E1A-27C7-564B-90E7-CA67171E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449"/>
            <a:ext cx="10122074" cy="389237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 err="1"/>
              <a:t>Many</a:t>
            </a:r>
            <a:r>
              <a:rPr lang="fi-FI" sz="2400" b="1" dirty="0"/>
              <a:t> </a:t>
            </a:r>
            <a:r>
              <a:rPr lang="fi-FI" sz="2400" b="1" dirty="0" err="1"/>
              <a:t>different</a:t>
            </a:r>
            <a:r>
              <a:rPr lang="fi-FI" sz="2400" b="1" dirty="0"/>
              <a:t> </a:t>
            </a:r>
            <a:r>
              <a:rPr lang="fi-FI" sz="2400" b="1" dirty="0" err="1"/>
              <a:t>solutions</a:t>
            </a:r>
            <a:r>
              <a:rPr lang="fi-FI" sz="2400" dirty="0"/>
              <a:t>, </a:t>
            </a:r>
          </a:p>
          <a:p>
            <a:pPr marL="1028700" lvl="1" indent="-342900"/>
            <a:r>
              <a:rPr lang="fi-FI" sz="2400" dirty="0" err="1"/>
              <a:t>From</a:t>
            </a:r>
            <a:r>
              <a:rPr lang="fi-FI" sz="2400" dirty="0"/>
              <a:t> ftp-</a:t>
            </a:r>
            <a:r>
              <a:rPr lang="fi-FI" sz="2400" dirty="0" err="1"/>
              <a:t>server</a:t>
            </a:r>
            <a:r>
              <a:rPr lang="fi-FI" sz="2400" dirty="0"/>
              <a:t> to </a:t>
            </a:r>
            <a:r>
              <a:rPr lang="fi-FI" sz="2400" dirty="0" err="1"/>
              <a:t>user</a:t>
            </a:r>
            <a:r>
              <a:rPr lang="fi-FI" sz="2400" dirty="0"/>
              <a:t> </a:t>
            </a:r>
            <a:r>
              <a:rPr lang="fi-FI" sz="2400" dirty="0" err="1"/>
              <a:t>wallet</a:t>
            </a:r>
            <a:endParaRPr lang="fi-FI" sz="2400" dirty="0"/>
          </a:p>
          <a:p>
            <a:pPr marL="1028700" lvl="1" indent="-342900"/>
            <a:r>
              <a:rPr lang="fi-FI" sz="2400" dirty="0"/>
              <a:t>Machine-to-</a:t>
            </a:r>
            <a:r>
              <a:rPr lang="fi-FI" sz="2400" dirty="0" err="1"/>
              <a:t>machine</a:t>
            </a:r>
            <a:r>
              <a:rPr lang="fi-FI" sz="2400" dirty="0"/>
              <a:t> </a:t>
            </a:r>
            <a:r>
              <a:rPr lang="fi-FI" sz="2400" dirty="0" err="1"/>
              <a:t>communication</a:t>
            </a:r>
            <a:r>
              <a:rPr lang="fi-FI" sz="2400" dirty="0"/>
              <a:t> to </a:t>
            </a:r>
            <a:r>
              <a:rPr lang="fi-FI" sz="2400" dirty="0" err="1"/>
              <a:t>self-sovereign</a:t>
            </a:r>
            <a:r>
              <a:rPr lang="fi-FI" sz="2400" dirty="0"/>
              <a:t> </a:t>
            </a:r>
            <a:r>
              <a:rPr lang="fi-FI" sz="2400" dirty="0" err="1"/>
              <a:t>identity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User </a:t>
            </a:r>
            <a:r>
              <a:rPr lang="fi-FI" sz="2400" b="1" dirty="0" err="1"/>
              <a:t>authentication</a:t>
            </a:r>
            <a:r>
              <a:rPr lang="fi-FI" sz="2400" b="1" dirty="0"/>
              <a:t> </a:t>
            </a:r>
            <a:r>
              <a:rPr lang="fi-FI" sz="2400" b="1" dirty="0" err="1"/>
              <a:t>difficult</a:t>
            </a:r>
            <a:r>
              <a:rPr lang="fi-FI" sz="2400" b="1" dirty="0"/>
              <a:t> </a:t>
            </a:r>
            <a:r>
              <a:rPr lang="fi-FI" sz="2400" dirty="0" err="1"/>
              <a:t>since</a:t>
            </a:r>
            <a:r>
              <a:rPr lang="fi-FI" sz="2400" dirty="0"/>
              <a:t> no </a:t>
            </a:r>
            <a:r>
              <a:rPr lang="fi-FI" sz="2400" dirty="0" err="1"/>
              <a:t>universal</a:t>
            </a:r>
            <a:r>
              <a:rPr lang="fi-FI" sz="2400" dirty="0"/>
              <a:t> id </a:t>
            </a:r>
            <a:r>
              <a:rPr lang="fi-FI" sz="2400" dirty="0" err="1"/>
              <a:t>exists</a:t>
            </a:r>
            <a:endParaRPr lang="fi-FI" sz="2400" dirty="0"/>
          </a:p>
          <a:p>
            <a:pPr marL="1028700" lvl="1" indent="-342900"/>
            <a:r>
              <a:rPr lang="fi-FI" sz="2400" dirty="0" err="1"/>
              <a:t>Many</a:t>
            </a:r>
            <a:r>
              <a:rPr lang="fi-FI" sz="2400" dirty="0"/>
              <a:t> </a:t>
            </a:r>
            <a:r>
              <a:rPr lang="fi-FI" sz="2400" dirty="0" err="1"/>
              <a:t>initiatives</a:t>
            </a:r>
            <a:r>
              <a:rPr lang="fi-FI" sz="2400" dirty="0"/>
              <a:t> </a:t>
            </a:r>
            <a:r>
              <a:rPr lang="fi-FI" sz="2400" dirty="0" err="1"/>
              <a:t>ongoing</a:t>
            </a:r>
            <a:r>
              <a:rPr lang="fi-FI" sz="2400" dirty="0"/>
              <a:t>, </a:t>
            </a:r>
            <a:r>
              <a:rPr lang="fi-FI" sz="2400" dirty="0" err="1"/>
              <a:t>eIDAS</a:t>
            </a:r>
            <a:r>
              <a:rPr lang="fi-FI" sz="2400" dirty="0"/>
              <a:t>, Electronic </a:t>
            </a:r>
            <a:r>
              <a:rPr lang="fi-FI" sz="2400" dirty="0" err="1"/>
              <a:t>wallets</a:t>
            </a:r>
            <a:r>
              <a:rPr lang="fi-FI" sz="2400" dirty="0"/>
              <a:t>, </a:t>
            </a:r>
            <a:r>
              <a:rPr lang="fi-FI" sz="2400" dirty="0" err="1"/>
              <a:t>use</a:t>
            </a:r>
            <a:r>
              <a:rPr lang="fi-FI" sz="2400" dirty="0"/>
              <a:t> of </a:t>
            </a:r>
            <a:r>
              <a:rPr lang="fi-FI" sz="2400" dirty="0" err="1"/>
              <a:t>passport</a:t>
            </a:r>
            <a:r>
              <a:rPr lang="fi-FI" sz="2400" dirty="0"/>
              <a:t>, </a:t>
            </a:r>
            <a:r>
              <a:rPr lang="fi-FI" sz="2400" dirty="0" err="1"/>
              <a:t>elecronic</a:t>
            </a:r>
            <a:r>
              <a:rPr lang="fi-FI" sz="2400" dirty="0"/>
              <a:t> </a:t>
            </a:r>
            <a:r>
              <a:rPr lang="fi-FI" sz="2400" dirty="0" err="1"/>
              <a:t>drivers</a:t>
            </a:r>
            <a:r>
              <a:rPr lang="fi-FI" sz="2400" dirty="0"/>
              <a:t> </a:t>
            </a:r>
            <a:r>
              <a:rPr lang="fi-FI" sz="2400" dirty="0" err="1"/>
              <a:t>license</a:t>
            </a:r>
            <a:r>
              <a:rPr lang="fi-FI" sz="24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 err="1"/>
              <a:t>Not</a:t>
            </a:r>
            <a:r>
              <a:rPr lang="fi-FI" sz="2400" b="1" dirty="0"/>
              <a:t> </a:t>
            </a:r>
            <a:r>
              <a:rPr lang="fi-FI" sz="2400" b="1" dirty="0" err="1"/>
              <a:t>covered</a:t>
            </a:r>
            <a:r>
              <a:rPr lang="fi-FI" sz="2400" b="1" dirty="0"/>
              <a:t> </a:t>
            </a:r>
            <a:r>
              <a:rPr lang="fi-FI" sz="2400" b="1" dirty="0" err="1"/>
              <a:t>today</a:t>
            </a:r>
            <a:endParaRPr lang="fi-FI" sz="2400" dirty="0"/>
          </a:p>
          <a:p>
            <a:pPr marL="0" indent="0">
              <a:buNone/>
            </a:pPr>
            <a:endParaRPr lang="fi-FI" sz="32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3D7AFB-F14A-974C-A164-861F0CAB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Standards</a:t>
            </a:r>
            <a:r>
              <a:rPr lang="fi-FI" dirty="0"/>
              <a:t> for data </a:t>
            </a:r>
            <a:r>
              <a:rPr lang="fi-FI" dirty="0" err="1"/>
              <a:t>exchange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828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C42E1A-27C7-564B-90E7-CA67171E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449"/>
            <a:ext cx="10122074" cy="389237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dirty="0"/>
              <a:t>ELMO</a:t>
            </a:r>
            <a:r>
              <a:rPr lang="sv-SE" sz="1800" dirty="0"/>
              <a:t> is a data format for the </a:t>
            </a:r>
            <a:r>
              <a:rPr lang="sv-SE" sz="1800" dirty="0" err="1"/>
              <a:t>exchange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(</a:t>
            </a:r>
            <a:r>
              <a:rPr lang="sv-SE" sz="1800" dirty="0" err="1"/>
              <a:t>education</a:t>
            </a:r>
            <a:r>
              <a:rPr lang="sv-SE" sz="1800" dirty="0"/>
              <a:t>) </a:t>
            </a:r>
            <a:r>
              <a:rPr lang="sv-SE" sz="1800" dirty="0" err="1"/>
              <a:t>result</a:t>
            </a:r>
            <a:r>
              <a:rPr lang="sv-SE" sz="1800" dirty="0"/>
              <a:t> information. </a:t>
            </a:r>
          </a:p>
          <a:p>
            <a:pPr marL="971550" lvl="1" indent="-285750"/>
            <a:r>
              <a:rPr lang="sv-SE" sz="1800" dirty="0"/>
              <a:t>It is an implementation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dirty="0" err="1"/>
              <a:t>European</a:t>
            </a:r>
            <a:r>
              <a:rPr lang="sv-SE" sz="1800" dirty="0"/>
              <a:t> (CEN) standards ELM-AI (</a:t>
            </a:r>
            <a:r>
              <a:rPr lang="sv-SE" sz="1800" dirty="0" err="1"/>
              <a:t>European</a:t>
            </a:r>
            <a:r>
              <a:rPr lang="sv-SE" sz="1800" dirty="0"/>
              <a:t> </a:t>
            </a:r>
            <a:r>
              <a:rPr lang="sv-SE" sz="1800" dirty="0" err="1"/>
              <a:t>Learner</a:t>
            </a:r>
            <a:r>
              <a:rPr lang="sv-SE" sz="1800" dirty="0"/>
              <a:t> </a:t>
            </a:r>
            <a:r>
              <a:rPr lang="sv-SE" sz="1800" dirty="0" err="1"/>
              <a:t>Mobility</a:t>
            </a:r>
            <a:r>
              <a:rPr lang="sv-SE" sz="1800" dirty="0"/>
              <a:t> – </a:t>
            </a:r>
            <a:r>
              <a:rPr lang="sv-SE" sz="1800" dirty="0" err="1"/>
              <a:t>Achievement</a:t>
            </a:r>
            <a:r>
              <a:rPr lang="sv-SE" sz="1800" dirty="0"/>
              <a:t> Information, EN 15981) and MLO (Metadata for Learning </a:t>
            </a:r>
            <a:r>
              <a:rPr lang="sv-SE" sz="1800" dirty="0" err="1"/>
              <a:t>Objects</a:t>
            </a:r>
            <a:r>
              <a:rPr lang="sv-SE" sz="1800" dirty="0"/>
              <a:t>, EN 15982). It is an XML </a:t>
            </a:r>
            <a:r>
              <a:rPr lang="sv-SE" sz="1800" dirty="0" err="1"/>
              <a:t>based</a:t>
            </a:r>
            <a:r>
              <a:rPr lang="sv-SE" sz="1800" dirty="0"/>
              <a:t> format and public </a:t>
            </a:r>
            <a:r>
              <a:rPr lang="sv-SE" sz="1800" dirty="0" err="1"/>
              <a:t>domain</a:t>
            </a:r>
            <a:r>
              <a:rPr lang="sv-SE" sz="1800" dirty="0"/>
              <a:t>. </a:t>
            </a:r>
          </a:p>
          <a:p>
            <a:pPr marL="971550" lvl="1" indent="-285750"/>
            <a:r>
              <a:rPr lang="sv-SE" sz="1800" dirty="0"/>
              <a:t>ELMO is </a:t>
            </a:r>
            <a:r>
              <a:rPr lang="sv-SE" sz="1800" dirty="0" err="1"/>
              <a:t>built</a:t>
            </a:r>
            <a:r>
              <a:rPr lang="sv-SE" sz="1800" dirty="0"/>
              <a:t> </a:t>
            </a:r>
            <a:r>
              <a:rPr lang="sv-SE" sz="1800" dirty="0" err="1"/>
              <a:t>up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three</a:t>
            </a:r>
            <a:r>
              <a:rPr lang="sv-SE" sz="1800" dirty="0"/>
              <a:t> </a:t>
            </a:r>
            <a:r>
              <a:rPr lang="sv-SE" sz="1800" dirty="0" err="1"/>
              <a:t>basic</a:t>
            </a:r>
            <a:r>
              <a:rPr lang="sv-SE" sz="1800" dirty="0"/>
              <a:t> elements; </a:t>
            </a:r>
            <a:r>
              <a:rPr lang="sv-SE" sz="1800" dirty="0" err="1"/>
              <a:t>Learner</a:t>
            </a:r>
            <a:r>
              <a:rPr lang="sv-SE" sz="1800" dirty="0"/>
              <a:t>, </a:t>
            </a:r>
            <a:r>
              <a:rPr lang="sv-SE" sz="1800" dirty="0" err="1"/>
              <a:t>Issuer</a:t>
            </a:r>
            <a:r>
              <a:rPr lang="sv-SE" sz="1800" dirty="0"/>
              <a:t> and Learning </a:t>
            </a:r>
            <a:r>
              <a:rPr lang="sv-SE" sz="1800" dirty="0" err="1"/>
              <a:t>Opportunity</a:t>
            </a:r>
            <a:r>
              <a:rPr lang="sv-SE" sz="1800" dirty="0"/>
              <a:t> </a:t>
            </a:r>
            <a:r>
              <a:rPr lang="sv-SE" sz="1800" dirty="0" err="1"/>
              <a:t>Specification</a:t>
            </a:r>
            <a:r>
              <a:rPr lang="sv-SE" sz="1800" dirty="0"/>
              <a:t>. </a:t>
            </a:r>
            <a:r>
              <a:rPr lang="sv-SE" sz="1800" dirty="0" err="1"/>
              <a:t>Included</a:t>
            </a:r>
            <a:r>
              <a:rPr lang="sv-SE" sz="1800" dirty="0"/>
              <a:t>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ELM</a:t>
            </a:r>
            <a:r>
              <a:rPr lang="en-GB" sz="1800" dirty="0"/>
              <a:t>, European Learning Model, is used by </a:t>
            </a:r>
            <a:r>
              <a:rPr lang="en-GB" sz="1800" dirty="0" err="1"/>
              <a:t>Europass</a:t>
            </a:r>
            <a:r>
              <a:rPr lang="en-GB" sz="1800" dirty="0"/>
              <a:t>. </a:t>
            </a:r>
          </a:p>
          <a:p>
            <a:pPr marL="971550" lvl="1" indent="-285750"/>
            <a:r>
              <a:rPr lang="en-GB" sz="1800" dirty="0"/>
              <a:t>It aims to capture the results of any non-formal and formal learning, as well as the validation of non-formal and informal learning. </a:t>
            </a:r>
          </a:p>
          <a:p>
            <a:pPr marL="971550" lvl="1" indent="-285750"/>
            <a:r>
              <a:rPr lang="en-GB" sz="1800" dirty="0"/>
              <a:t>Single format to describe certificates of attendance, examination results, degrees and diplomas, diploma supplements, professional certifications, employer recommendations and any other kind of claims that are related to learning. </a:t>
            </a:r>
          </a:p>
          <a:p>
            <a:pPr marL="971550" lvl="1" indent="-285750"/>
            <a:r>
              <a:rPr lang="en-GB" sz="1800" dirty="0"/>
              <a:t>Mostly same attributes as ELMO but since ELM has a broader scope it has also other attributes. 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0" indent="0">
              <a:buNone/>
            </a:pPr>
            <a:endParaRPr lang="fi-FI" sz="26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3D7AFB-F14A-974C-A164-861F0CAB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Standards for data format</a:t>
            </a:r>
          </a:p>
        </p:txBody>
      </p:sp>
    </p:spTree>
    <p:extLst>
      <p:ext uri="{BB962C8B-B14F-4D97-AF65-F5344CB8AC3E}">
        <p14:creationId xmlns:p14="http://schemas.microsoft.com/office/powerpoint/2010/main" val="184758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C42E1A-27C7-564B-90E7-CA67171E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449"/>
            <a:ext cx="10122074" cy="389237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PESC</a:t>
            </a:r>
            <a:r>
              <a:rPr lang="en-GB" sz="2000" dirty="0"/>
              <a:t> (Post Secondary Standards Council) with a certain alignment to the ELMO standard. </a:t>
            </a:r>
            <a:r>
              <a:rPr lang="en-GB" sz="2000" dirty="0">
                <a:hlinkClick r:id="rId2"/>
              </a:rPr>
              <a:t>https://www.pesc.org/pesc-approved-standards-1.html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LIS</a:t>
            </a:r>
            <a:r>
              <a:rPr lang="en-GB" sz="2000" dirty="0"/>
              <a:t> (Learning Information Standard) by IMS global (1EDTECH). Focus on exchange of course materials and grades between systems. </a:t>
            </a:r>
            <a:r>
              <a:rPr lang="en-GB" sz="2000" dirty="0">
                <a:hlinkClick r:id="rId3"/>
              </a:rPr>
              <a:t>https://www.imsglobal.org/specifications.html</a:t>
            </a:r>
            <a:r>
              <a:rPr lang="en-GB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CLR</a:t>
            </a:r>
            <a:r>
              <a:rPr lang="sv-SE" dirty="0"/>
              <a:t> (</a:t>
            </a:r>
            <a:r>
              <a:rPr lang="sv-SE" dirty="0" err="1"/>
              <a:t>Comprehensive</a:t>
            </a:r>
            <a:r>
              <a:rPr lang="sv-SE" dirty="0"/>
              <a:t> </a:t>
            </a:r>
            <a:r>
              <a:rPr lang="sv-SE" dirty="0" err="1"/>
              <a:t>Learner</a:t>
            </a:r>
            <a:r>
              <a:rPr lang="sv-SE" dirty="0"/>
              <a:t> Record Standard)</a:t>
            </a:r>
            <a:r>
              <a:rPr lang="en-GB" dirty="0"/>
              <a:t> by IMS global. Focus on digital Credentials</a:t>
            </a:r>
            <a:endParaRPr lang="en-GB" sz="20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3D7AFB-F14A-974C-A164-861F0CAB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Standards for data format</a:t>
            </a:r>
          </a:p>
        </p:txBody>
      </p:sp>
    </p:spTree>
    <p:extLst>
      <p:ext uri="{BB962C8B-B14F-4D97-AF65-F5344CB8AC3E}">
        <p14:creationId xmlns:p14="http://schemas.microsoft.com/office/powerpoint/2010/main" val="49814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C42E1A-27C7-564B-90E7-CA67171E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449"/>
            <a:ext cx="10122074" cy="389237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EWP (Erasmus Without Paper) using ELMO are in launch mode during 2022 where the APIs are more or less programmed already. EWP has over 2500 HEIs in the registry!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EMREX also using ELMO has been in production since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err="1"/>
              <a:t>Europass</a:t>
            </a:r>
            <a:r>
              <a:rPr lang="en-GB" sz="1800" dirty="0"/>
              <a:t> using ELM is a very good solution for the European citizens to keep a CV-portfolio/Micro Credentials/Certificates/qualifications etc. Version 3 to be finalized soon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You may have to accept a certain standard because a software uses it (Canvas - LIS)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Not stable area yet, always changes in standards around the corner.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“Competing” initiatives with slightly different scopes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0" indent="0">
              <a:buNone/>
            </a:pPr>
            <a:endParaRPr lang="en-GB" sz="2600" dirty="0"/>
          </a:p>
          <a:p>
            <a:pPr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0" indent="0">
              <a:buNone/>
            </a:pPr>
            <a:endParaRPr lang="fi-FI" sz="26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3D7AFB-F14A-974C-A164-861F0CAB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problems</a:t>
            </a:r>
          </a:p>
        </p:txBody>
      </p:sp>
    </p:spTree>
    <p:extLst>
      <p:ext uri="{BB962C8B-B14F-4D97-AF65-F5344CB8AC3E}">
        <p14:creationId xmlns:p14="http://schemas.microsoft.com/office/powerpoint/2010/main" val="43597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B8F6A52-E1EA-6331-773E-E0C08B9E4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957" y="1733797"/>
            <a:ext cx="6838479" cy="2621417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B3D7AFB-F14A-974C-A164-861F0CAB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078578E-6290-B8EA-42C6-1ED4D7FE795B}"/>
              </a:ext>
            </a:extLst>
          </p:cNvPr>
          <p:cNvSpPr/>
          <p:nvPr/>
        </p:nvSpPr>
        <p:spPr>
          <a:xfrm>
            <a:off x="356260" y="5676405"/>
            <a:ext cx="2327563" cy="86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1A260B4-EEBA-D171-8353-8E4FD5BDEA54}"/>
              </a:ext>
            </a:extLst>
          </p:cNvPr>
          <p:cNvSpPr/>
          <p:nvPr/>
        </p:nvSpPr>
        <p:spPr>
          <a:xfrm>
            <a:off x="9759538" y="93024"/>
            <a:ext cx="2327563" cy="86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96898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si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si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ild och grafi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76652</TotalTime>
  <Words>1125</Words>
  <Application>Microsoft Macintosh PowerPoint</Application>
  <PresentationFormat>Bredbild</PresentationFormat>
  <Paragraphs>158</Paragraphs>
  <Slides>22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22</vt:i4>
      </vt:variant>
    </vt:vector>
  </HeadingPairs>
  <TitlesOfParts>
    <vt:vector size="30" baseType="lpstr">
      <vt:lpstr>Alien Encounters</vt:lpstr>
      <vt:lpstr>Arial</vt:lpstr>
      <vt:lpstr>Arial Rounded MT Bold</vt:lpstr>
      <vt:lpstr>Calibri</vt:lpstr>
      <vt:lpstr>PT Sans</vt:lpstr>
      <vt:lpstr>Rubriksidor</vt:lpstr>
      <vt:lpstr>Textsidor</vt:lpstr>
      <vt:lpstr>Bild och grafik</vt:lpstr>
      <vt:lpstr>How Do We Ensure Interoperability between Systems that Exchange Educational Data?  Tor Fridell, Guido Bacharach, Michael Sessa    </vt:lpstr>
      <vt:lpstr>This year’s program…</vt:lpstr>
      <vt:lpstr>What are we talking about?</vt:lpstr>
      <vt:lpstr>Standards for information</vt:lpstr>
      <vt:lpstr>Standards for data exchange</vt:lpstr>
      <vt:lpstr>Standards for data format</vt:lpstr>
      <vt:lpstr>Standards for data format</vt:lpstr>
      <vt:lpstr>Examples of problems</vt:lpstr>
      <vt:lpstr> </vt:lpstr>
      <vt:lpstr>PowerPoint-presentation</vt:lpstr>
      <vt:lpstr>Conclusion</vt:lpstr>
      <vt:lpstr>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SO…</vt:lpstr>
      <vt:lpstr>Contact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Tor Fridell</cp:lastModifiedBy>
  <cp:revision>165</cp:revision>
  <dcterms:created xsi:type="dcterms:W3CDTF">2021-02-26T13:28:00Z</dcterms:created>
  <dcterms:modified xsi:type="dcterms:W3CDTF">2022-10-09T17:09:54Z</dcterms:modified>
</cp:coreProperties>
</file>