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3" r:id="rId4"/>
  </p:sldMasterIdLst>
  <p:notesMasterIdLst>
    <p:notesMasterId r:id="rId32"/>
  </p:notesMasterIdLst>
  <p:sldIdLst>
    <p:sldId id="319" r:id="rId5"/>
    <p:sldId id="397" r:id="rId6"/>
    <p:sldId id="269" r:id="rId7"/>
    <p:sldId id="325" r:id="rId8"/>
    <p:sldId id="321" r:id="rId9"/>
    <p:sldId id="401" r:id="rId10"/>
    <p:sldId id="371" r:id="rId11"/>
    <p:sldId id="317" r:id="rId12"/>
    <p:sldId id="403" r:id="rId13"/>
    <p:sldId id="399" r:id="rId14"/>
    <p:sldId id="357" r:id="rId15"/>
    <p:sldId id="368" r:id="rId16"/>
    <p:sldId id="400" r:id="rId17"/>
    <p:sldId id="406" r:id="rId18"/>
    <p:sldId id="377" r:id="rId19"/>
    <p:sldId id="362" r:id="rId20"/>
    <p:sldId id="407" r:id="rId21"/>
    <p:sldId id="289" r:id="rId22"/>
    <p:sldId id="286" r:id="rId23"/>
    <p:sldId id="387" r:id="rId24"/>
    <p:sldId id="282" r:id="rId25"/>
    <p:sldId id="283" r:id="rId26"/>
    <p:sldId id="284" r:id="rId27"/>
    <p:sldId id="383" r:id="rId28"/>
    <p:sldId id="327" r:id="rId29"/>
    <p:sldId id="396" r:id="rId30"/>
    <p:sldId id="39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5BAF4A-8E99-48A0-1591-06F86C9B290C}" name="Alison Reeley" initials="AR" userId="S::alison.reeley@wgu.edu::a642e934-0be0-4717-a99a-5fa09536e097" providerId="AD"/>
  <p188:author id="{3BBCD2F3-1D56-718B-0608-0B5655CDD073}" name="Shayla Meek" initials="SM" userId="S::shayla.meek@wgu.edu::f58b88ae-f46e-48fd-8b66-3811a6ab622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2B4F"/>
    <a:srgbClr val="35236A"/>
    <a:srgbClr val="2F528F"/>
    <a:srgbClr val="5B9BD5"/>
    <a:srgbClr val="222A35"/>
    <a:srgbClr val="4986A0"/>
    <a:srgbClr val="8BC5D1"/>
    <a:srgbClr val="4B216C"/>
    <a:srgbClr val="6229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DC416D-7699-49FE-9B4E-31329DD5294F}" v="10" dt="2022-09-16T17:59:18.7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889" autoAdjust="0"/>
  </p:normalViewPr>
  <p:slideViewPr>
    <p:cSldViewPr snapToGrid="0">
      <p:cViewPr varScale="1">
        <p:scale>
          <a:sx n="67" d="100"/>
          <a:sy n="67" d="100"/>
        </p:scale>
        <p:origin x="1267"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FD9058-B0CA-4DB4-894D-8D2166F9DDEC}" type="datetimeFigureOut">
              <a:rPr lang="en-US"/>
              <a:t>10/5/2022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FF80AB-D7D4-418E-BB21-AA4C39D39358}" type="slidenum">
              <a:rPr lang="en-US"/>
              <a:t>‹#›</a:t>
            </a:fld>
            <a:endParaRPr lang="en-US"/>
          </a:p>
        </p:txBody>
      </p:sp>
    </p:spTree>
    <p:extLst>
      <p:ext uri="{BB962C8B-B14F-4D97-AF65-F5344CB8AC3E}">
        <p14:creationId xmlns:p14="http://schemas.microsoft.com/office/powerpoint/2010/main" val="3683035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FF80AB-D7D4-418E-BB21-AA4C39D39358}" type="slidenum">
              <a:rPr lang="en-US" smtClean="0"/>
              <a:t>1</a:t>
            </a:fld>
            <a:endParaRPr lang="en-US"/>
          </a:p>
        </p:txBody>
      </p:sp>
    </p:spTree>
    <p:extLst>
      <p:ext uri="{BB962C8B-B14F-4D97-AF65-F5344CB8AC3E}">
        <p14:creationId xmlns:p14="http://schemas.microsoft.com/office/powerpoint/2010/main" val="2604785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FF80AB-D7D4-418E-BB21-AA4C39D39358}" type="slidenum">
              <a:rPr lang="en-US" smtClean="0"/>
              <a:t>10</a:t>
            </a:fld>
            <a:endParaRPr lang="en-US"/>
          </a:p>
        </p:txBody>
      </p:sp>
    </p:spTree>
    <p:extLst>
      <p:ext uri="{BB962C8B-B14F-4D97-AF65-F5344CB8AC3E}">
        <p14:creationId xmlns:p14="http://schemas.microsoft.com/office/powerpoint/2010/main" val="3143553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FF80AB-D7D4-418E-BB21-AA4C39D39358}" type="slidenum">
              <a:rPr lang="en-US" smtClean="0"/>
              <a:t>11</a:t>
            </a:fld>
            <a:endParaRPr lang="en-US"/>
          </a:p>
        </p:txBody>
      </p:sp>
    </p:spTree>
    <p:extLst>
      <p:ext uri="{BB962C8B-B14F-4D97-AF65-F5344CB8AC3E}">
        <p14:creationId xmlns:p14="http://schemas.microsoft.com/office/powerpoint/2010/main" val="4088721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US"/>
              <a:t>Open standards are the foundation for enabling WGU’s Achievement Architecture. </a:t>
            </a:r>
          </a:p>
          <a:p>
            <a:pPr marL="285750" indent="-285750">
              <a:lnSpc>
                <a:spcPct val="90000"/>
              </a:lnSpc>
              <a:spcBef>
                <a:spcPts val="1000"/>
              </a:spcBef>
              <a:buFont typeface="Arial"/>
              <a:buChar char="•"/>
            </a:pPr>
            <a:r>
              <a:rPr lang="en-US"/>
              <a:t>Through adoption of open standards, WGU seeks to ensure dynamic, personalized learning experiences for all learners that lead to a meaningful, actionable learner-owned record to be curated and shared across education providers and employers. </a:t>
            </a:r>
          </a:p>
          <a:p>
            <a:pPr marL="285750" indent="-285750">
              <a:lnSpc>
                <a:spcPct val="90000"/>
              </a:lnSpc>
              <a:spcBef>
                <a:spcPts val="1200"/>
              </a:spcBef>
              <a:buFont typeface="Arial"/>
              <a:buChar char="•"/>
            </a:pPr>
            <a:endParaRPr lang="en-US">
              <a:cs typeface="Calibri"/>
            </a:endParaRPr>
          </a:p>
          <a:p>
            <a:pPr marL="0" indent="0">
              <a:lnSpc>
                <a:spcPct val="90000"/>
              </a:lnSpc>
              <a:spcBef>
                <a:spcPts val="1333"/>
              </a:spcBef>
              <a:buNone/>
            </a:pPr>
            <a:r>
              <a:rPr lang="en-US" sz="1200" b="1">
                <a:latin typeface="Arial" panose="020B0604020202020204" pitchFamily="34" charset="0"/>
                <a:cs typeface="Arial" panose="020B0604020202020204" pitchFamily="34" charset="0"/>
              </a:rPr>
              <a:t>Open Skills: </a:t>
            </a:r>
            <a:r>
              <a:rPr lang="en-US" sz="1200">
                <a:latin typeface="Arial" panose="020B0604020202020204" pitchFamily="34" charset="0"/>
                <a:cs typeface="Arial" panose="020B0604020202020204" pitchFamily="34" charset="0"/>
              </a:rPr>
              <a:t>Reduces cost and improves the quality of documentation of in-demand skills from the labor market through a shared, machine-readable, and translatable format.</a:t>
            </a:r>
          </a:p>
          <a:p>
            <a:pPr marL="0" indent="0">
              <a:lnSpc>
                <a:spcPct val="90000"/>
              </a:lnSpc>
              <a:spcBef>
                <a:spcPts val="1333"/>
              </a:spcBef>
              <a:buNone/>
            </a:pPr>
            <a:endParaRPr lang="en-US" sz="1200">
              <a:latin typeface="Arial" panose="020B0604020202020204" pitchFamily="34" charset="0"/>
              <a:cs typeface="Arial" panose="020B0604020202020204" pitchFamily="34" charset="0"/>
            </a:endParaRPr>
          </a:p>
          <a:p>
            <a:pPr marL="0" indent="0">
              <a:lnSpc>
                <a:spcPct val="90000"/>
              </a:lnSpc>
              <a:spcBef>
                <a:spcPts val="1333"/>
              </a:spcBef>
              <a:buNone/>
            </a:pPr>
            <a:r>
              <a:rPr lang="en-US" sz="1200" b="1">
                <a:latin typeface="Arial" panose="020B0604020202020204" pitchFamily="34" charset="0"/>
                <a:cs typeface="Arial" panose="020B0604020202020204" pitchFamily="34" charset="0"/>
              </a:rPr>
              <a:t>Open Pathways:</a:t>
            </a:r>
            <a:r>
              <a:rPr lang="en-US" sz="1200">
                <a:latin typeface="Arial" panose="020B0604020202020204" pitchFamily="34" charset="0"/>
                <a:cs typeface="Arial" panose="020B0604020202020204" pitchFamily="34" charset="0"/>
              </a:rPr>
              <a:t> Creates a standard logic to stack and share learning achievements within and across multiple education and employment providers.</a:t>
            </a:r>
          </a:p>
          <a:p>
            <a:pPr marL="0" indent="0">
              <a:lnSpc>
                <a:spcPct val="90000"/>
              </a:lnSpc>
              <a:spcBef>
                <a:spcPts val="1333"/>
              </a:spcBef>
              <a:buNone/>
            </a:pPr>
            <a:endParaRPr lang="en-US" sz="1200">
              <a:latin typeface="Arial" panose="020B0604020202020204" pitchFamily="34" charset="0"/>
              <a:cs typeface="Arial" panose="020B0604020202020204" pitchFamily="34" charset="0"/>
            </a:endParaRPr>
          </a:p>
          <a:p>
            <a:pPr marL="0" indent="0">
              <a:lnSpc>
                <a:spcPct val="90000"/>
              </a:lnSpc>
              <a:spcBef>
                <a:spcPts val="1333"/>
              </a:spcBef>
              <a:buNone/>
            </a:pPr>
            <a:r>
              <a:rPr lang="en-US" sz="1200" b="1">
                <a:latin typeface="Arial" panose="020B0604020202020204" pitchFamily="34" charset="0"/>
                <a:cs typeface="Arial" panose="020B0604020202020204" pitchFamily="34" charset="0"/>
              </a:rPr>
              <a:t>Open Achievements:</a:t>
            </a:r>
            <a:r>
              <a:rPr lang="en-US" sz="1200">
                <a:latin typeface="Arial" panose="020B0604020202020204" pitchFamily="34" charset="0"/>
                <a:cs typeface="Arial" panose="020B0604020202020204" pitchFamily="34" charset="0"/>
              </a:rPr>
              <a:t> Serves as a consistent, machine-readable protocol for packaging information about accomplishments and recognition of experience and learning.</a:t>
            </a:r>
          </a:p>
          <a:p>
            <a:pPr marL="0" indent="0">
              <a:lnSpc>
                <a:spcPct val="90000"/>
              </a:lnSpc>
              <a:spcBef>
                <a:spcPts val="1333"/>
              </a:spcBef>
              <a:buNone/>
            </a:pPr>
            <a:endParaRPr lang="en-US" sz="1200">
              <a:latin typeface="Arial" panose="020B0604020202020204" pitchFamily="34" charset="0"/>
              <a:cs typeface="Arial" panose="020B0604020202020204" pitchFamily="34" charset="0"/>
            </a:endParaRPr>
          </a:p>
          <a:p>
            <a:pPr marL="0" indent="0">
              <a:lnSpc>
                <a:spcPct val="90000"/>
              </a:lnSpc>
              <a:spcBef>
                <a:spcPts val="1333"/>
              </a:spcBef>
              <a:buNone/>
            </a:pPr>
            <a:r>
              <a:rPr lang="en-US" sz="1200" b="1">
                <a:latin typeface="Arial"/>
                <a:cs typeface="Arial"/>
              </a:rPr>
              <a:t>Open Records:</a:t>
            </a:r>
            <a:r>
              <a:rPr lang="en-US" sz="1200">
                <a:latin typeface="Arial"/>
                <a:cs typeface="Arial"/>
              </a:rPr>
              <a:t> Enables learners to access verifiable achievement records from any institution or platform and to share them with any education provider or employer using a standard messaging protocol</a:t>
            </a:r>
          </a:p>
          <a:p>
            <a:endParaRPr lang="en-US"/>
          </a:p>
        </p:txBody>
      </p:sp>
      <p:sp>
        <p:nvSpPr>
          <p:cNvPr id="4" name="Slide Number Placeholder 3"/>
          <p:cNvSpPr>
            <a:spLocks noGrp="1"/>
          </p:cNvSpPr>
          <p:nvPr>
            <p:ph type="sldNum" sz="quarter" idx="5"/>
          </p:nvPr>
        </p:nvSpPr>
        <p:spPr/>
        <p:txBody>
          <a:bodyPr/>
          <a:lstStyle/>
          <a:p>
            <a:fld id="{B0FF80AB-D7D4-418E-BB21-AA4C39D39358}" type="slidenum">
              <a:rPr lang="en-US" smtClean="0"/>
              <a:t>14</a:t>
            </a:fld>
            <a:endParaRPr lang="en-US"/>
          </a:p>
        </p:txBody>
      </p:sp>
    </p:spTree>
    <p:extLst>
      <p:ext uri="{BB962C8B-B14F-4D97-AF65-F5344CB8AC3E}">
        <p14:creationId xmlns:p14="http://schemas.microsoft.com/office/powerpoint/2010/main" val="1163071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US"/>
              <a:t>Open standards are the foundation for enabling WGU’s Achievement Architecture. </a:t>
            </a:r>
          </a:p>
          <a:p>
            <a:pPr marL="285750" indent="-285750">
              <a:lnSpc>
                <a:spcPct val="90000"/>
              </a:lnSpc>
              <a:spcBef>
                <a:spcPts val="1000"/>
              </a:spcBef>
              <a:buFont typeface="Arial"/>
              <a:buChar char="•"/>
            </a:pPr>
            <a:r>
              <a:rPr lang="en-US"/>
              <a:t>Through adoption of open standards, WGU seeks to ensure dynamic, personalized learning experiences for all learners that lead to a meaningful, actionable learner-owned record to be curated and shared across education providers and employers. </a:t>
            </a:r>
          </a:p>
          <a:p>
            <a:pPr marL="285750" indent="-285750">
              <a:lnSpc>
                <a:spcPct val="90000"/>
              </a:lnSpc>
              <a:spcBef>
                <a:spcPts val="1200"/>
              </a:spcBef>
              <a:buFont typeface="Arial"/>
              <a:buChar char="•"/>
            </a:pPr>
            <a:endParaRPr lang="en-US">
              <a:cs typeface="Calibri"/>
            </a:endParaRPr>
          </a:p>
          <a:p>
            <a:pPr marL="0" indent="0">
              <a:lnSpc>
                <a:spcPct val="90000"/>
              </a:lnSpc>
              <a:spcBef>
                <a:spcPts val="1333"/>
              </a:spcBef>
              <a:buNone/>
            </a:pPr>
            <a:r>
              <a:rPr lang="en-US" sz="1200" b="1">
                <a:latin typeface="Arial" panose="020B0604020202020204" pitchFamily="34" charset="0"/>
                <a:cs typeface="Arial" panose="020B0604020202020204" pitchFamily="34" charset="0"/>
              </a:rPr>
              <a:t>Open Skills: </a:t>
            </a:r>
            <a:r>
              <a:rPr lang="en-US" sz="1200">
                <a:latin typeface="Arial" panose="020B0604020202020204" pitchFamily="34" charset="0"/>
                <a:cs typeface="Arial" panose="020B0604020202020204" pitchFamily="34" charset="0"/>
              </a:rPr>
              <a:t>Reduces cost and improves the quality of documentation of in-demand skills from the labor market through a shared, machine-readable, and translatable format.</a:t>
            </a:r>
          </a:p>
          <a:p>
            <a:pPr marL="0" indent="0">
              <a:lnSpc>
                <a:spcPct val="90000"/>
              </a:lnSpc>
              <a:spcBef>
                <a:spcPts val="1333"/>
              </a:spcBef>
              <a:buNone/>
            </a:pPr>
            <a:endParaRPr lang="en-US" sz="1200">
              <a:latin typeface="Arial" panose="020B0604020202020204" pitchFamily="34" charset="0"/>
              <a:cs typeface="Arial" panose="020B0604020202020204" pitchFamily="34" charset="0"/>
            </a:endParaRPr>
          </a:p>
          <a:p>
            <a:pPr marL="0" indent="0">
              <a:lnSpc>
                <a:spcPct val="90000"/>
              </a:lnSpc>
              <a:spcBef>
                <a:spcPts val="1333"/>
              </a:spcBef>
              <a:buNone/>
            </a:pPr>
            <a:r>
              <a:rPr lang="en-US" sz="1200" b="1">
                <a:latin typeface="Arial" panose="020B0604020202020204" pitchFamily="34" charset="0"/>
                <a:cs typeface="Arial" panose="020B0604020202020204" pitchFamily="34" charset="0"/>
              </a:rPr>
              <a:t>Open Pathways:</a:t>
            </a:r>
            <a:r>
              <a:rPr lang="en-US" sz="1200">
                <a:latin typeface="Arial" panose="020B0604020202020204" pitchFamily="34" charset="0"/>
                <a:cs typeface="Arial" panose="020B0604020202020204" pitchFamily="34" charset="0"/>
              </a:rPr>
              <a:t> Creates a standard logic to stack and share learning achievements within and across multiple education and employment providers.</a:t>
            </a:r>
          </a:p>
          <a:p>
            <a:pPr marL="0" indent="0">
              <a:lnSpc>
                <a:spcPct val="90000"/>
              </a:lnSpc>
              <a:spcBef>
                <a:spcPts val="1333"/>
              </a:spcBef>
              <a:buNone/>
            </a:pPr>
            <a:endParaRPr lang="en-US" sz="1200">
              <a:latin typeface="Arial" panose="020B0604020202020204" pitchFamily="34" charset="0"/>
              <a:cs typeface="Arial" panose="020B0604020202020204" pitchFamily="34" charset="0"/>
            </a:endParaRPr>
          </a:p>
          <a:p>
            <a:pPr marL="0" indent="0">
              <a:lnSpc>
                <a:spcPct val="90000"/>
              </a:lnSpc>
              <a:spcBef>
                <a:spcPts val="1333"/>
              </a:spcBef>
              <a:buNone/>
            </a:pPr>
            <a:r>
              <a:rPr lang="en-US" sz="1200" b="1">
                <a:latin typeface="Arial" panose="020B0604020202020204" pitchFamily="34" charset="0"/>
                <a:cs typeface="Arial" panose="020B0604020202020204" pitchFamily="34" charset="0"/>
              </a:rPr>
              <a:t>Open Achievements:</a:t>
            </a:r>
            <a:r>
              <a:rPr lang="en-US" sz="1200">
                <a:latin typeface="Arial" panose="020B0604020202020204" pitchFamily="34" charset="0"/>
                <a:cs typeface="Arial" panose="020B0604020202020204" pitchFamily="34" charset="0"/>
              </a:rPr>
              <a:t> Serves as a consistent, machine-readable protocol for packaging information about accomplishments and recognition of experience and learning.</a:t>
            </a:r>
          </a:p>
          <a:p>
            <a:pPr marL="0" indent="0">
              <a:lnSpc>
                <a:spcPct val="90000"/>
              </a:lnSpc>
              <a:spcBef>
                <a:spcPts val="1333"/>
              </a:spcBef>
              <a:buNone/>
            </a:pPr>
            <a:endParaRPr lang="en-US" sz="1200">
              <a:latin typeface="Arial" panose="020B0604020202020204" pitchFamily="34" charset="0"/>
              <a:cs typeface="Arial" panose="020B0604020202020204" pitchFamily="34" charset="0"/>
            </a:endParaRPr>
          </a:p>
          <a:p>
            <a:pPr marL="0" indent="0">
              <a:lnSpc>
                <a:spcPct val="90000"/>
              </a:lnSpc>
              <a:spcBef>
                <a:spcPts val="1333"/>
              </a:spcBef>
              <a:buNone/>
            </a:pPr>
            <a:r>
              <a:rPr lang="en-US" sz="1200" b="1">
                <a:latin typeface="Arial"/>
                <a:cs typeface="Arial"/>
              </a:rPr>
              <a:t>Open Records:</a:t>
            </a:r>
            <a:r>
              <a:rPr lang="en-US" sz="1200">
                <a:latin typeface="Arial"/>
                <a:cs typeface="Arial"/>
              </a:rPr>
              <a:t> Enables learners to access verifiable achievement records from any institution or platform and to share them with any education provider or employer using a standard messaging protocol</a:t>
            </a:r>
          </a:p>
          <a:p>
            <a:endParaRPr lang="en-US"/>
          </a:p>
        </p:txBody>
      </p:sp>
      <p:sp>
        <p:nvSpPr>
          <p:cNvPr id="4" name="Slide Number Placeholder 3"/>
          <p:cNvSpPr>
            <a:spLocks noGrp="1"/>
          </p:cNvSpPr>
          <p:nvPr>
            <p:ph type="sldNum" sz="quarter" idx="5"/>
          </p:nvPr>
        </p:nvSpPr>
        <p:spPr/>
        <p:txBody>
          <a:bodyPr/>
          <a:lstStyle/>
          <a:p>
            <a:fld id="{B0FF80AB-D7D4-418E-BB21-AA4C39D39358}" type="slidenum">
              <a:rPr lang="en-US" smtClean="0"/>
              <a:t>17</a:t>
            </a:fld>
            <a:endParaRPr lang="en-US"/>
          </a:p>
        </p:txBody>
      </p:sp>
    </p:spTree>
    <p:extLst>
      <p:ext uri="{BB962C8B-B14F-4D97-AF65-F5344CB8AC3E}">
        <p14:creationId xmlns:p14="http://schemas.microsoft.com/office/powerpoint/2010/main" val="2799745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FF80AB-D7D4-418E-BB21-AA4C39D39358}" type="slidenum">
              <a:rPr lang="en-US" smtClean="0"/>
              <a:t>18</a:t>
            </a:fld>
            <a:endParaRPr lang="en-US"/>
          </a:p>
        </p:txBody>
      </p:sp>
    </p:spTree>
    <p:extLst>
      <p:ext uri="{BB962C8B-B14F-4D97-AF65-F5344CB8AC3E}">
        <p14:creationId xmlns:p14="http://schemas.microsoft.com/office/powerpoint/2010/main" val="4227178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2C5642-1BF1-F34C-A3EC-B319B26B496A}" type="slidenum">
              <a:rPr lang="en-US" smtClean="0"/>
              <a:t>19</a:t>
            </a:fld>
            <a:endParaRPr lang="en-US"/>
          </a:p>
        </p:txBody>
      </p:sp>
    </p:spTree>
    <p:extLst>
      <p:ext uri="{BB962C8B-B14F-4D97-AF65-F5344CB8AC3E}">
        <p14:creationId xmlns:p14="http://schemas.microsoft.com/office/powerpoint/2010/main" val="3816871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FF80AB-D7D4-418E-BB21-AA4C39D39358}" type="slidenum">
              <a:rPr lang="en-US" smtClean="0"/>
              <a:t>20</a:t>
            </a:fld>
            <a:endParaRPr lang="en-US"/>
          </a:p>
        </p:txBody>
      </p:sp>
    </p:spTree>
    <p:extLst>
      <p:ext uri="{BB962C8B-B14F-4D97-AF65-F5344CB8AC3E}">
        <p14:creationId xmlns:p14="http://schemas.microsoft.com/office/powerpoint/2010/main" val="2399188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2C5642-1BF1-F34C-A3EC-B319B26B496A}" type="slidenum">
              <a:rPr lang="en-US" smtClean="0"/>
              <a:t>21</a:t>
            </a:fld>
            <a:endParaRPr lang="en-US"/>
          </a:p>
        </p:txBody>
      </p:sp>
    </p:spTree>
    <p:extLst>
      <p:ext uri="{BB962C8B-B14F-4D97-AF65-F5344CB8AC3E}">
        <p14:creationId xmlns:p14="http://schemas.microsoft.com/office/powerpoint/2010/main" val="2163712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2C5642-1BF1-F34C-A3EC-B319B26B496A}" type="slidenum">
              <a:rPr lang="en-US" smtClean="0"/>
              <a:t>25</a:t>
            </a:fld>
            <a:endParaRPr lang="en-US"/>
          </a:p>
        </p:txBody>
      </p:sp>
    </p:spTree>
    <p:extLst>
      <p:ext uri="{BB962C8B-B14F-4D97-AF65-F5344CB8AC3E}">
        <p14:creationId xmlns:p14="http://schemas.microsoft.com/office/powerpoint/2010/main" val="4163998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FF80AB-D7D4-418E-BB21-AA4C39D39358}" type="slidenum">
              <a:rPr lang="en-US" smtClean="0"/>
              <a:t>26</a:t>
            </a:fld>
            <a:endParaRPr lang="en-US"/>
          </a:p>
        </p:txBody>
      </p:sp>
    </p:spTree>
    <p:extLst>
      <p:ext uri="{BB962C8B-B14F-4D97-AF65-F5344CB8AC3E}">
        <p14:creationId xmlns:p14="http://schemas.microsoft.com/office/powerpoint/2010/main" val="2793060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FF80AB-D7D4-418E-BB21-AA4C39D39358}" type="slidenum">
              <a:rPr lang="en-US" smtClean="0"/>
              <a:t>2</a:t>
            </a:fld>
            <a:endParaRPr lang="en-US"/>
          </a:p>
        </p:txBody>
      </p:sp>
    </p:spTree>
    <p:extLst>
      <p:ext uri="{BB962C8B-B14F-4D97-AF65-F5344CB8AC3E}">
        <p14:creationId xmlns:p14="http://schemas.microsoft.com/office/powerpoint/2010/main" val="4240929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a:t>We want to promote a more equitable, skills-driven national talent pipeline that matches earner/learners with skills-based education and career opportunities to the benefit of the individual, employer, and economy at large.</a:t>
            </a:r>
          </a:p>
          <a:p>
            <a:pPr marL="0" indent="0">
              <a:buNone/>
            </a:pPr>
            <a:endParaRPr lang="en-US" sz="1200"/>
          </a:p>
          <a:p>
            <a:pPr marL="0" indent="0">
              <a:buNone/>
            </a:pPr>
            <a:r>
              <a:rPr lang="en-US" sz="1200"/>
              <a:t>A national open infrastructure is critical to support the future of work and the development of agile and robust talent pipelines where all individuals have the opportunity to achieve their career goals.</a:t>
            </a:r>
          </a:p>
        </p:txBody>
      </p:sp>
      <p:sp>
        <p:nvSpPr>
          <p:cNvPr id="4" name="Slide Number Placeholder 3"/>
          <p:cNvSpPr>
            <a:spLocks noGrp="1"/>
          </p:cNvSpPr>
          <p:nvPr>
            <p:ph type="sldNum" sz="quarter" idx="5"/>
          </p:nvPr>
        </p:nvSpPr>
        <p:spPr/>
        <p:txBody>
          <a:bodyPr/>
          <a:lstStyle/>
          <a:p>
            <a:fld id="{B8070E96-7A32-214B-960D-6527460DE570}" type="slidenum">
              <a:rPr lang="en-US" smtClean="0"/>
              <a:t>3</a:t>
            </a:fld>
            <a:endParaRPr lang="en-US"/>
          </a:p>
        </p:txBody>
      </p:sp>
    </p:spTree>
    <p:extLst>
      <p:ext uri="{BB962C8B-B14F-4D97-AF65-F5344CB8AC3E}">
        <p14:creationId xmlns:p14="http://schemas.microsoft.com/office/powerpoint/2010/main" val="1172240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FF80AB-D7D4-418E-BB21-AA4C39D39358}" type="slidenum">
              <a:rPr lang="en-US" smtClean="0"/>
              <a:t>4</a:t>
            </a:fld>
            <a:endParaRPr lang="en-US"/>
          </a:p>
        </p:txBody>
      </p:sp>
    </p:spTree>
    <p:extLst>
      <p:ext uri="{BB962C8B-B14F-4D97-AF65-F5344CB8AC3E}">
        <p14:creationId xmlns:p14="http://schemas.microsoft.com/office/powerpoint/2010/main" val="5855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US" dirty="0"/>
              <a:t>Open standards are the foundation for enabling WGU’s Achievement Architecture. </a:t>
            </a:r>
          </a:p>
          <a:p>
            <a:pPr marL="285750" indent="-285750">
              <a:lnSpc>
                <a:spcPct val="90000"/>
              </a:lnSpc>
              <a:spcBef>
                <a:spcPts val="1000"/>
              </a:spcBef>
              <a:buFont typeface="Arial"/>
              <a:buChar char="•"/>
            </a:pPr>
            <a:r>
              <a:rPr lang="en-US" dirty="0"/>
              <a:t>Through adoption of open standards, WGU seeks to ensure dynamic, personalized learning experiences for all learners that lead to a meaningful, actionable learner-owned record to be curated and shared across education providers and employers. </a:t>
            </a:r>
          </a:p>
          <a:p>
            <a:pPr marL="285750" indent="-285750">
              <a:lnSpc>
                <a:spcPct val="90000"/>
              </a:lnSpc>
              <a:spcBef>
                <a:spcPts val="1200"/>
              </a:spcBef>
              <a:buFont typeface="Arial"/>
              <a:buChar char="•"/>
            </a:pPr>
            <a:endParaRPr lang="en-US" dirty="0">
              <a:cs typeface="Calibri"/>
            </a:endParaRPr>
          </a:p>
          <a:p>
            <a:pPr marL="0" indent="0">
              <a:lnSpc>
                <a:spcPct val="90000"/>
              </a:lnSpc>
              <a:spcBef>
                <a:spcPts val="1333"/>
              </a:spcBef>
              <a:buNone/>
            </a:pPr>
            <a:r>
              <a:rPr lang="en-US" sz="1200" b="1" dirty="0">
                <a:latin typeface="Arial" panose="020B0604020202020204" pitchFamily="34" charset="0"/>
                <a:cs typeface="Arial" panose="020B0604020202020204" pitchFamily="34" charset="0"/>
              </a:rPr>
              <a:t>Open Skills: </a:t>
            </a:r>
            <a:r>
              <a:rPr lang="en-US" sz="1200" dirty="0">
                <a:latin typeface="Arial" panose="020B0604020202020204" pitchFamily="34" charset="0"/>
                <a:cs typeface="Arial" panose="020B0604020202020204" pitchFamily="34" charset="0"/>
              </a:rPr>
              <a:t>Reduces cost and improves the quality of documentation of in-demand skills from the labor market through a shared, machine-readable, and translatable format.</a:t>
            </a:r>
          </a:p>
          <a:p>
            <a:pPr marL="0" indent="0">
              <a:lnSpc>
                <a:spcPct val="90000"/>
              </a:lnSpc>
              <a:spcBef>
                <a:spcPts val="1333"/>
              </a:spcBef>
              <a:buNone/>
            </a:pPr>
            <a:endParaRPr lang="en-US" sz="1200" dirty="0">
              <a:latin typeface="Arial" panose="020B0604020202020204" pitchFamily="34" charset="0"/>
              <a:cs typeface="Arial" panose="020B0604020202020204" pitchFamily="34" charset="0"/>
            </a:endParaRPr>
          </a:p>
          <a:p>
            <a:pPr marL="0" indent="0">
              <a:lnSpc>
                <a:spcPct val="90000"/>
              </a:lnSpc>
              <a:spcBef>
                <a:spcPts val="1333"/>
              </a:spcBef>
              <a:buNone/>
            </a:pPr>
            <a:r>
              <a:rPr lang="en-US" sz="1200" b="1" dirty="0">
                <a:latin typeface="Arial" panose="020B0604020202020204" pitchFamily="34" charset="0"/>
                <a:cs typeface="Arial" panose="020B0604020202020204" pitchFamily="34" charset="0"/>
              </a:rPr>
              <a:t>Open Pathways:</a:t>
            </a:r>
            <a:r>
              <a:rPr lang="en-US" sz="1200" dirty="0">
                <a:latin typeface="Arial" panose="020B0604020202020204" pitchFamily="34" charset="0"/>
                <a:cs typeface="Arial" panose="020B0604020202020204" pitchFamily="34" charset="0"/>
              </a:rPr>
              <a:t> Creates a standard logic to stack and share learning achievements within and across multiple education and employment providers.</a:t>
            </a:r>
          </a:p>
          <a:p>
            <a:pPr marL="0" indent="0">
              <a:lnSpc>
                <a:spcPct val="90000"/>
              </a:lnSpc>
              <a:spcBef>
                <a:spcPts val="1333"/>
              </a:spcBef>
              <a:buNone/>
            </a:pPr>
            <a:endParaRPr lang="en-US" sz="1200" dirty="0">
              <a:latin typeface="Arial" panose="020B0604020202020204" pitchFamily="34" charset="0"/>
              <a:cs typeface="Arial" panose="020B0604020202020204" pitchFamily="34" charset="0"/>
            </a:endParaRPr>
          </a:p>
          <a:p>
            <a:pPr marL="0" indent="0">
              <a:lnSpc>
                <a:spcPct val="90000"/>
              </a:lnSpc>
              <a:spcBef>
                <a:spcPts val="1333"/>
              </a:spcBef>
              <a:buNone/>
            </a:pPr>
            <a:r>
              <a:rPr lang="en-US" sz="1200" b="1" dirty="0">
                <a:latin typeface="Arial" panose="020B0604020202020204" pitchFamily="34" charset="0"/>
                <a:cs typeface="Arial" panose="020B0604020202020204" pitchFamily="34" charset="0"/>
              </a:rPr>
              <a:t>Open Achievements:</a:t>
            </a:r>
            <a:r>
              <a:rPr lang="en-US" sz="1200" dirty="0">
                <a:latin typeface="Arial" panose="020B0604020202020204" pitchFamily="34" charset="0"/>
                <a:cs typeface="Arial" panose="020B0604020202020204" pitchFamily="34" charset="0"/>
              </a:rPr>
              <a:t> Serves as a consistent, machine-readable protocol for packaging information about accomplishments and recognition of experience and learning.</a:t>
            </a:r>
          </a:p>
          <a:p>
            <a:pPr marL="0" indent="0">
              <a:lnSpc>
                <a:spcPct val="90000"/>
              </a:lnSpc>
              <a:spcBef>
                <a:spcPts val="1333"/>
              </a:spcBef>
              <a:buNone/>
            </a:pPr>
            <a:endParaRPr lang="en-US" sz="1200" dirty="0">
              <a:latin typeface="Arial" panose="020B0604020202020204" pitchFamily="34" charset="0"/>
              <a:cs typeface="Arial" panose="020B0604020202020204" pitchFamily="34" charset="0"/>
            </a:endParaRPr>
          </a:p>
          <a:p>
            <a:pPr marL="0" indent="0">
              <a:lnSpc>
                <a:spcPct val="90000"/>
              </a:lnSpc>
              <a:spcBef>
                <a:spcPts val="1333"/>
              </a:spcBef>
              <a:buNone/>
            </a:pPr>
            <a:r>
              <a:rPr lang="en-US" sz="1200" b="1" dirty="0">
                <a:latin typeface="Arial"/>
                <a:cs typeface="Arial"/>
              </a:rPr>
              <a:t>Open Records:</a:t>
            </a:r>
            <a:r>
              <a:rPr lang="en-US" sz="1200" dirty="0">
                <a:latin typeface="Arial"/>
                <a:cs typeface="Arial"/>
              </a:rPr>
              <a:t> Enables learners to access verifiable achievement records from any institution or platform and to share them with any education provider or employer using a standard messaging protocol</a:t>
            </a:r>
          </a:p>
          <a:p>
            <a:endParaRPr lang="en-US" dirty="0"/>
          </a:p>
        </p:txBody>
      </p:sp>
      <p:sp>
        <p:nvSpPr>
          <p:cNvPr id="4" name="Slide Number Placeholder 3"/>
          <p:cNvSpPr>
            <a:spLocks noGrp="1"/>
          </p:cNvSpPr>
          <p:nvPr>
            <p:ph type="sldNum" sz="quarter" idx="5"/>
          </p:nvPr>
        </p:nvSpPr>
        <p:spPr/>
        <p:txBody>
          <a:bodyPr/>
          <a:lstStyle/>
          <a:p>
            <a:fld id="{B0FF80AB-D7D4-418E-BB21-AA4C39D39358}" type="slidenum">
              <a:rPr lang="en-US" smtClean="0"/>
              <a:t>5</a:t>
            </a:fld>
            <a:endParaRPr lang="en-US"/>
          </a:p>
        </p:txBody>
      </p:sp>
    </p:spTree>
    <p:extLst>
      <p:ext uri="{BB962C8B-B14F-4D97-AF65-F5344CB8AC3E}">
        <p14:creationId xmlns:p14="http://schemas.microsoft.com/office/powerpoint/2010/main" val="4028512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US" dirty="0"/>
              <a:t>Open standards are the foundation for enabling WGU’s Achievement Architecture. </a:t>
            </a:r>
          </a:p>
          <a:p>
            <a:pPr marL="285750" indent="-285750">
              <a:lnSpc>
                <a:spcPct val="90000"/>
              </a:lnSpc>
              <a:spcBef>
                <a:spcPts val="1000"/>
              </a:spcBef>
              <a:buFont typeface="Arial"/>
              <a:buChar char="•"/>
            </a:pPr>
            <a:r>
              <a:rPr lang="en-US" dirty="0"/>
              <a:t>Through adoption of open standards, WGU seeks to ensure dynamic, personalized learning experiences for all learners that lead to a meaningful, actionable learner-owned record to be curated and shared across education providers and employers. </a:t>
            </a:r>
          </a:p>
          <a:p>
            <a:pPr marL="285750" indent="-285750">
              <a:lnSpc>
                <a:spcPct val="90000"/>
              </a:lnSpc>
              <a:spcBef>
                <a:spcPts val="1200"/>
              </a:spcBef>
              <a:buFont typeface="Arial"/>
              <a:buChar char="•"/>
            </a:pPr>
            <a:endParaRPr lang="en-US" dirty="0">
              <a:cs typeface="Calibri"/>
            </a:endParaRPr>
          </a:p>
          <a:p>
            <a:pPr marL="0" indent="0">
              <a:lnSpc>
                <a:spcPct val="90000"/>
              </a:lnSpc>
              <a:spcBef>
                <a:spcPts val="1333"/>
              </a:spcBef>
              <a:buNone/>
            </a:pPr>
            <a:r>
              <a:rPr lang="en-US" sz="1200" b="1" dirty="0">
                <a:latin typeface="Arial" panose="020B0604020202020204" pitchFamily="34" charset="0"/>
                <a:cs typeface="Arial" panose="020B0604020202020204" pitchFamily="34" charset="0"/>
              </a:rPr>
              <a:t>Open Skills: </a:t>
            </a:r>
            <a:r>
              <a:rPr lang="en-US" sz="1200" dirty="0">
                <a:latin typeface="Arial" panose="020B0604020202020204" pitchFamily="34" charset="0"/>
                <a:cs typeface="Arial" panose="020B0604020202020204" pitchFamily="34" charset="0"/>
              </a:rPr>
              <a:t>Reduces cost and improves the quality of documentation of in-demand skills from the labor market through a shared, machine-readable, and translatable format.</a:t>
            </a:r>
          </a:p>
          <a:p>
            <a:pPr marL="0" indent="0">
              <a:lnSpc>
                <a:spcPct val="90000"/>
              </a:lnSpc>
              <a:spcBef>
                <a:spcPts val="1333"/>
              </a:spcBef>
              <a:buNone/>
            </a:pPr>
            <a:endParaRPr lang="en-US" sz="1200" dirty="0">
              <a:latin typeface="Arial" panose="020B0604020202020204" pitchFamily="34" charset="0"/>
              <a:cs typeface="Arial" panose="020B0604020202020204" pitchFamily="34" charset="0"/>
            </a:endParaRPr>
          </a:p>
          <a:p>
            <a:pPr marL="0" indent="0">
              <a:lnSpc>
                <a:spcPct val="90000"/>
              </a:lnSpc>
              <a:spcBef>
                <a:spcPts val="1333"/>
              </a:spcBef>
              <a:buNone/>
            </a:pPr>
            <a:r>
              <a:rPr lang="en-US" sz="1200" b="1" dirty="0">
                <a:latin typeface="Arial" panose="020B0604020202020204" pitchFamily="34" charset="0"/>
                <a:cs typeface="Arial" panose="020B0604020202020204" pitchFamily="34" charset="0"/>
              </a:rPr>
              <a:t>Open Pathways:</a:t>
            </a:r>
            <a:r>
              <a:rPr lang="en-US" sz="1200" dirty="0">
                <a:latin typeface="Arial" panose="020B0604020202020204" pitchFamily="34" charset="0"/>
                <a:cs typeface="Arial" panose="020B0604020202020204" pitchFamily="34" charset="0"/>
              </a:rPr>
              <a:t> Creates a standard logic to stack and share learning achievements within and across multiple education and employment providers.</a:t>
            </a:r>
          </a:p>
          <a:p>
            <a:pPr marL="0" indent="0">
              <a:lnSpc>
                <a:spcPct val="90000"/>
              </a:lnSpc>
              <a:spcBef>
                <a:spcPts val="1333"/>
              </a:spcBef>
              <a:buNone/>
            </a:pPr>
            <a:endParaRPr lang="en-US" sz="1200" dirty="0">
              <a:latin typeface="Arial" panose="020B0604020202020204" pitchFamily="34" charset="0"/>
              <a:cs typeface="Arial" panose="020B0604020202020204" pitchFamily="34" charset="0"/>
            </a:endParaRPr>
          </a:p>
          <a:p>
            <a:pPr marL="0" indent="0">
              <a:lnSpc>
                <a:spcPct val="90000"/>
              </a:lnSpc>
              <a:spcBef>
                <a:spcPts val="1333"/>
              </a:spcBef>
              <a:buNone/>
            </a:pPr>
            <a:r>
              <a:rPr lang="en-US" sz="1200" b="1" dirty="0">
                <a:latin typeface="Arial" panose="020B0604020202020204" pitchFamily="34" charset="0"/>
                <a:cs typeface="Arial" panose="020B0604020202020204" pitchFamily="34" charset="0"/>
              </a:rPr>
              <a:t>Open Achievements:</a:t>
            </a:r>
            <a:r>
              <a:rPr lang="en-US" sz="1200" dirty="0">
                <a:latin typeface="Arial" panose="020B0604020202020204" pitchFamily="34" charset="0"/>
                <a:cs typeface="Arial" panose="020B0604020202020204" pitchFamily="34" charset="0"/>
              </a:rPr>
              <a:t> Serves as a consistent, machine-readable protocol for packaging information about accomplishments and recognition of experience and learning.</a:t>
            </a:r>
          </a:p>
          <a:p>
            <a:pPr marL="0" indent="0">
              <a:lnSpc>
                <a:spcPct val="90000"/>
              </a:lnSpc>
              <a:spcBef>
                <a:spcPts val="1333"/>
              </a:spcBef>
              <a:buNone/>
            </a:pPr>
            <a:endParaRPr lang="en-US" sz="1200" dirty="0">
              <a:latin typeface="Arial" panose="020B0604020202020204" pitchFamily="34" charset="0"/>
              <a:cs typeface="Arial" panose="020B0604020202020204" pitchFamily="34" charset="0"/>
            </a:endParaRPr>
          </a:p>
          <a:p>
            <a:pPr marL="0" indent="0">
              <a:lnSpc>
                <a:spcPct val="90000"/>
              </a:lnSpc>
              <a:spcBef>
                <a:spcPts val="1333"/>
              </a:spcBef>
              <a:buNone/>
            </a:pPr>
            <a:r>
              <a:rPr lang="en-US" sz="1200" b="1" dirty="0">
                <a:latin typeface="Arial"/>
                <a:cs typeface="Arial"/>
              </a:rPr>
              <a:t>Open Records:</a:t>
            </a:r>
            <a:r>
              <a:rPr lang="en-US" sz="1200" dirty="0">
                <a:latin typeface="Arial"/>
                <a:cs typeface="Arial"/>
              </a:rPr>
              <a:t> Enables learners to access verifiable achievement records from any institution or platform and to share them with any education provider or employer using a standard messaging protocol</a:t>
            </a:r>
          </a:p>
          <a:p>
            <a:endParaRPr lang="en-US" dirty="0"/>
          </a:p>
        </p:txBody>
      </p:sp>
      <p:sp>
        <p:nvSpPr>
          <p:cNvPr id="4" name="Slide Number Placeholder 3"/>
          <p:cNvSpPr>
            <a:spLocks noGrp="1"/>
          </p:cNvSpPr>
          <p:nvPr>
            <p:ph type="sldNum" sz="quarter" idx="5"/>
          </p:nvPr>
        </p:nvSpPr>
        <p:spPr/>
        <p:txBody>
          <a:bodyPr/>
          <a:lstStyle/>
          <a:p>
            <a:fld id="{B0FF80AB-D7D4-418E-BB21-AA4C39D39358}" type="slidenum">
              <a:rPr lang="en-US" smtClean="0"/>
              <a:t>6</a:t>
            </a:fld>
            <a:endParaRPr lang="en-US"/>
          </a:p>
        </p:txBody>
      </p:sp>
    </p:spTree>
    <p:extLst>
      <p:ext uri="{BB962C8B-B14F-4D97-AF65-F5344CB8AC3E}">
        <p14:creationId xmlns:p14="http://schemas.microsoft.com/office/powerpoint/2010/main" val="1551915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US" dirty="0"/>
              <a:t>Open standards are the foundation for enabling WGU’s Achievement Architecture. </a:t>
            </a:r>
          </a:p>
          <a:p>
            <a:pPr marL="285750" indent="-285750">
              <a:lnSpc>
                <a:spcPct val="90000"/>
              </a:lnSpc>
              <a:spcBef>
                <a:spcPts val="1000"/>
              </a:spcBef>
              <a:buFont typeface="Arial"/>
              <a:buChar char="•"/>
            </a:pPr>
            <a:r>
              <a:rPr lang="en-US" dirty="0"/>
              <a:t>Through adoption of open standards, WGU seeks to ensure dynamic, personalized learning experiences for all learners that lead to a meaningful, actionable learner-owned record to be curated and shared across education providers and employers. </a:t>
            </a:r>
          </a:p>
          <a:p>
            <a:pPr marL="285750" indent="-285750">
              <a:lnSpc>
                <a:spcPct val="90000"/>
              </a:lnSpc>
              <a:spcBef>
                <a:spcPts val="1200"/>
              </a:spcBef>
              <a:buFont typeface="Arial"/>
              <a:buChar char="•"/>
            </a:pPr>
            <a:endParaRPr lang="en-US" dirty="0">
              <a:cs typeface="Calibri"/>
            </a:endParaRPr>
          </a:p>
          <a:p>
            <a:pPr marL="0" indent="0">
              <a:lnSpc>
                <a:spcPct val="90000"/>
              </a:lnSpc>
              <a:spcBef>
                <a:spcPts val="1333"/>
              </a:spcBef>
              <a:buNone/>
            </a:pPr>
            <a:r>
              <a:rPr lang="en-US" sz="1200" b="1" dirty="0">
                <a:latin typeface="Arial" panose="020B0604020202020204" pitchFamily="34" charset="0"/>
                <a:cs typeface="Arial" panose="020B0604020202020204" pitchFamily="34" charset="0"/>
              </a:rPr>
              <a:t>Open Skills: </a:t>
            </a:r>
            <a:r>
              <a:rPr lang="en-US" sz="1200" dirty="0">
                <a:latin typeface="Arial" panose="020B0604020202020204" pitchFamily="34" charset="0"/>
                <a:cs typeface="Arial" panose="020B0604020202020204" pitchFamily="34" charset="0"/>
              </a:rPr>
              <a:t>Reduces cost and improves the quality of documentation of in-demand skills from the labor market through a shared, machine-readable, and translatable format.</a:t>
            </a:r>
          </a:p>
          <a:p>
            <a:pPr marL="0" indent="0">
              <a:lnSpc>
                <a:spcPct val="90000"/>
              </a:lnSpc>
              <a:spcBef>
                <a:spcPts val="1333"/>
              </a:spcBef>
              <a:buNone/>
            </a:pPr>
            <a:endParaRPr lang="en-US" sz="1200" dirty="0">
              <a:latin typeface="Arial" panose="020B0604020202020204" pitchFamily="34" charset="0"/>
              <a:cs typeface="Arial" panose="020B0604020202020204" pitchFamily="34" charset="0"/>
            </a:endParaRPr>
          </a:p>
          <a:p>
            <a:pPr marL="0" indent="0">
              <a:lnSpc>
                <a:spcPct val="90000"/>
              </a:lnSpc>
              <a:spcBef>
                <a:spcPts val="1333"/>
              </a:spcBef>
              <a:buNone/>
            </a:pPr>
            <a:r>
              <a:rPr lang="en-US" sz="1200" b="1" dirty="0">
                <a:latin typeface="Arial" panose="020B0604020202020204" pitchFamily="34" charset="0"/>
                <a:cs typeface="Arial" panose="020B0604020202020204" pitchFamily="34" charset="0"/>
              </a:rPr>
              <a:t>Open Pathways:</a:t>
            </a:r>
            <a:r>
              <a:rPr lang="en-US" sz="1200" dirty="0">
                <a:latin typeface="Arial" panose="020B0604020202020204" pitchFamily="34" charset="0"/>
                <a:cs typeface="Arial" panose="020B0604020202020204" pitchFamily="34" charset="0"/>
              </a:rPr>
              <a:t> Creates a standard logic to stack and share learning achievements within and across multiple education and employment providers.</a:t>
            </a:r>
          </a:p>
          <a:p>
            <a:pPr marL="0" indent="0">
              <a:lnSpc>
                <a:spcPct val="90000"/>
              </a:lnSpc>
              <a:spcBef>
                <a:spcPts val="1333"/>
              </a:spcBef>
              <a:buNone/>
            </a:pPr>
            <a:endParaRPr lang="en-US" sz="1200" dirty="0">
              <a:latin typeface="Arial" panose="020B0604020202020204" pitchFamily="34" charset="0"/>
              <a:cs typeface="Arial" panose="020B0604020202020204" pitchFamily="34" charset="0"/>
            </a:endParaRPr>
          </a:p>
          <a:p>
            <a:pPr marL="0" indent="0">
              <a:lnSpc>
                <a:spcPct val="90000"/>
              </a:lnSpc>
              <a:spcBef>
                <a:spcPts val="1333"/>
              </a:spcBef>
              <a:buNone/>
            </a:pPr>
            <a:r>
              <a:rPr lang="en-US" sz="1200" b="1" dirty="0">
                <a:latin typeface="Arial" panose="020B0604020202020204" pitchFamily="34" charset="0"/>
                <a:cs typeface="Arial" panose="020B0604020202020204" pitchFamily="34" charset="0"/>
              </a:rPr>
              <a:t>Open Achievements:</a:t>
            </a:r>
            <a:r>
              <a:rPr lang="en-US" sz="1200" dirty="0">
                <a:latin typeface="Arial" panose="020B0604020202020204" pitchFamily="34" charset="0"/>
                <a:cs typeface="Arial" panose="020B0604020202020204" pitchFamily="34" charset="0"/>
              </a:rPr>
              <a:t> Serves as a consistent, machine-readable protocol for packaging information about accomplishments and recognition of experience and learning.</a:t>
            </a:r>
          </a:p>
          <a:p>
            <a:pPr marL="0" indent="0">
              <a:lnSpc>
                <a:spcPct val="90000"/>
              </a:lnSpc>
              <a:spcBef>
                <a:spcPts val="1333"/>
              </a:spcBef>
              <a:buNone/>
            </a:pPr>
            <a:endParaRPr lang="en-US" sz="1200" dirty="0">
              <a:latin typeface="Arial" panose="020B0604020202020204" pitchFamily="34" charset="0"/>
              <a:cs typeface="Arial" panose="020B0604020202020204" pitchFamily="34" charset="0"/>
            </a:endParaRPr>
          </a:p>
          <a:p>
            <a:pPr marL="0" indent="0">
              <a:lnSpc>
                <a:spcPct val="90000"/>
              </a:lnSpc>
              <a:spcBef>
                <a:spcPts val="1333"/>
              </a:spcBef>
              <a:buNone/>
            </a:pPr>
            <a:r>
              <a:rPr lang="en-US" sz="1200" b="1" dirty="0">
                <a:latin typeface="Arial"/>
                <a:cs typeface="Arial"/>
              </a:rPr>
              <a:t>Open Records:</a:t>
            </a:r>
            <a:r>
              <a:rPr lang="en-US" sz="1200" dirty="0">
                <a:latin typeface="Arial"/>
                <a:cs typeface="Arial"/>
              </a:rPr>
              <a:t> Enables learners to access verifiable achievement records from any institution or platform and to share them with any education provider or employer using a standard messaging protocol</a:t>
            </a:r>
          </a:p>
          <a:p>
            <a:endParaRPr lang="en-US" dirty="0"/>
          </a:p>
        </p:txBody>
      </p:sp>
      <p:sp>
        <p:nvSpPr>
          <p:cNvPr id="4" name="Slide Number Placeholder 3"/>
          <p:cNvSpPr>
            <a:spLocks noGrp="1"/>
          </p:cNvSpPr>
          <p:nvPr>
            <p:ph type="sldNum" sz="quarter" idx="5"/>
          </p:nvPr>
        </p:nvSpPr>
        <p:spPr/>
        <p:txBody>
          <a:bodyPr/>
          <a:lstStyle/>
          <a:p>
            <a:fld id="{B0FF80AB-D7D4-418E-BB21-AA4C39D39358}" type="slidenum">
              <a:rPr lang="en-US" smtClean="0"/>
              <a:t>7</a:t>
            </a:fld>
            <a:endParaRPr lang="en-US"/>
          </a:p>
        </p:txBody>
      </p:sp>
    </p:spTree>
    <p:extLst>
      <p:ext uri="{BB962C8B-B14F-4D97-AF65-F5344CB8AC3E}">
        <p14:creationId xmlns:p14="http://schemas.microsoft.com/office/powerpoint/2010/main" val="1697204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owner: Allison Blackwell lead, Wayne provide input/supporting info</a:t>
            </a:r>
          </a:p>
          <a:p>
            <a:r>
              <a:rPr lang="en-US" dirty="0"/>
              <a:t>**Can also revamp image to include employers, maybe remove skill keywords?</a:t>
            </a:r>
          </a:p>
        </p:txBody>
      </p:sp>
      <p:sp>
        <p:nvSpPr>
          <p:cNvPr id="4" name="Slide Number Placeholder 3"/>
          <p:cNvSpPr>
            <a:spLocks noGrp="1"/>
          </p:cNvSpPr>
          <p:nvPr>
            <p:ph type="sldNum" sz="quarter" idx="5"/>
          </p:nvPr>
        </p:nvSpPr>
        <p:spPr/>
        <p:txBody>
          <a:bodyPr/>
          <a:lstStyle/>
          <a:p>
            <a:fld id="{B8070E96-7A32-214B-960D-6527460DE570}" type="slidenum">
              <a:rPr lang="en-US" smtClean="0"/>
              <a:t>8</a:t>
            </a:fld>
            <a:endParaRPr lang="en-US"/>
          </a:p>
        </p:txBody>
      </p:sp>
    </p:spTree>
    <p:extLst>
      <p:ext uri="{BB962C8B-B14F-4D97-AF65-F5344CB8AC3E}">
        <p14:creationId xmlns:p14="http://schemas.microsoft.com/office/powerpoint/2010/main" val="672013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FF80AB-D7D4-418E-BB21-AA4C39D39358}" type="slidenum">
              <a:rPr lang="en-US" smtClean="0"/>
              <a:t>9</a:t>
            </a:fld>
            <a:endParaRPr lang="en-US"/>
          </a:p>
        </p:txBody>
      </p:sp>
    </p:spTree>
    <p:extLst>
      <p:ext uri="{BB962C8B-B14F-4D97-AF65-F5344CB8AC3E}">
        <p14:creationId xmlns:p14="http://schemas.microsoft.com/office/powerpoint/2010/main" val="1481947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F33B6-75B7-EE42-AD3F-84BE841262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095F9E-EA1A-4B4D-9867-1E955338A3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6255DC-DE10-CD46-A0BD-26B54AFE64BC}"/>
              </a:ext>
            </a:extLst>
          </p:cNvPr>
          <p:cNvSpPr>
            <a:spLocks noGrp="1"/>
          </p:cNvSpPr>
          <p:nvPr>
            <p:ph type="dt" sz="half" idx="10"/>
          </p:nvPr>
        </p:nvSpPr>
        <p:spPr/>
        <p:txBody>
          <a:bodyPr/>
          <a:lstStyle/>
          <a:p>
            <a:fld id="{846CE7D5-CF57-46EF-B807-FDD0502418D4}" type="datetimeFigureOut">
              <a:rPr lang="en-US" smtClean="0"/>
              <a:t>10/5/2022</a:t>
            </a:fld>
            <a:endParaRPr lang="en-US"/>
          </a:p>
        </p:txBody>
      </p:sp>
      <p:sp>
        <p:nvSpPr>
          <p:cNvPr id="5" name="Footer Placeholder 4">
            <a:extLst>
              <a:ext uri="{FF2B5EF4-FFF2-40B4-BE49-F238E27FC236}">
                <a16:creationId xmlns:a16="http://schemas.microsoft.com/office/drawing/2014/main" id="{51A2BD97-2AE2-4347-9175-E3874D2FA8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24B8E8-0426-3F4B-A956-BEFE07AB72BC}"/>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86659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5C78F-F941-1541-9202-5B64D8AB8F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1C5DFE-3781-0149-B008-EA94D2666E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51373-ACC0-5942-A645-28341CEACA0D}"/>
              </a:ext>
            </a:extLst>
          </p:cNvPr>
          <p:cNvSpPr>
            <a:spLocks noGrp="1"/>
          </p:cNvSpPr>
          <p:nvPr>
            <p:ph type="dt" sz="half" idx="10"/>
          </p:nvPr>
        </p:nvSpPr>
        <p:spPr/>
        <p:txBody>
          <a:bodyPr/>
          <a:lstStyle/>
          <a:p>
            <a:fld id="{846CE7D5-CF57-46EF-B807-FDD0502418D4}" type="datetimeFigureOut">
              <a:rPr lang="en-US" smtClean="0"/>
              <a:t>10/5/2022</a:t>
            </a:fld>
            <a:endParaRPr lang="en-US"/>
          </a:p>
        </p:txBody>
      </p:sp>
      <p:sp>
        <p:nvSpPr>
          <p:cNvPr id="5" name="Footer Placeholder 4">
            <a:extLst>
              <a:ext uri="{FF2B5EF4-FFF2-40B4-BE49-F238E27FC236}">
                <a16:creationId xmlns:a16="http://schemas.microsoft.com/office/drawing/2014/main" id="{334D5DD2-EF15-474D-8593-079363ACB1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98AF14-F9BF-7649-9A54-FC347C704570}"/>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29104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0D02E3-0584-CB4E-AB9C-676BBBACDD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598FCE-ADAB-474A-8555-71CA8F0C3E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FB3A10-DAF5-CC40-BC7E-CB44427FEAB6}"/>
              </a:ext>
            </a:extLst>
          </p:cNvPr>
          <p:cNvSpPr>
            <a:spLocks noGrp="1"/>
          </p:cNvSpPr>
          <p:nvPr>
            <p:ph type="dt" sz="half" idx="10"/>
          </p:nvPr>
        </p:nvSpPr>
        <p:spPr/>
        <p:txBody>
          <a:bodyPr/>
          <a:lstStyle/>
          <a:p>
            <a:fld id="{846CE7D5-CF57-46EF-B807-FDD0502418D4}" type="datetimeFigureOut">
              <a:rPr lang="en-US" smtClean="0"/>
              <a:t>10/5/2022</a:t>
            </a:fld>
            <a:endParaRPr lang="en-US"/>
          </a:p>
        </p:txBody>
      </p:sp>
      <p:sp>
        <p:nvSpPr>
          <p:cNvPr id="5" name="Footer Placeholder 4">
            <a:extLst>
              <a:ext uri="{FF2B5EF4-FFF2-40B4-BE49-F238E27FC236}">
                <a16:creationId xmlns:a16="http://schemas.microsoft.com/office/drawing/2014/main" id="{CF90E3CA-02C8-3644-A734-7766D51454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2B31C-9702-B34B-9AA0-4A5E9F665263}"/>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14352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193DE-2E76-2E4B-8561-3BDA302ADA0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6125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56DF395C-1DBB-724D-A201-F9957EFC5EB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2" name="Picture 11" descr="Shape, rectangle&#10;&#10;Description automatically generated">
            <a:extLst>
              <a:ext uri="{FF2B5EF4-FFF2-40B4-BE49-F238E27FC236}">
                <a16:creationId xmlns:a16="http://schemas.microsoft.com/office/drawing/2014/main" id="{23C4F60A-10A5-A941-9E8D-823585FC0F7E}"/>
              </a:ext>
            </a:extLst>
          </p:cNvPr>
          <p:cNvPicPr>
            <a:picLocks noChangeAspect="1"/>
          </p:cNvPicPr>
          <p:nvPr userDrawn="1"/>
        </p:nvPicPr>
        <p:blipFill>
          <a:blip r:embed="rId3"/>
          <a:stretch>
            <a:fillRect/>
          </a:stretch>
        </p:blipFill>
        <p:spPr>
          <a:xfrm>
            <a:off x="-10698480" y="1016000"/>
            <a:ext cx="20081162" cy="3195321"/>
          </a:xfrm>
          <a:prstGeom prst="rect">
            <a:avLst/>
          </a:prstGeom>
        </p:spPr>
      </p:pic>
      <p:sp>
        <p:nvSpPr>
          <p:cNvPr id="2" name="Title 1">
            <a:extLst>
              <a:ext uri="{FF2B5EF4-FFF2-40B4-BE49-F238E27FC236}">
                <a16:creationId xmlns:a16="http://schemas.microsoft.com/office/drawing/2014/main" id="{3C838358-CAD2-5B4D-A7CB-AC451A110C24}"/>
              </a:ext>
            </a:extLst>
          </p:cNvPr>
          <p:cNvSpPr>
            <a:spLocks noGrp="1"/>
          </p:cNvSpPr>
          <p:nvPr>
            <p:ph type="ctrTitle"/>
          </p:nvPr>
        </p:nvSpPr>
        <p:spPr>
          <a:xfrm>
            <a:off x="640080" y="1519237"/>
            <a:ext cx="8605520" cy="1909763"/>
          </a:xfrm>
        </p:spPr>
        <p:txBody>
          <a:bodyPr anchor="b"/>
          <a:lstStyle>
            <a:lvl1pPr algn="l">
              <a:defRPr sz="6000" b="1" cap="all"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0673491B-8271-2A41-B759-59BD950E340E}"/>
              </a:ext>
            </a:extLst>
          </p:cNvPr>
          <p:cNvSpPr>
            <a:spLocks noGrp="1"/>
          </p:cNvSpPr>
          <p:nvPr>
            <p:ph type="subTitle" idx="1"/>
          </p:nvPr>
        </p:nvSpPr>
        <p:spPr>
          <a:xfrm>
            <a:off x="640080" y="3571559"/>
            <a:ext cx="7106194" cy="461961"/>
          </a:xfr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6" name="Picture 15" descr="Icon&#10;&#10;Description automatically generated">
            <a:extLst>
              <a:ext uri="{FF2B5EF4-FFF2-40B4-BE49-F238E27FC236}">
                <a16:creationId xmlns:a16="http://schemas.microsoft.com/office/drawing/2014/main" id="{3E623A92-66C9-5340-B154-79C19C349B7F}"/>
              </a:ext>
            </a:extLst>
          </p:cNvPr>
          <p:cNvPicPr>
            <a:picLocks noChangeAspect="1"/>
          </p:cNvPicPr>
          <p:nvPr userDrawn="1"/>
        </p:nvPicPr>
        <p:blipFill>
          <a:blip r:embed="rId4"/>
          <a:stretch>
            <a:fillRect/>
          </a:stretch>
        </p:blipFill>
        <p:spPr>
          <a:xfrm>
            <a:off x="9699729" y="-621030"/>
            <a:ext cx="2384203" cy="4832351"/>
          </a:xfrm>
          <a:prstGeom prst="rect">
            <a:avLst/>
          </a:prstGeom>
        </p:spPr>
      </p:pic>
      <p:pic>
        <p:nvPicPr>
          <p:cNvPr id="18" name="Picture 17" descr="Shape&#10;&#10;Description automatically generated">
            <a:extLst>
              <a:ext uri="{FF2B5EF4-FFF2-40B4-BE49-F238E27FC236}">
                <a16:creationId xmlns:a16="http://schemas.microsoft.com/office/drawing/2014/main" id="{0610A721-C24D-324C-823F-382C77B03B4E}"/>
              </a:ext>
            </a:extLst>
          </p:cNvPr>
          <p:cNvPicPr>
            <a:picLocks noChangeAspect="1"/>
          </p:cNvPicPr>
          <p:nvPr userDrawn="1"/>
        </p:nvPicPr>
        <p:blipFill>
          <a:blip r:embed="rId5"/>
          <a:stretch>
            <a:fillRect/>
          </a:stretch>
        </p:blipFill>
        <p:spPr>
          <a:xfrm>
            <a:off x="8484906" y="4832351"/>
            <a:ext cx="2730272" cy="17150729"/>
          </a:xfrm>
          <a:prstGeom prst="rect">
            <a:avLst/>
          </a:prstGeom>
        </p:spPr>
      </p:pic>
      <p:sp>
        <p:nvSpPr>
          <p:cNvPr id="21" name="Text Placeholder 20">
            <a:extLst>
              <a:ext uri="{FF2B5EF4-FFF2-40B4-BE49-F238E27FC236}">
                <a16:creationId xmlns:a16="http://schemas.microsoft.com/office/drawing/2014/main" id="{97B7FA7A-4B73-CB42-9B8B-141A03186B71}"/>
              </a:ext>
            </a:extLst>
          </p:cNvPr>
          <p:cNvSpPr>
            <a:spLocks noGrp="1"/>
          </p:cNvSpPr>
          <p:nvPr>
            <p:ph type="body" sz="quarter" idx="10" hasCustomPrompt="1"/>
          </p:nvPr>
        </p:nvSpPr>
        <p:spPr>
          <a:xfrm>
            <a:off x="639763" y="4427855"/>
            <a:ext cx="6048375" cy="453390"/>
          </a:xfrm>
        </p:spPr>
        <p:txBody>
          <a:bodyPr>
            <a:normAutofit/>
          </a:bodyPr>
          <a:lstStyle>
            <a:lvl1pPr marL="0" indent="0">
              <a:buNone/>
              <a:defRPr sz="2400">
                <a:solidFill>
                  <a:schemeClr val="bg1"/>
                </a:solidFill>
              </a:defRPr>
            </a:lvl1pPr>
          </a:lstStyle>
          <a:p>
            <a:r>
              <a:rPr lang="en-US" i="1"/>
              <a:t>Presenter Name, Presenter Title</a:t>
            </a:r>
          </a:p>
        </p:txBody>
      </p:sp>
      <p:pic>
        <p:nvPicPr>
          <p:cNvPr id="13" name="Picture 12" descr="Logo, company name&#10;&#10;Description automatically generated">
            <a:extLst>
              <a:ext uri="{FF2B5EF4-FFF2-40B4-BE49-F238E27FC236}">
                <a16:creationId xmlns:a16="http://schemas.microsoft.com/office/drawing/2014/main" id="{F2E4B396-82FA-D442-9B04-13686197D67A}"/>
              </a:ext>
            </a:extLst>
          </p:cNvPr>
          <p:cNvPicPr>
            <a:picLocks noChangeAspect="1"/>
          </p:cNvPicPr>
          <p:nvPr userDrawn="1"/>
        </p:nvPicPr>
        <p:blipFill>
          <a:blip r:embed="rId6"/>
          <a:stretch>
            <a:fillRect/>
          </a:stretch>
        </p:blipFill>
        <p:spPr>
          <a:xfrm>
            <a:off x="393833" y="4940201"/>
            <a:ext cx="2544549" cy="1817535"/>
          </a:xfrm>
          <a:prstGeom prst="rect">
            <a:avLst/>
          </a:prstGeom>
        </p:spPr>
      </p:pic>
      <p:sp>
        <p:nvSpPr>
          <p:cNvPr id="6" name="TextBox 5">
            <a:extLst>
              <a:ext uri="{FF2B5EF4-FFF2-40B4-BE49-F238E27FC236}">
                <a16:creationId xmlns:a16="http://schemas.microsoft.com/office/drawing/2014/main" id="{EA911A11-70C5-3D40-919F-FCEE9CF8DD57}"/>
              </a:ext>
            </a:extLst>
          </p:cNvPr>
          <p:cNvSpPr txBox="1"/>
          <p:nvPr userDrawn="1"/>
        </p:nvSpPr>
        <p:spPr>
          <a:xfrm>
            <a:off x="575968" y="6484702"/>
            <a:ext cx="2929134" cy="215444"/>
          </a:xfrm>
          <a:prstGeom prst="rect">
            <a:avLst/>
          </a:prstGeom>
          <a:noFill/>
        </p:spPr>
        <p:txBody>
          <a:bodyPr wrap="square" rtlCol="0">
            <a:spAutoFit/>
          </a:bodyPr>
          <a:lstStyle/>
          <a:p>
            <a:pPr algn="l"/>
            <a:r>
              <a:rPr lang="en-US" sz="800">
                <a:solidFill>
                  <a:schemeClr val="bg1"/>
                </a:solidFill>
                <a:latin typeface="Arial" panose="020B0604020202020204" pitchFamily="34" charset="0"/>
                <a:cs typeface="Arial" panose="020B0604020202020204" pitchFamily="34" charset="0"/>
              </a:rPr>
              <a:t>© Open Skills Network. All Rights Reserved.</a:t>
            </a:r>
          </a:p>
        </p:txBody>
      </p:sp>
    </p:spTree>
    <p:extLst>
      <p:ext uri="{BB962C8B-B14F-4D97-AF65-F5344CB8AC3E}">
        <p14:creationId xmlns:p14="http://schemas.microsoft.com/office/powerpoint/2010/main" val="1713407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_Photo">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72CE6BA9-0989-D04C-A6C6-1BE957222209}"/>
              </a:ext>
            </a:extLst>
          </p:cNvPr>
          <p:cNvPicPr>
            <a:picLocks noChangeAspect="1"/>
          </p:cNvPicPr>
          <p:nvPr userDrawn="1"/>
        </p:nvPicPr>
        <p:blipFill>
          <a:blip r:embed="rId2"/>
          <a:stretch>
            <a:fillRect/>
          </a:stretch>
        </p:blipFill>
        <p:spPr>
          <a:xfrm rot="5400000" flipH="1" flipV="1">
            <a:off x="11005075" y="5941499"/>
            <a:ext cx="432342" cy="876279"/>
          </a:xfrm>
          <a:prstGeom prst="rect">
            <a:avLst/>
          </a:prstGeom>
        </p:spPr>
      </p:pic>
      <p:sp>
        <p:nvSpPr>
          <p:cNvPr id="2" name="Title 1">
            <a:extLst>
              <a:ext uri="{FF2B5EF4-FFF2-40B4-BE49-F238E27FC236}">
                <a16:creationId xmlns:a16="http://schemas.microsoft.com/office/drawing/2014/main" id="{E5B43714-48D0-074D-95B6-44233F3E6B3A}"/>
              </a:ext>
            </a:extLst>
          </p:cNvPr>
          <p:cNvSpPr>
            <a:spLocks noGrp="1"/>
          </p:cNvSpPr>
          <p:nvPr>
            <p:ph type="title"/>
          </p:nvPr>
        </p:nvSpPr>
        <p:spPr>
          <a:xfrm>
            <a:off x="1400537" y="365125"/>
            <a:ext cx="5287962" cy="1325563"/>
          </a:xfrm>
        </p:spPr>
        <p:txBody>
          <a:bodyPr/>
          <a:lstStyle>
            <a:lvl1pPr>
              <a:defRPr>
                <a:solidFill>
                  <a:srgbClr val="30046F"/>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F79CDBF-0EA7-EC46-B189-3B027303A62D}"/>
              </a:ext>
            </a:extLst>
          </p:cNvPr>
          <p:cNvSpPr>
            <a:spLocks noGrp="1"/>
          </p:cNvSpPr>
          <p:nvPr>
            <p:ph idx="1"/>
          </p:nvPr>
        </p:nvSpPr>
        <p:spPr>
          <a:xfrm>
            <a:off x="1400537" y="1825625"/>
            <a:ext cx="5287962" cy="39249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7222F3F-DEE4-EA44-A840-79E324145EA2}"/>
              </a:ext>
            </a:extLst>
          </p:cNvPr>
          <p:cNvSpPr>
            <a:spLocks noGrp="1"/>
          </p:cNvSpPr>
          <p:nvPr>
            <p:ph type="ftr" sz="quarter" idx="11"/>
          </p:nvPr>
        </p:nvSpPr>
        <p:spPr>
          <a:xfrm>
            <a:off x="7150812" y="6173516"/>
            <a:ext cx="3478515" cy="365125"/>
          </a:xfrm>
          <a:prstGeom prst="rect">
            <a:avLst/>
          </a:prstGeom>
        </p:spPr>
        <p:txBody>
          <a:bodyPr/>
          <a:lstStyle>
            <a:lvl1pPr algn="r">
              <a:defRPr sz="1000">
                <a:solidFill>
                  <a:srgbClr val="30046F"/>
                </a:solidFill>
              </a:defRPr>
            </a:lvl1pPr>
          </a:lstStyle>
          <a:p>
            <a:r>
              <a:rPr lang="en-US"/>
              <a:t>OSN SKILLS SUMMIT</a:t>
            </a:r>
          </a:p>
        </p:txBody>
      </p:sp>
      <p:sp>
        <p:nvSpPr>
          <p:cNvPr id="6" name="Slide Number Placeholder 5">
            <a:extLst>
              <a:ext uri="{FF2B5EF4-FFF2-40B4-BE49-F238E27FC236}">
                <a16:creationId xmlns:a16="http://schemas.microsoft.com/office/drawing/2014/main" id="{B0BFFAAC-FCDB-CB4F-8802-BCF241075ECA}"/>
              </a:ext>
            </a:extLst>
          </p:cNvPr>
          <p:cNvSpPr>
            <a:spLocks noGrp="1"/>
          </p:cNvSpPr>
          <p:nvPr>
            <p:ph type="sldNum" sz="quarter" idx="12"/>
          </p:nvPr>
        </p:nvSpPr>
        <p:spPr>
          <a:xfrm>
            <a:off x="10772726" y="6173516"/>
            <a:ext cx="404011" cy="365125"/>
          </a:xfrm>
          <a:prstGeom prst="rect">
            <a:avLst/>
          </a:prstGeom>
        </p:spPr>
        <p:txBody>
          <a:bodyPr/>
          <a:lstStyle>
            <a:lvl1pPr algn="ctr">
              <a:defRPr sz="1000">
                <a:solidFill>
                  <a:srgbClr val="30046F"/>
                </a:solidFill>
              </a:defRPr>
            </a:lvl1pPr>
          </a:lstStyle>
          <a:p>
            <a:fld id="{68B32E44-5B46-AE4A-892A-D7114DFB0C17}" type="slidenum">
              <a:rPr lang="en-US" smtClean="0"/>
              <a:pPr/>
              <a:t>‹#›</a:t>
            </a:fld>
            <a:endParaRPr lang="en-US"/>
          </a:p>
        </p:txBody>
      </p:sp>
      <p:pic>
        <p:nvPicPr>
          <p:cNvPr id="14" name="Picture 13" descr="Shape, circle&#10;&#10;Description automatically generated">
            <a:extLst>
              <a:ext uri="{FF2B5EF4-FFF2-40B4-BE49-F238E27FC236}">
                <a16:creationId xmlns:a16="http://schemas.microsoft.com/office/drawing/2014/main" id="{DB31580D-A017-194F-9E9D-D05938C3733D}"/>
              </a:ext>
            </a:extLst>
          </p:cNvPr>
          <p:cNvPicPr>
            <a:picLocks noChangeAspect="1"/>
          </p:cNvPicPr>
          <p:nvPr userDrawn="1"/>
        </p:nvPicPr>
        <p:blipFill>
          <a:blip r:embed="rId3"/>
          <a:stretch>
            <a:fillRect/>
          </a:stretch>
        </p:blipFill>
        <p:spPr>
          <a:xfrm>
            <a:off x="0" y="365125"/>
            <a:ext cx="1747777" cy="1433177"/>
          </a:xfrm>
          <a:prstGeom prst="rect">
            <a:avLst/>
          </a:prstGeom>
        </p:spPr>
      </p:pic>
      <p:pic>
        <p:nvPicPr>
          <p:cNvPr id="15" name="Picture 14" descr="Shape, circle&#10;&#10;Description automatically generated">
            <a:extLst>
              <a:ext uri="{FF2B5EF4-FFF2-40B4-BE49-F238E27FC236}">
                <a16:creationId xmlns:a16="http://schemas.microsoft.com/office/drawing/2014/main" id="{62BE4017-7C94-6843-AB43-B75CA5B2494F}"/>
              </a:ext>
            </a:extLst>
          </p:cNvPr>
          <p:cNvPicPr>
            <a:picLocks noChangeAspect="1"/>
          </p:cNvPicPr>
          <p:nvPr userDrawn="1"/>
        </p:nvPicPr>
        <p:blipFill>
          <a:blip r:embed="rId3"/>
          <a:stretch>
            <a:fillRect/>
          </a:stretch>
        </p:blipFill>
        <p:spPr>
          <a:xfrm rot="10800000">
            <a:off x="11621852" y="6128288"/>
            <a:ext cx="570148" cy="467522"/>
          </a:xfrm>
          <a:prstGeom prst="rect">
            <a:avLst/>
          </a:prstGeom>
        </p:spPr>
      </p:pic>
      <p:sp>
        <p:nvSpPr>
          <p:cNvPr id="7" name="Picture Placeholder 6">
            <a:extLst>
              <a:ext uri="{FF2B5EF4-FFF2-40B4-BE49-F238E27FC236}">
                <a16:creationId xmlns:a16="http://schemas.microsoft.com/office/drawing/2014/main" id="{A1DAFA36-07FF-F344-96F6-FEF86075B597}"/>
              </a:ext>
            </a:extLst>
          </p:cNvPr>
          <p:cNvSpPr>
            <a:spLocks noGrp="1"/>
          </p:cNvSpPr>
          <p:nvPr>
            <p:ph type="pic" sz="quarter" idx="13"/>
          </p:nvPr>
        </p:nvSpPr>
        <p:spPr>
          <a:xfrm>
            <a:off x="6904038" y="0"/>
            <a:ext cx="5287962" cy="6858000"/>
          </a:xfrm>
        </p:spPr>
        <p:txBody>
          <a:bodyPr/>
          <a:lstStyle/>
          <a:p>
            <a:endParaRPr lang="en-US"/>
          </a:p>
        </p:txBody>
      </p:sp>
      <p:pic>
        <p:nvPicPr>
          <p:cNvPr id="12" name="Picture 11" descr="Logo, company name&#10;&#10;Description automatically generated">
            <a:extLst>
              <a:ext uri="{FF2B5EF4-FFF2-40B4-BE49-F238E27FC236}">
                <a16:creationId xmlns:a16="http://schemas.microsoft.com/office/drawing/2014/main" id="{B596A31C-02E1-C548-90C9-084C5260C1D5}"/>
              </a:ext>
            </a:extLst>
          </p:cNvPr>
          <p:cNvPicPr>
            <a:picLocks noChangeAspect="1"/>
          </p:cNvPicPr>
          <p:nvPr userDrawn="1"/>
        </p:nvPicPr>
        <p:blipFill>
          <a:blip r:embed="rId4"/>
          <a:stretch>
            <a:fillRect/>
          </a:stretch>
        </p:blipFill>
        <p:spPr>
          <a:xfrm>
            <a:off x="340939" y="5949344"/>
            <a:ext cx="1063203" cy="759431"/>
          </a:xfrm>
          <a:prstGeom prst="rect">
            <a:avLst/>
          </a:prstGeom>
        </p:spPr>
      </p:pic>
      <p:sp>
        <p:nvSpPr>
          <p:cNvPr id="13" name="TextBox 12">
            <a:extLst>
              <a:ext uri="{FF2B5EF4-FFF2-40B4-BE49-F238E27FC236}">
                <a16:creationId xmlns:a16="http://schemas.microsoft.com/office/drawing/2014/main" id="{1BC09807-C644-6C48-8D18-1A04826A8784}"/>
              </a:ext>
            </a:extLst>
          </p:cNvPr>
          <p:cNvSpPr txBox="1"/>
          <p:nvPr userDrawn="1"/>
        </p:nvSpPr>
        <p:spPr>
          <a:xfrm>
            <a:off x="362203" y="6595810"/>
            <a:ext cx="2929134" cy="184666"/>
          </a:xfrm>
          <a:prstGeom prst="rect">
            <a:avLst/>
          </a:prstGeom>
          <a:noFill/>
        </p:spPr>
        <p:txBody>
          <a:bodyPr wrap="square" rtlCol="0">
            <a:spAutoFit/>
          </a:bodyPr>
          <a:lstStyle/>
          <a:p>
            <a:pPr algn="l"/>
            <a:r>
              <a:rPr lang="en-US" sz="600">
                <a:solidFill>
                  <a:srgbClr val="30046F"/>
                </a:solidFill>
                <a:latin typeface="Arial" panose="020B0604020202020204" pitchFamily="34" charset="0"/>
                <a:cs typeface="Arial" panose="020B0604020202020204" pitchFamily="34" charset="0"/>
              </a:rPr>
              <a:t>© Open Skills Network. All Rights Reserved.</a:t>
            </a:r>
          </a:p>
        </p:txBody>
      </p:sp>
    </p:spTree>
    <p:extLst>
      <p:ext uri="{BB962C8B-B14F-4D97-AF65-F5344CB8AC3E}">
        <p14:creationId xmlns:p14="http://schemas.microsoft.com/office/powerpoint/2010/main" val="3170163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erstitial">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56DF395C-1DBB-724D-A201-F9957EFC5EB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8" name="Picture 17" descr="Shape&#10;&#10;Description automatically generated">
            <a:extLst>
              <a:ext uri="{FF2B5EF4-FFF2-40B4-BE49-F238E27FC236}">
                <a16:creationId xmlns:a16="http://schemas.microsoft.com/office/drawing/2014/main" id="{0610A721-C24D-324C-823F-382C77B03B4E}"/>
              </a:ext>
            </a:extLst>
          </p:cNvPr>
          <p:cNvPicPr>
            <a:picLocks noChangeAspect="1"/>
          </p:cNvPicPr>
          <p:nvPr userDrawn="1"/>
        </p:nvPicPr>
        <p:blipFill>
          <a:blip r:embed="rId3"/>
          <a:stretch>
            <a:fillRect/>
          </a:stretch>
        </p:blipFill>
        <p:spPr>
          <a:xfrm rot="5400000">
            <a:off x="69128" y="-3730004"/>
            <a:ext cx="2336655" cy="14678145"/>
          </a:xfrm>
          <a:prstGeom prst="rect">
            <a:avLst/>
          </a:prstGeom>
        </p:spPr>
      </p:pic>
      <p:sp>
        <p:nvSpPr>
          <p:cNvPr id="2" name="Title 1">
            <a:extLst>
              <a:ext uri="{FF2B5EF4-FFF2-40B4-BE49-F238E27FC236}">
                <a16:creationId xmlns:a16="http://schemas.microsoft.com/office/drawing/2014/main" id="{3C838358-CAD2-5B4D-A7CB-AC451A110C24}"/>
              </a:ext>
            </a:extLst>
          </p:cNvPr>
          <p:cNvSpPr>
            <a:spLocks noGrp="1"/>
          </p:cNvSpPr>
          <p:nvPr>
            <p:ph type="ctrTitle" hasCustomPrompt="1"/>
          </p:nvPr>
        </p:nvSpPr>
        <p:spPr>
          <a:xfrm>
            <a:off x="640080" y="2750976"/>
            <a:ext cx="8605520" cy="1110721"/>
          </a:xfrm>
        </p:spPr>
        <p:txBody>
          <a:bodyPr anchor="b"/>
          <a:lstStyle>
            <a:lvl1pPr algn="l">
              <a:defRPr sz="6000" b="1" cap="all" baseline="0">
                <a:solidFill>
                  <a:srgbClr val="30046F"/>
                </a:solidFill>
              </a:defRPr>
            </a:lvl1pPr>
          </a:lstStyle>
          <a:p>
            <a:r>
              <a:rPr lang="en-US" err="1"/>
              <a:t>SECTion</a:t>
            </a:r>
            <a:r>
              <a:rPr lang="en-US"/>
              <a:t> TITLE</a:t>
            </a:r>
          </a:p>
        </p:txBody>
      </p:sp>
      <p:sp>
        <p:nvSpPr>
          <p:cNvPr id="3" name="Subtitle 2">
            <a:extLst>
              <a:ext uri="{FF2B5EF4-FFF2-40B4-BE49-F238E27FC236}">
                <a16:creationId xmlns:a16="http://schemas.microsoft.com/office/drawing/2014/main" id="{0673491B-8271-2A41-B759-59BD950E340E}"/>
              </a:ext>
            </a:extLst>
          </p:cNvPr>
          <p:cNvSpPr>
            <a:spLocks noGrp="1"/>
          </p:cNvSpPr>
          <p:nvPr>
            <p:ph type="subTitle" idx="1"/>
          </p:nvPr>
        </p:nvSpPr>
        <p:spPr>
          <a:xfrm>
            <a:off x="640080" y="4004256"/>
            <a:ext cx="7106194" cy="461961"/>
          </a:xfrm>
        </p:spPr>
        <p:txBody>
          <a:bodyPr/>
          <a:lstStyle>
            <a:lvl1pPr marL="0" indent="0" algn="l">
              <a:buNone/>
              <a:defRPr sz="2400" cap="all" baseline="0">
                <a:solidFill>
                  <a:srgbClr val="30046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6" name="Picture 15" descr="Icon&#10;&#10;Description automatically generated">
            <a:extLst>
              <a:ext uri="{FF2B5EF4-FFF2-40B4-BE49-F238E27FC236}">
                <a16:creationId xmlns:a16="http://schemas.microsoft.com/office/drawing/2014/main" id="{3E623A92-66C9-5340-B154-79C19C349B7F}"/>
              </a:ext>
            </a:extLst>
          </p:cNvPr>
          <p:cNvPicPr>
            <a:picLocks noChangeAspect="1"/>
          </p:cNvPicPr>
          <p:nvPr userDrawn="1"/>
        </p:nvPicPr>
        <p:blipFill>
          <a:blip r:embed="rId4"/>
          <a:stretch>
            <a:fillRect/>
          </a:stretch>
        </p:blipFill>
        <p:spPr>
          <a:xfrm rot="5400000">
            <a:off x="9814638" y="2364003"/>
            <a:ext cx="2096770" cy="4249776"/>
          </a:xfrm>
          <a:prstGeom prst="rect">
            <a:avLst/>
          </a:prstGeom>
        </p:spPr>
      </p:pic>
      <p:pic>
        <p:nvPicPr>
          <p:cNvPr id="11" name="Picture 10" descr="Logo, company name&#10;&#10;Description automatically generated">
            <a:extLst>
              <a:ext uri="{FF2B5EF4-FFF2-40B4-BE49-F238E27FC236}">
                <a16:creationId xmlns:a16="http://schemas.microsoft.com/office/drawing/2014/main" id="{54B30E5B-CB69-C84E-9AB8-346B869D63AA}"/>
              </a:ext>
            </a:extLst>
          </p:cNvPr>
          <p:cNvPicPr>
            <a:picLocks noChangeAspect="1"/>
          </p:cNvPicPr>
          <p:nvPr userDrawn="1"/>
        </p:nvPicPr>
        <p:blipFill>
          <a:blip r:embed="rId5"/>
          <a:stretch>
            <a:fillRect/>
          </a:stretch>
        </p:blipFill>
        <p:spPr>
          <a:xfrm>
            <a:off x="431934" y="5276851"/>
            <a:ext cx="1964690" cy="1403350"/>
          </a:xfrm>
          <a:prstGeom prst="rect">
            <a:avLst/>
          </a:prstGeom>
        </p:spPr>
      </p:pic>
      <p:sp>
        <p:nvSpPr>
          <p:cNvPr id="12" name="TextBox 11">
            <a:extLst>
              <a:ext uri="{FF2B5EF4-FFF2-40B4-BE49-F238E27FC236}">
                <a16:creationId xmlns:a16="http://schemas.microsoft.com/office/drawing/2014/main" id="{9E9662D9-4356-BF49-B9C6-20FDAEAB6A2A}"/>
              </a:ext>
            </a:extLst>
          </p:cNvPr>
          <p:cNvSpPr txBox="1"/>
          <p:nvPr userDrawn="1"/>
        </p:nvSpPr>
        <p:spPr>
          <a:xfrm>
            <a:off x="565210" y="6484702"/>
            <a:ext cx="2929134" cy="215444"/>
          </a:xfrm>
          <a:prstGeom prst="rect">
            <a:avLst/>
          </a:prstGeom>
          <a:noFill/>
        </p:spPr>
        <p:txBody>
          <a:bodyPr wrap="square" rtlCol="0">
            <a:spAutoFit/>
          </a:bodyPr>
          <a:lstStyle/>
          <a:p>
            <a:pPr algn="l"/>
            <a:r>
              <a:rPr lang="en-US" sz="800">
                <a:solidFill>
                  <a:schemeClr val="bg1"/>
                </a:solidFill>
                <a:latin typeface="Arial" panose="020B0604020202020204" pitchFamily="34" charset="0"/>
                <a:cs typeface="Arial" panose="020B0604020202020204" pitchFamily="34" charset="0"/>
              </a:rPr>
              <a:t>© Open Skills Network. All Rights Reserved.</a:t>
            </a:r>
          </a:p>
        </p:txBody>
      </p:sp>
    </p:spTree>
    <p:extLst>
      <p:ext uri="{BB962C8B-B14F-4D97-AF65-F5344CB8AC3E}">
        <p14:creationId xmlns:p14="http://schemas.microsoft.com/office/powerpoint/2010/main" val="110614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24A75A6-2721-2549-AE6D-E5D783106EF4}"/>
              </a:ext>
            </a:extLst>
          </p:cNvPr>
          <p:cNvPicPr>
            <a:picLocks noChangeAspect="1"/>
          </p:cNvPicPr>
          <p:nvPr userDrawn="1"/>
        </p:nvPicPr>
        <p:blipFill>
          <a:blip r:embed="rId2"/>
          <a:stretch>
            <a:fillRect/>
          </a:stretch>
        </p:blipFill>
        <p:spPr>
          <a:xfrm>
            <a:off x="4897" y="0"/>
            <a:ext cx="12182206" cy="6858000"/>
          </a:xfrm>
          <a:prstGeom prst="rect">
            <a:avLst/>
          </a:prstGeom>
        </p:spPr>
      </p:pic>
      <p:sp>
        <p:nvSpPr>
          <p:cNvPr id="2" name="Title 1">
            <a:extLst>
              <a:ext uri="{FF2B5EF4-FFF2-40B4-BE49-F238E27FC236}">
                <a16:creationId xmlns:a16="http://schemas.microsoft.com/office/drawing/2014/main" id="{3C838358-CAD2-5B4D-A7CB-AC451A110C24}"/>
              </a:ext>
            </a:extLst>
          </p:cNvPr>
          <p:cNvSpPr>
            <a:spLocks noGrp="1"/>
          </p:cNvSpPr>
          <p:nvPr>
            <p:ph type="ctrTitle"/>
          </p:nvPr>
        </p:nvSpPr>
        <p:spPr>
          <a:xfrm>
            <a:off x="1026160" y="2054148"/>
            <a:ext cx="7965440" cy="1512807"/>
          </a:xfrm>
        </p:spPr>
        <p:txBody>
          <a:bodyPr anchor="t">
            <a:normAutofit/>
          </a:bodyPr>
          <a:lstStyle>
            <a:lvl1pPr algn="l">
              <a:defRPr sz="5400" b="1" cap="all"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0673491B-8271-2A41-B759-59BD950E340E}"/>
              </a:ext>
            </a:extLst>
          </p:cNvPr>
          <p:cNvSpPr>
            <a:spLocks noGrp="1"/>
          </p:cNvSpPr>
          <p:nvPr>
            <p:ph type="subTitle" idx="1"/>
          </p:nvPr>
        </p:nvSpPr>
        <p:spPr>
          <a:xfrm>
            <a:off x="1026160" y="3706499"/>
            <a:ext cx="7106194" cy="461961"/>
          </a:xfr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8" name="Picture 17" descr="Shape&#10;&#10;Description automatically generated">
            <a:extLst>
              <a:ext uri="{FF2B5EF4-FFF2-40B4-BE49-F238E27FC236}">
                <a16:creationId xmlns:a16="http://schemas.microsoft.com/office/drawing/2014/main" id="{0610A721-C24D-324C-823F-382C77B03B4E}"/>
              </a:ext>
            </a:extLst>
          </p:cNvPr>
          <p:cNvPicPr>
            <a:picLocks noChangeAspect="1"/>
          </p:cNvPicPr>
          <p:nvPr userDrawn="1"/>
        </p:nvPicPr>
        <p:blipFill>
          <a:blip r:embed="rId3"/>
          <a:stretch>
            <a:fillRect/>
          </a:stretch>
        </p:blipFill>
        <p:spPr>
          <a:xfrm>
            <a:off x="8484906" y="4832351"/>
            <a:ext cx="2730272" cy="17150729"/>
          </a:xfrm>
          <a:prstGeom prst="rect">
            <a:avLst/>
          </a:prstGeom>
        </p:spPr>
      </p:pic>
      <p:sp>
        <p:nvSpPr>
          <p:cNvPr id="21" name="Text Placeholder 20">
            <a:extLst>
              <a:ext uri="{FF2B5EF4-FFF2-40B4-BE49-F238E27FC236}">
                <a16:creationId xmlns:a16="http://schemas.microsoft.com/office/drawing/2014/main" id="{97B7FA7A-4B73-CB42-9B8B-141A03186B71}"/>
              </a:ext>
            </a:extLst>
          </p:cNvPr>
          <p:cNvSpPr>
            <a:spLocks noGrp="1"/>
          </p:cNvSpPr>
          <p:nvPr>
            <p:ph type="body" sz="quarter" idx="10" hasCustomPrompt="1"/>
          </p:nvPr>
        </p:nvSpPr>
        <p:spPr>
          <a:xfrm>
            <a:off x="1026160" y="4378961"/>
            <a:ext cx="6048375" cy="453390"/>
          </a:xfrm>
        </p:spPr>
        <p:txBody>
          <a:bodyPr>
            <a:normAutofit/>
          </a:bodyPr>
          <a:lstStyle>
            <a:lvl1pPr marL="0" indent="0">
              <a:buNone/>
              <a:defRPr sz="2400">
                <a:solidFill>
                  <a:schemeClr val="bg1"/>
                </a:solidFill>
              </a:defRPr>
            </a:lvl1pPr>
          </a:lstStyle>
          <a:p>
            <a:r>
              <a:rPr lang="en-US" i="1"/>
              <a:t>Presenter Name, Presenter Title</a:t>
            </a:r>
          </a:p>
        </p:txBody>
      </p:sp>
      <p:sp>
        <p:nvSpPr>
          <p:cNvPr id="6" name="TextBox 5">
            <a:extLst>
              <a:ext uri="{FF2B5EF4-FFF2-40B4-BE49-F238E27FC236}">
                <a16:creationId xmlns:a16="http://schemas.microsoft.com/office/drawing/2014/main" id="{EA911A11-70C5-3D40-919F-FCEE9CF8DD57}"/>
              </a:ext>
            </a:extLst>
          </p:cNvPr>
          <p:cNvSpPr txBox="1"/>
          <p:nvPr userDrawn="1"/>
        </p:nvSpPr>
        <p:spPr>
          <a:xfrm>
            <a:off x="1026160" y="6484702"/>
            <a:ext cx="2929134" cy="215444"/>
          </a:xfrm>
          <a:prstGeom prst="rect">
            <a:avLst/>
          </a:prstGeom>
          <a:noFill/>
        </p:spPr>
        <p:txBody>
          <a:bodyPr wrap="square" rtlCol="0">
            <a:spAutoFit/>
          </a:bodyPr>
          <a:lstStyle/>
          <a:p>
            <a:pPr algn="l"/>
            <a:r>
              <a:rPr lang="en-US" sz="800">
                <a:solidFill>
                  <a:schemeClr val="bg1"/>
                </a:solidFill>
                <a:latin typeface="Arial" panose="020B0604020202020204" pitchFamily="34" charset="0"/>
                <a:cs typeface="Arial" panose="020B0604020202020204" pitchFamily="34" charset="0"/>
              </a:rPr>
              <a:t>© Open Skills Network. All Rights Reserved.</a:t>
            </a:r>
          </a:p>
        </p:txBody>
      </p:sp>
      <p:pic>
        <p:nvPicPr>
          <p:cNvPr id="9" name="Picture 8" descr="Logo, company name&#10;&#10;Description automatically generated">
            <a:extLst>
              <a:ext uri="{FF2B5EF4-FFF2-40B4-BE49-F238E27FC236}">
                <a16:creationId xmlns:a16="http://schemas.microsoft.com/office/drawing/2014/main" id="{084DC1B7-2152-6B4B-940C-0A1343725518}"/>
              </a:ext>
            </a:extLst>
          </p:cNvPr>
          <p:cNvPicPr>
            <a:picLocks noChangeAspect="1"/>
          </p:cNvPicPr>
          <p:nvPr userDrawn="1"/>
        </p:nvPicPr>
        <p:blipFill>
          <a:blip r:embed="rId4"/>
          <a:stretch>
            <a:fillRect/>
          </a:stretch>
        </p:blipFill>
        <p:spPr>
          <a:xfrm>
            <a:off x="7814806" y="3978119"/>
            <a:ext cx="4070471" cy="2907479"/>
          </a:xfrm>
          <a:prstGeom prst="rect">
            <a:avLst/>
          </a:prstGeom>
        </p:spPr>
      </p:pic>
    </p:spTree>
    <p:extLst>
      <p:ext uri="{BB962C8B-B14F-4D97-AF65-F5344CB8AC3E}">
        <p14:creationId xmlns:p14="http://schemas.microsoft.com/office/powerpoint/2010/main" val="1713407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_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43714-48D0-074D-95B6-44233F3E6B3A}"/>
              </a:ext>
            </a:extLst>
          </p:cNvPr>
          <p:cNvSpPr>
            <a:spLocks noGrp="1"/>
          </p:cNvSpPr>
          <p:nvPr>
            <p:ph type="title"/>
          </p:nvPr>
        </p:nvSpPr>
        <p:spPr>
          <a:xfrm>
            <a:off x="1400537" y="365125"/>
            <a:ext cx="5287962" cy="1325563"/>
          </a:xfrm>
        </p:spPr>
        <p:txBody>
          <a:bodyPr/>
          <a:lstStyle>
            <a:lvl1pPr>
              <a:defRPr>
                <a:solidFill>
                  <a:srgbClr val="30046F"/>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F79CDBF-0EA7-EC46-B189-3B027303A62D}"/>
              </a:ext>
            </a:extLst>
          </p:cNvPr>
          <p:cNvSpPr>
            <a:spLocks noGrp="1"/>
          </p:cNvSpPr>
          <p:nvPr>
            <p:ph idx="1"/>
          </p:nvPr>
        </p:nvSpPr>
        <p:spPr>
          <a:xfrm>
            <a:off x="1400537" y="1825625"/>
            <a:ext cx="5287962" cy="39249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Shape, circle&#10;&#10;Description automatically generated">
            <a:extLst>
              <a:ext uri="{FF2B5EF4-FFF2-40B4-BE49-F238E27FC236}">
                <a16:creationId xmlns:a16="http://schemas.microsoft.com/office/drawing/2014/main" id="{DB31580D-A017-194F-9E9D-D05938C3733D}"/>
              </a:ext>
            </a:extLst>
          </p:cNvPr>
          <p:cNvPicPr>
            <a:picLocks noChangeAspect="1"/>
          </p:cNvPicPr>
          <p:nvPr userDrawn="1"/>
        </p:nvPicPr>
        <p:blipFill>
          <a:blip r:embed="rId2"/>
          <a:stretch>
            <a:fillRect/>
          </a:stretch>
        </p:blipFill>
        <p:spPr>
          <a:xfrm>
            <a:off x="0" y="365125"/>
            <a:ext cx="1747777" cy="1433177"/>
          </a:xfrm>
          <a:prstGeom prst="rect">
            <a:avLst/>
          </a:prstGeom>
        </p:spPr>
      </p:pic>
      <p:pic>
        <p:nvPicPr>
          <p:cNvPr id="12" name="Picture 11" descr="Logo, company name&#10;&#10;Description automatically generated">
            <a:extLst>
              <a:ext uri="{FF2B5EF4-FFF2-40B4-BE49-F238E27FC236}">
                <a16:creationId xmlns:a16="http://schemas.microsoft.com/office/drawing/2014/main" id="{B596A31C-02E1-C548-90C9-084C5260C1D5}"/>
              </a:ext>
            </a:extLst>
          </p:cNvPr>
          <p:cNvPicPr>
            <a:picLocks noChangeAspect="1"/>
          </p:cNvPicPr>
          <p:nvPr userDrawn="1"/>
        </p:nvPicPr>
        <p:blipFill>
          <a:blip r:embed="rId3"/>
          <a:stretch>
            <a:fillRect/>
          </a:stretch>
        </p:blipFill>
        <p:spPr>
          <a:xfrm>
            <a:off x="340939" y="5949344"/>
            <a:ext cx="1063203" cy="759431"/>
          </a:xfrm>
          <a:prstGeom prst="rect">
            <a:avLst/>
          </a:prstGeom>
        </p:spPr>
      </p:pic>
      <p:sp>
        <p:nvSpPr>
          <p:cNvPr id="13" name="TextBox 12">
            <a:extLst>
              <a:ext uri="{FF2B5EF4-FFF2-40B4-BE49-F238E27FC236}">
                <a16:creationId xmlns:a16="http://schemas.microsoft.com/office/drawing/2014/main" id="{1BC09807-C644-6C48-8D18-1A04826A8784}"/>
              </a:ext>
            </a:extLst>
          </p:cNvPr>
          <p:cNvSpPr txBox="1"/>
          <p:nvPr userDrawn="1"/>
        </p:nvSpPr>
        <p:spPr>
          <a:xfrm>
            <a:off x="362203" y="6595810"/>
            <a:ext cx="2929134" cy="184666"/>
          </a:xfrm>
          <a:prstGeom prst="rect">
            <a:avLst/>
          </a:prstGeom>
          <a:noFill/>
        </p:spPr>
        <p:txBody>
          <a:bodyPr wrap="square" rtlCol="0">
            <a:spAutoFit/>
          </a:bodyPr>
          <a:lstStyle/>
          <a:p>
            <a:pPr algn="l"/>
            <a:r>
              <a:rPr lang="en-US" sz="600">
                <a:solidFill>
                  <a:srgbClr val="30046F"/>
                </a:solidFill>
                <a:latin typeface="Arial" panose="020B0604020202020204" pitchFamily="34" charset="0"/>
                <a:cs typeface="Arial" panose="020B0604020202020204" pitchFamily="34" charset="0"/>
              </a:rPr>
              <a:t>© Open Skills Network. All Rights Reserved.</a:t>
            </a:r>
          </a:p>
        </p:txBody>
      </p:sp>
      <p:sp>
        <p:nvSpPr>
          <p:cNvPr id="16" name="Picture Placeholder 6">
            <a:extLst>
              <a:ext uri="{FF2B5EF4-FFF2-40B4-BE49-F238E27FC236}">
                <a16:creationId xmlns:a16="http://schemas.microsoft.com/office/drawing/2014/main" id="{A780914D-5BE4-E649-A539-A8B346215F20}"/>
              </a:ext>
            </a:extLst>
          </p:cNvPr>
          <p:cNvSpPr>
            <a:spLocks noGrp="1"/>
          </p:cNvSpPr>
          <p:nvPr>
            <p:ph type="pic" sz="quarter" idx="13"/>
          </p:nvPr>
        </p:nvSpPr>
        <p:spPr>
          <a:xfrm>
            <a:off x="6904038" y="0"/>
            <a:ext cx="5287962" cy="6858000"/>
          </a:xfrm>
        </p:spPr>
        <p:txBody>
          <a:bodyPr/>
          <a:lstStyle/>
          <a:p>
            <a:endParaRPr lang="en-US"/>
          </a:p>
        </p:txBody>
      </p:sp>
      <p:sp>
        <p:nvSpPr>
          <p:cNvPr id="17" name="Footer Placeholder 4">
            <a:extLst>
              <a:ext uri="{FF2B5EF4-FFF2-40B4-BE49-F238E27FC236}">
                <a16:creationId xmlns:a16="http://schemas.microsoft.com/office/drawing/2014/main" id="{B465FC71-BE55-3547-BFEB-0134BC46BFCF}"/>
              </a:ext>
            </a:extLst>
          </p:cNvPr>
          <p:cNvSpPr>
            <a:spLocks noGrp="1"/>
          </p:cNvSpPr>
          <p:nvPr>
            <p:ph type="ftr" sz="quarter" idx="11"/>
          </p:nvPr>
        </p:nvSpPr>
        <p:spPr>
          <a:xfrm>
            <a:off x="6997176" y="6203996"/>
            <a:ext cx="4114800" cy="365125"/>
          </a:xfrm>
          <a:prstGeom prst="rect">
            <a:avLst/>
          </a:prstGeom>
        </p:spPr>
        <p:txBody>
          <a:bodyPr/>
          <a:lstStyle>
            <a:lvl1pPr algn="r">
              <a:defRPr sz="1000">
                <a:solidFill>
                  <a:srgbClr val="30046F"/>
                </a:solidFill>
              </a:defRPr>
            </a:lvl1pPr>
          </a:lstStyle>
          <a:p>
            <a:r>
              <a:rPr lang="en-US"/>
              <a:t>OSN SKILLS SUMMIT</a:t>
            </a:r>
          </a:p>
        </p:txBody>
      </p:sp>
      <p:sp>
        <p:nvSpPr>
          <p:cNvPr id="18" name="Slide Number Placeholder 5">
            <a:extLst>
              <a:ext uri="{FF2B5EF4-FFF2-40B4-BE49-F238E27FC236}">
                <a16:creationId xmlns:a16="http://schemas.microsoft.com/office/drawing/2014/main" id="{21B30E33-D63B-6441-97A9-BEE9D91FCE63}"/>
              </a:ext>
            </a:extLst>
          </p:cNvPr>
          <p:cNvSpPr>
            <a:spLocks noGrp="1"/>
          </p:cNvSpPr>
          <p:nvPr>
            <p:ph type="sldNum" sz="quarter" idx="12"/>
          </p:nvPr>
        </p:nvSpPr>
        <p:spPr>
          <a:xfrm>
            <a:off x="11255374" y="6203996"/>
            <a:ext cx="404011" cy="365125"/>
          </a:xfrm>
          <a:prstGeom prst="rect">
            <a:avLst/>
          </a:prstGeom>
        </p:spPr>
        <p:txBody>
          <a:bodyPr/>
          <a:lstStyle>
            <a:lvl1pPr algn="ctr">
              <a:defRPr sz="1000">
                <a:solidFill>
                  <a:srgbClr val="30046F"/>
                </a:solidFill>
              </a:defRPr>
            </a:lvl1pPr>
          </a:lstStyle>
          <a:p>
            <a:fld id="{68B32E44-5B46-AE4A-892A-D7114DFB0C17}" type="slidenum">
              <a:rPr lang="en-US" smtClean="0"/>
              <a:pPr/>
              <a:t>‹#›</a:t>
            </a:fld>
            <a:endParaRPr lang="en-US"/>
          </a:p>
        </p:txBody>
      </p:sp>
      <p:pic>
        <p:nvPicPr>
          <p:cNvPr id="19" name="Picture 18" descr="Shape, circle&#10;&#10;Description automatically generated">
            <a:extLst>
              <a:ext uri="{FF2B5EF4-FFF2-40B4-BE49-F238E27FC236}">
                <a16:creationId xmlns:a16="http://schemas.microsoft.com/office/drawing/2014/main" id="{B997812F-163E-044D-B1F3-5569C855C03A}"/>
              </a:ext>
            </a:extLst>
          </p:cNvPr>
          <p:cNvPicPr>
            <a:picLocks noChangeAspect="1"/>
          </p:cNvPicPr>
          <p:nvPr userDrawn="1"/>
        </p:nvPicPr>
        <p:blipFill>
          <a:blip r:embed="rId2"/>
          <a:stretch>
            <a:fillRect/>
          </a:stretch>
        </p:blipFill>
        <p:spPr>
          <a:xfrm rot="10800000">
            <a:off x="11621852" y="6128288"/>
            <a:ext cx="570148" cy="467522"/>
          </a:xfrm>
          <a:prstGeom prst="rect">
            <a:avLst/>
          </a:prstGeom>
        </p:spPr>
      </p:pic>
    </p:spTree>
    <p:extLst>
      <p:ext uri="{BB962C8B-B14F-4D97-AF65-F5344CB8AC3E}">
        <p14:creationId xmlns:p14="http://schemas.microsoft.com/office/powerpoint/2010/main" val="3170163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nterstitial">
    <p:spTree>
      <p:nvGrpSpPr>
        <p:cNvPr id="1" name=""/>
        <p:cNvGrpSpPr/>
        <p:nvPr/>
      </p:nvGrpSpPr>
      <p:grpSpPr>
        <a:xfrm>
          <a:off x="0" y="0"/>
          <a:ext cx="0" cy="0"/>
          <a:chOff x="0" y="0"/>
          <a:chExt cx="0" cy="0"/>
        </a:xfrm>
      </p:grpSpPr>
      <p:pic>
        <p:nvPicPr>
          <p:cNvPr id="5" name="Picture 4" descr="Background pattern&#10;&#10;Description automatically generated with low confidence">
            <a:extLst>
              <a:ext uri="{FF2B5EF4-FFF2-40B4-BE49-F238E27FC236}">
                <a16:creationId xmlns:a16="http://schemas.microsoft.com/office/drawing/2014/main" id="{E24D7BDA-D2A5-5A45-9E98-1B46D326F484}"/>
              </a:ext>
            </a:extLst>
          </p:cNvPr>
          <p:cNvPicPr>
            <a:picLocks noChangeAspect="1"/>
          </p:cNvPicPr>
          <p:nvPr userDrawn="1"/>
        </p:nvPicPr>
        <p:blipFill>
          <a:blip r:embed="rId2"/>
          <a:stretch>
            <a:fillRect/>
          </a:stretch>
        </p:blipFill>
        <p:spPr>
          <a:xfrm>
            <a:off x="4897" y="0"/>
            <a:ext cx="12182206" cy="6858000"/>
          </a:xfrm>
          <a:prstGeom prst="rect">
            <a:avLst/>
          </a:prstGeom>
        </p:spPr>
      </p:pic>
      <p:pic>
        <p:nvPicPr>
          <p:cNvPr id="18" name="Picture 17" descr="Shape&#10;&#10;Description automatically generated">
            <a:extLst>
              <a:ext uri="{FF2B5EF4-FFF2-40B4-BE49-F238E27FC236}">
                <a16:creationId xmlns:a16="http://schemas.microsoft.com/office/drawing/2014/main" id="{0610A721-C24D-324C-823F-382C77B03B4E}"/>
              </a:ext>
            </a:extLst>
          </p:cNvPr>
          <p:cNvPicPr>
            <a:picLocks noChangeAspect="1"/>
          </p:cNvPicPr>
          <p:nvPr userDrawn="1"/>
        </p:nvPicPr>
        <p:blipFill>
          <a:blip r:embed="rId3"/>
          <a:stretch>
            <a:fillRect/>
          </a:stretch>
        </p:blipFill>
        <p:spPr>
          <a:xfrm rot="5400000">
            <a:off x="69128" y="-3730004"/>
            <a:ext cx="2336655" cy="14678145"/>
          </a:xfrm>
          <a:prstGeom prst="rect">
            <a:avLst/>
          </a:prstGeom>
        </p:spPr>
      </p:pic>
      <p:sp>
        <p:nvSpPr>
          <p:cNvPr id="2" name="Title 1">
            <a:extLst>
              <a:ext uri="{FF2B5EF4-FFF2-40B4-BE49-F238E27FC236}">
                <a16:creationId xmlns:a16="http://schemas.microsoft.com/office/drawing/2014/main" id="{3C838358-CAD2-5B4D-A7CB-AC451A110C24}"/>
              </a:ext>
            </a:extLst>
          </p:cNvPr>
          <p:cNvSpPr>
            <a:spLocks noGrp="1"/>
          </p:cNvSpPr>
          <p:nvPr>
            <p:ph type="ctrTitle" hasCustomPrompt="1"/>
          </p:nvPr>
        </p:nvSpPr>
        <p:spPr>
          <a:xfrm>
            <a:off x="640080" y="2750976"/>
            <a:ext cx="8605520" cy="1110721"/>
          </a:xfrm>
        </p:spPr>
        <p:txBody>
          <a:bodyPr anchor="b"/>
          <a:lstStyle>
            <a:lvl1pPr algn="l">
              <a:defRPr sz="6000" b="1" cap="all" baseline="0">
                <a:solidFill>
                  <a:srgbClr val="30046F"/>
                </a:solidFill>
              </a:defRPr>
            </a:lvl1pPr>
          </a:lstStyle>
          <a:p>
            <a:r>
              <a:rPr lang="en-US" err="1"/>
              <a:t>SECTion</a:t>
            </a:r>
            <a:r>
              <a:rPr lang="en-US"/>
              <a:t> TITLE</a:t>
            </a:r>
          </a:p>
        </p:txBody>
      </p:sp>
      <p:sp>
        <p:nvSpPr>
          <p:cNvPr id="3" name="Subtitle 2">
            <a:extLst>
              <a:ext uri="{FF2B5EF4-FFF2-40B4-BE49-F238E27FC236}">
                <a16:creationId xmlns:a16="http://schemas.microsoft.com/office/drawing/2014/main" id="{0673491B-8271-2A41-B759-59BD950E340E}"/>
              </a:ext>
            </a:extLst>
          </p:cNvPr>
          <p:cNvSpPr>
            <a:spLocks noGrp="1"/>
          </p:cNvSpPr>
          <p:nvPr>
            <p:ph type="subTitle" idx="1"/>
          </p:nvPr>
        </p:nvSpPr>
        <p:spPr>
          <a:xfrm>
            <a:off x="640080" y="4004256"/>
            <a:ext cx="7106194" cy="461961"/>
          </a:xfrm>
        </p:spPr>
        <p:txBody>
          <a:bodyPr/>
          <a:lstStyle>
            <a:lvl1pPr marL="0" indent="0" algn="l">
              <a:buNone/>
              <a:defRPr sz="2400" cap="all" baseline="0">
                <a:solidFill>
                  <a:srgbClr val="30046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descr="Logo, company name&#10;&#10;Description automatically generated">
            <a:extLst>
              <a:ext uri="{FF2B5EF4-FFF2-40B4-BE49-F238E27FC236}">
                <a16:creationId xmlns:a16="http://schemas.microsoft.com/office/drawing/2014/main" id="{54B30E5B-CB69-C84E-9AB8-346B869D63AA}"/>
              </a:ext>
            </a:extLst>
          </p:cNvPr>
          <p:cNvPicPr>
            <a:picLocks noChangeAspect="1"/>
          </p:cNvPicPr>
          <p:nvPr userDrawn="1"/>
        </p:nvPicPr>
        <p:blipFill>
          <a:blip r:embed="rId4"/>
          <a:stretch>
            <a:fillRect/>
          </a:stretch>
        </p:blipFill>
        <p:spPr>
          <a:xfrm>
            <a:off x="431934" y="5276851"/>
            <a:ext cx="1964690" cy="1403350"/>
          </a:xfrm>
          <a:prstGeom prst="rect">
            <a:avLst/>
          </a:prstGeom>
        </p:spPr>
      </p:pic>
      <p:sp>
        <p:nvSpPr>
          <p:cNvPr id="12" name="TextBox 11">
            <a:extLst>
              <a:ext uri="{FF2B5EF4-FFF2-40B4-BE49-F238E27FC236}">
                <a16:creationId xmlns:a16="http://schemas.microsoft.com/office/drawing/2014/main" id="{9E9662D9-4356-BF49-B9C6-20FDAEAB6A2A}"/>
              </a:ext>
            </a:extLst>
          </p:cNvPr>
          <p:cNvSpPr txBox="1"/>
          <p:nvPr userDrawn="1"/>
        </p:nvSpPr>
        <p:spPr>
          <a:xfrm>
            <a:off x="565210" y="6484702"/>
            <a:ext cx="2929134" cy="215444"/>
          </a:xfrm>
          <a:prstGeom prst="rect">
            <a:avLst/>
          </a:prstGeom>
          <a:noFill/>
        </p:spPr>
        <p:txBody>
          <a:bodyPr wrap="square" rtlCol="0">
            <a:spAutoFit/>
          </a:bodyPr>
          <a:lstStyle/>
          <a:p>
            <a:pPr algn="l"/>
            <a:r>
              <a:rPr lang="en-US" sz="800">
                <a:solidFill>
                  <a:schemeClr val="bg1"/>
                </a:solidFill>
                <a:latin typeface="Arial" panose="020B0604020202020204" pitchFamily="34" charset="0"/>
                <a:cs typeface="Arial" panose="020B0604020202020204" pitchFamily="34" charset="0"/>
              </a:rPr>
              <a:t>© Open Skills Network. All Rights Reserved.</a:t>
            </a:r>
          </a:p>
        </p:txBody>
      </p:sp>
    </p:spTree>
    <p:extLst>
      <p:ext uri="{BB962C8B-B14F-4D97-AF65-F5344CB8AC3E}">
        <p14:creationId xmlns:p14="http://schemas.microsoft.com/office/powerpoint/2010/main" val="110614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_Blu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small" baseline="0"/>
            </a:lvl1pPr>
          </a:lstStyle>
          <a:p>
            <a:r>
              <a:rPr lang="en-US"/>
              <a:t>Click to Add Title</a:t>
            </a:r>
          </a:p>
        </p:txBody>
      </p:sp>
      <p:sp>
        <p:nvSpPr>
          <p:cNvPr id="13" name="Slide Number Placeholder 5">
            <a:extLst>
              <a:ext uri="{FF2B5EF4-FFF2-40B4-BE49-F238E27FC236}">
                <a16:creationId xmlns:a16="http://schemas.microsoft.com/office/drawing/2014/main" id="{34288E83-CDA4-D844-B905-1589C396B76B}"/>
              </a:ext>
            </a:extLst>
          </p:cNvPr>
          <p:cNvSpPr>
            <a:spLocks noGrp="1"/>
          </p:cNvSpPr>
          <p:nvPr>
            <p:ph type="sldNum" sz="quarter" idx="12"/>
          </p:nvPr>
        </p:nvSpPr>
        <p:spPr>
          <a:xfrm>
            <a:off x="11194597" y="6262203"/>
            <a:ext cx="692604" cy="276101"/>
          </a:xfrm>
          <a:prstGeom prst="rect">
            <a:avLst/>
          </a:prstGeom>
        </p:spPr>
        <p:txBody>
          <a:bodyPr/>
          <a:lstStyle>
            <a:lvl1pPr algn="l">
              <a:defRPr sz="1200">
                <a:solidFill>
                  <a:srgbClr val="002F51"/>
                </a:solidFill>
              </a:defRPr>
            </a:lvl1pPr>
          </a:lstStyle>
          <a:p>
            <a:fld id="{234D34F9-0E77-9748-B11F-1496ECD1327D}" type="slidenum">
              <a:rPr lang="en-US" smtClean="0"/>
              <a:pPr/>
              <a:t>‹#›</a:t>
            </a:fld>
            <a:endParaRPr lang="en-US"/>
          </a:p>
        </p:txBody>
      </p:sp>
      <p:pic>
        <p:nvPicPr>
          <p:cNvPr id="14" name="Picture 13" descr="A picture containing computer, laptop, table, sunset&#10;&#10;Description automatically generated">
            <a:extLst>
              <a:ext uri="{FF2B5EF4-FFF2-40B4-BE49-F238E27FC236}">
                <a16:creationId xmlns:a16="http://schemas.microsoft.com/office/drawing/2014/main" id="{041B9986-7510-C746-AB1E-1AF8952B82FF}"/>
              </a:ext>
            </a:extLst>
          </p:cNvPr>
          <p:cNvPicPr>
            <a:picLocks noChangeAspect="1"/>
          </p:cNvPicPr>
          <p:nvPr userDrawn="1"/>
        </p:nvPicPr>
        <p:blipFill>
          <a:blip r:embed="rId2"/>
          <a:stretch>
            <a:fillRect/>
          </a:stretch>
        </p:blipFill>
        <p:spPr>
          <a:xfrm>
            <a:off x="317501" y="6196357"/>
            <a:ext cx="1661721" cy="404940"/>
          </a:xfrm>
          <a:prstGeom prst="rect">
            <a:avLst/>
          </a:prstGeom>
        </p:spPr>
      </p:pic>
      <p:sp>
        <p:nvSpPr>
          <p:cNvPr id="8" name="Footer Placeholder 4">
            <a:extLst>
              <a:ext uri="{FF2B5EF4-FFF2-40B4-BE49-F238E27FC236}">
                <a16:creationId xmlns:a16="http://schemas.microsoft.com/office/drawing/2014/main" id="{8A7307A1-ACB2-D34A-9862-B6D4E5493ECC}"/>
              </a:ext>
            </a:extLst>
          </p:cNvPr>
          <p:cNvSpPr>
            <a:spLocks noGrp="1"/>
          </p:cNvSpPr>
          <p:nvPr>
            <p:ph type="ftr" sz="quarter" idx="11"/>
          </p:nvPr>
        </p:nvSpPr>
        <p:spPr>
          <a:xfrm>
            <a:off x="5701554" y="6243154"/>
            <a:ext cx="5345973" cy="311348"/>
          </a:xfrm>
          <a:prstGeom prst="rect">
            <a:avLst/>
          </a:prstGeom>
        </p:spPr>
        <p:txBody>
          <a:bodyPr/>
          <a:lstStyle>
            <a:lvl1pPr algn="r">
              <a:defRPr sz="900" i="1" cap="all" spc="133" baseline="0">
                <a:solidFill>
                  <a:srgbClr val="002F51"/>
                </a:solidFill>
              </a:defRPr>
            </a:lvl1pPr>
          </a:lstStyle>
          <a:p>
            <a:r>
              <a:rPr lang="en-US"/>
              <a:t>footer</a:t>
            </a:r>
          </a:p>
        </p:txBody>
      </p:sp>
      <p:cxnSp>
        <p:nvCxnSpPr>
          <p:cNvPr id="6" name="Straight Connector 5">
            <a:extLst>
              <a:ext uri="{FF2B5EF4-FFF2-40B4-BE49-F238E27FC236}">
                <a16:creationId xmlns:a16="http://schemas.microsoft.com/office/drawing/2014/main" id="{6B96E18E-A418-BD49-9F25-A6BCEEE58DC2}"/>
              </a:ext>
            </a:extLst>
          </p:cNvPr>
          <p:cNvCxnSpPr>
            <a:cxnSpLocks/>
          </p:cNvCxnSpPr>
          <p:nvPr userDrawn="1"/>
        </p:nvCxnSpPr>
        <p:spPr>
          <a:xfrm flipH="1">
            <a:off x="466928" y="1123951"/>
            <a:ext cx="11725072" cy="0"/>
          </a:xfrm>
          <a:prstGeom prst="line">
            <a:avLst/>
          </a:prstGeom>
          <a:ln w="12700">
            <a:solidFill>
              <a:srgbClr val="002F5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903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7BF72-4993-774F-B99D-DF73C221AF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95689F-0DC1-764B-A867-4C5AE89780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B1BDE7-0978-7D45-A861-DB96ADB74E0D}"/>
              </a:ext>
            </a:extLst>
          </p:cNvPr>
          <p:cNvSpPr>
            <a:spLocks noGrp="1"/>
          </p:cNvSpPr>
          <p:nvPr>
            <p:ph type="dt" sz="half" idx="10"/>
          </p:nvPr>
        </p:nvSpPr>
        <p:spPr/>
        <p:txBody>
          <a:bodyPr/>
          <a:lstStyle/>
          <a:p>
            <a:fld id="{846CE7D5-CF57-46EF-B807-FDD0502418D4}" type="datetimeFigureOut">
              <a:rPr lang="en-US" smtClean="0"/>
              <a:t>10/5/2022</a:t>
            </a:fld>
            <a:endParaRPr lang="en-US"/>
          </a:p>
        </p:txBody>
      </p:sp>
      <p:sp>
        <p:nvSpPr>
          <p:cNvPr id="5" name="Footer Placeholder 4">
            <a:extLst>
              <a:ext uri="{FF2B5EF4-FFF2-40B4-BE49-F238E27FC236}">
                <a16:creationId xmlns:a16="http://schemas.microsoft.com/office/drawing/2014/main" id="{4639A872-BF0F-B449-BD93-BECD81CF88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23F35B-B794-8249-8305-B0BFCF80ABCC}"/>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552808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White)">
  <p:cSld name="Blank (White)">
    <p:bg>
      <p:bgPr>
        <a:solidFill>
          <a:srgbClr val="FFFFFF"/>
        </a:solidFill>
        <a:effectLst/>
      </p:bgPr>
    </p:bg>
    <p:spTree>
      <p:nvGrpSpPr>
        <p:cNvPr id="1" name="Shape 489"/>
        <p:cNvGrpSpPr/>
        <p:nvPr/>
      </p:nvGrpSpPr>
      <p:grpSpPr>
        <a:xfrm>
          <a:off x="0" y="0"/>
          <a:ext cx="0" cy="0"/>
          <a:chOff x="0" y="0"/>
          <a:chExt cx="0" cy="0"/>
        </a:xfrm>
      </p:grpSpPr>
    </p:spTree>
    <p:extLst>
      <p:ext uri="{BB962C8B-B14F-4D97-AF65-F5344CB8AC3E}">
        <p14:creationId xmlns:p14="http://schemas.microsoft.com/office/powerpoint/2010/main" val="2953548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hoto - Horizontal">
  <p:cSld name="Photo - Horizontal">
    <p:spTree>
      <p:nvGrpSpPr>
        <p:cNvPr id="1" name="Shape 590"/>
        <p:cNvGrpSpPr/>
        <p:nvPr/>
      </p:nvGrpSpPr>
      <p:grpSpPr>
        <a:xfrm>
          <a:off x="0" y="0"/>
          <a:ext cx="0" cy="0"/>
          <a:chOff x="0" y="0"/>
          <a:chExt cx="0" cy="0"/>
        </a:xfrm>
      </p:grpSpPr>
      <p:sp>
        <p:nvSpPr>
          <p:cNvPr id="591" name="Google Shape;591;p126"/>
          <p:cNvSpPr>
            <a:spLocks noGrp="1"/>
          </p:cNvSpPr>
          <p:nvPr>
            <p:ph type="pic" idx="2"/>
          </p:nvPr>
        </p:nvSpPr>
        <p:spPr>
          <a:xfrm>
            <a:off x="2653607" y="446485"/>
            <a:ext cx="6876000" cy="4161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21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592" name="Google Shape;592;p126"/>
          <p:cNvSpPr txBox="1">
            <a:spLocks noGrp="1"/>
          </p:cNvSpPr>
          <p:nvPr>
            <p:ph type="title"/>
          </p:nvPr>
        </p:nvSpPr>
        <p:spPr>
          <a:xfrm>
            <a:off x="2416969" y="4723805"/>
            <a:ext cx="7358000" cy="1000000"/>
          </a:xfrm>
          <a:prstGeom prst="rect">
            <a:avLst/>
          </a:prstGeom>
          <a:noFill/>
          <a:ln>
            <a:noFill/>
          </a:ln>
        </p:spPr>
        <p:txBody>
          <a:bodyPr spcFirstLastPara="1" wrap="square" lIns="53575" tIns="53575" rIns="53575" bIns="53575" anchor="b" anchorCtr="0">
            <a:noAutofit/>
          </a:bodyPr>
          <a:lstStyle>
            <a:lvl1pPr lvl="0" algn="l" rtl="0">
              <a:lnSpc>
                <a:spcPct val="90000"/>
              </a:lnSpc>
              <a:spcBef>
                <a:spcPts val="0"/>
              </a:spcBef>
              <a:spcAft>
                <a:spcPts val="0"/>
              </a:spcAft>
              <a:buClr>
                <a:schemeClr val="dk1"/>
              </a:buClr>
              <a:buSzPts val="1400"/>
              <a:buFont typeface="Calibri"/>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93" name="Google Shape;593;p126"/>
          <p:cNvSpPr txBox="1">
            <a:spLocks noGrp="1"/>
          </p:cNvSpPr>
          <p:nvPr>
            <p:ph type="body" idx="1"/>
          </p:nvPr>
        </p:nvSpPr>
        <p:spPr>
          <a:xfrm>
            <a:off x="2416969" y="5759651"/>
            <a:ext cx="7358000" cy="794800"/>
          </a:xfrm>
          <a:prstGeom prst="rect">
            <a:avLst/>
          </a:prstGeom>
          <a:noFill/>
          <a:ln>
            <a:noFill/>
          </a:ln>
        </p:spPr>
        <p:txBody>
          <a:bodyPr spcFirstLastPara="1" wrap="square" lIns="53575" tIns="53575" rIns="53575" bIns="53575" anchor="t" anchorCtr="0">
            <a:noAutofit/>
          </a:bodyPr>
          <a:lstStyle>
            <a:lvl1pPr marL="609585" lvl="0" indent="-304792" algn="ctr" rtl="0">
              <a:lnSpc>
                <a:spcPct val="90000"/>
              </a:lnSpc>
              <a:spcBef>
                <a:spcPts val="0"/>
              </a:spcBef>
              <a:spcAft>
                <a:spcPts val="0"/>
              </a:spcAft>
              <a:buClr>
                <a:schemeClr val="dk1"/>
              </a:buClr>
              <a:buSzPts val="1700"/>
              <a:buNone/>
              <a:defRPr sz="2267"/>
            </a:lvl1pPr>
            <a:lvl2pPr marL="1219170" lvl="1" indent="-304792" algn="ctr" rtl="0">
              <a:lnSpc>
                <a:spcPct val="90000"/>
              </a:lnSpc>
              <a:spcBef>
                <a:spcPts val="0"/>
              </a:spcBef>
              <a:spcAft>
                <a:spcPts val="0"/>
              </a:spcAft>
              <a:buClr>
                <a:schemeClr val="dk1"/>
              </a:buClr>
              <a:buSzPts val="1700"/>
              <a:buNone/>
              <a:defRPr sz="2267"/>
            </a:lvl2pPr>
            <a:lvl3pPr marL="1828754" lvl="2" indent="-304792" algn="ctr" rtl="0">
              <a:lnSpc>
                <a:spcPct val="90000"/>
              </a:lnSpc>
              <a:spcBef>
                <a:spcPts val="0"/>
              </a:spcBef>
              <a:spcAft>
                <a:spcPts val="0"/>
              </a:spcAft>
              <a:buClr>
                <a:schemeClr val="dk1"/>
              </a:buClr>
              <a:buSzPts val="1700"/>
              <a:buNone/>
              <a:defRPr sz="2267"/>
            </a:lvl3pPr>
            <a:lvl4pPr marL="2438339" lvl="3" indent="-304792" algn="ctr" rtl="0">
              <a:lnSpc>
                <a:spcPct val="90000"/>
              </a:lnSpc>
              <a:spcBef>
                <a:spcPts val="0"/>
              </a:spcBef>
              <a:spcAft>
                <a:spcPts val="0"/>
              </a:spcAft>
              <a:buClr>
                <a:schemeClr val="dk1"/>
              </a:buClr>
              <a:buSzPts val="1700"/>
              <a:buNone/>
              <a:defRPr sz="2267"/>
            </a:lvl4pPr>
            <a:lvl5pPr marL="3047924" lvl="4" indent="-304792" algn="ctr" rtl="0">
              <a:lnSpc>
                <a:spcPct val="90000"/>
              </a:lnSpc>
              <a:spcBef>
                <a:spcPts val="0"/>
              </a:spcBef>
              <a:spcAft>
                <a:spcPts val="0"/>
              </a:spcAft>
              <a:buClr>
                <a:schemeClr val="dk1"/>
              </a:buClr>
              <a:buSzPts val="1700"/>
              <a:buNone/>
              <a:defRPr sz="2267"/>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594" name="Google Shape;594;p126"/>
          <p:cNvSpPr txBox="1">
            <a:spLocks noGrp="1"/>
          </p:cNvSpPr>
          <p:nvPr>
            <p:ph type="sldNum" idx="12"/>
          </p:nvPr>
        </p:nvSpPr>
        <p:spPr>
          <a:xfrm>
            <a:off x="5967909" y="6500815"/>
            <a:ext cx="247200" cy="255600"/>
          </a:xfrm>
          <a:prstGeom prst="rect">
            <a:avLst/>
          </a:prstGeom>
          <a:noFill/>
          <a:ln>
            <a:noFill/>
          </a:ln>
        </p:spPr>
        <p:txBody>
          <a:bodyPr spcFirstLastPara="1" wrap="square" lIns="53575" tIns="53575" rIns="53575" bIns="53575" anchor="ctr" anchorCtr="0">
            <a:noAutofit/>
          </a:bodyPr>
          <a:lstStyle>
            <a:lvl1pPr marL="0" marR="0" lvl="0"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13104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EB572-10F4-D547-AF6C-5C2238497C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FC50FB-4AB8-B841-9678-CBAB79F4CC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5726A9-7635-1147-BBE9-E46BF5EA1121}"/>
              </a:ext>
            </a:extLst>
          </p:cNvPr>
          <p:cNvSpPr>
            <a:spLocks noGrp="1"/>
          </p:cNvSpPr>
          <p:nvPr>
            <p:ph type="dt" sz="half" idx="10"/>
          </p:nvPr>
        </p:nvSpPr>
        <p:spPr/>
        <p:txBody>
          <a:bodyPr/>
          <a:lstStyle/>
          <a:p>
            <a:fld id="{846CE7D5-CF57-46EF-B807-FDD0502418D4}" type="datetimeFigureOut">
              <a:rPr lang="en-US" smtClean="0"/>
              <a:t>10/5/2022</a:t>
            </a:fld>
            <a:endParaRPr lang="en-US"/>
          </a:p>
        </p:txBody>
      </p:sp>
      <p:sp>
        <p:nvSpPr>
          <p:cNvPr id="5" name="Footer Placeholder 4">
            <a:extLst>
              <a:ext uri="{FF2B5EF4-FFF2-40B4-BE49-F238E27FC236}">
                <a16:creationId xmlns:a16="http://schemas.microsoft.com/office/drawing/2014/main" id="{A41DE16A-16B1-5448-BD75-B50861D04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60CFE6-A7F7-6044-96F6-F99EC6E739A9}"/>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82738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CD5D3-DFC5-254D-9B10-233169E9CC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6760C3-6D9B-A246-B6EE-AEE396827B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AAFC59-5383-8B40-89AE-E1ABD8330F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46ECA2-C6BF-6D49-B654-F580398533C9}"/>
              </a:ext>
            </a:extLst>
          </p:cNvPr>
          <p:cNvSpPr>
            <a:spLocks noGrp="1"/>
          </p:cNvSpPr>
          <p:nvPr>
            <p:ph type="dt" sz="half" idx="10"/>
          </p:nvPr>
        </p:nvSpPr>
        <p:spPr/>
        <p:txBody>
          <a:bodyPr/>
          <a:lstStyle/>
          <a:p>
            <a:fld id="{846CE7D5-CF57-46EF-B807-FDD0502418D4}" type="datetimeFigureOut">
              <a:rPr lang="en-US" smtClean="0"/>
              <a:t>10/5/2022</a:t>
            </a:fld>
            <a:endParaRPr lang="en-US"/>
          </a:p>
        </p:txBody>
      </p:sp>
      <p:sp>
        <p:nvSpPr>
          <p:cNvPr id="6" name="Footer Placeholder 5">
            <a:extLst>
              <a:ext uri="{FF2B5EF4-FFF2-40B4-BE49-F238E27FC236}">
                <a16:creationId xmlns:a16="http://schemas.microsoft.com/office/drawing/2014/main" id="{3BE3D939-9D35-734B-91B6-631A673937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2C910F-309B-C940-86F0-DAC22140D201}"/>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24424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8855C-D9DE-FB48-9B24-A2DC80115B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8B85B7-3D22-B840-86C8-E2FC2A92D9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7DCB60-1F78-9947-A8D3-5C8A1413F2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D7C3D4-2AC0-904A-AFF3-1B17CB18A4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FF31F9-BEE0-DF45-AB71-99677F992E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63DF74-F5E0-F342-8480-47F1876907CB}"/>
              </a:ext>
            </a:extLst>
          </p:cNvPr>
          <p:cNvSpPr>
            <a:spLocks noGrp="1"/>
          </p:cNvSpPr>
          <p:nvPr>
            <p:ph type="dt" sz="half" idx="10"/>
          </p:nvPr>
        </p:nvSpPr>
        <p:spPr/>
        <p:txBody>
          <a:bodyPr/>
          <a:lstStyle/>
          <a:p>
            <a:fld id="{846CE7D5-CF57-46EF-B807-FDD0502418D4}" type="datetimeFigureOut">
              <a:rPr lang="en-US" smtClean="0"/>
              <a:t>10/5/2022</a:t>
            </a:fld>
            <a:endParaRPr lang="en-US"/>
          </a:p>
        </p:txBody>
      </p:sp>
      <p:sp>
        <p:nvSpPr>
          <p:cNvPr id="8" name="Footer Placeholder 7">
            <a:extLst>
              <a:ext uri="{FF2B5EF4-FFF2-40B4-BE49-F238E27FC236}">
                <a16:creationId xmlns:a16="http://schemas.microsoft.com/office/drawing/2014/main" id="{E2F8BD79-165A-2A41-B12A-20E89BC646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D0C4D5-F357-7740-9AB2-5C59ADD66131}"/>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46614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FD526-0692-674C-BA13-5DF21C80A1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BADFF9-608A-934A-B450-F58C74E2D512}"/>
              </a:ext>
            </a:extLst>
          </p:cNvPr>
          <p:cNvSpPr>
            <a:spLocks noGrp="1"/>
          </p:cNvSpPr>
          <p:nvPr>
            <p:ph type="dt" sz="half" idx="10"/>
          </p:nvPr>
        </p:nvSpPr>
        <p:spPr/>
        <p:txBody>
          <a:bodyPr/>
          <a:lstStyle/>
          <a:p>
            <a:fld id="{846CE7D5-CF57-46EF-B807-FDD0502418D4}" type="datetimeFigureOut">
              <a:rPr lang="en-US" smtClean="0"/>
              <a:t>10/5/2022</a:t>
            </a:fld>
            <a:endParaRPr lang="en-US"/>
          </a:p>
        </p:txBody>
      </p:sp>
      <p:sp>
        <p:nvSpPr>
          <p:cNvPr id="4" name="Footer Placeholder 3">
            <a:extLst>
              <a:ext uri="{FF2B5EF4-FFF2-40B4-BE49-F238E27FC236}">
                <a16:creationId xmlns:a16="http://schemas.microsoft.com/office/drawing/2014/main" id="{4A49DF61-A7A9-2549-A741-D09D7CDE7E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2322CC-C04E-2547-960D-E1732A3611E2}"/>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1918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FA2C89-8151-924D-8241-FADB4811BE92}"/>
              </a:ext>
            </a:extLst>
          </p:cNvPr>
          <p:cNvSpPr>
            <a:spLocks noGrp="1"/>
          </p:cNvSpPr>
          <p:nvPr>
            <p:ph type="dt" sz="half" idx="10"/>
          </p:nvPr>
        </p:nvSpPr>
        <p:spPr/>
        <p:txBody>
          <a:bodyPr/>
          <a:lstStyle/>
          <a:p>
            <a:fld id="{846CE7D5-CF57-46EF-B807-FDD0502418D4}" type="datetimeFigureOut">
              <a:rPr lang="en-US" smtClean="0"/>
              <a:t>10/5/2022</a:t>
            </a:fld>
            <a:endParaRPr lang="en-US"/>
          </a:p>
        </p:txBody>
      </p:sp>
      <p:sp>
        <p:nvSpPr>
          <p:cNvPr id="3" name="Footer Placeholder 2">
            <a:extLst>
              <a:ext uri="{FF2B5EF4-FFF2-40B4-BE49-F238E27FC236}">
                <a16:creationId xmlns:a16="http://schemas.microsoft.com/office/drawing/2014/main" id="{ECD45997-A57D-F743-BEE0-1992609BD5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068593-B645-B140-8D7F-55A643F4EFE5}"/>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5820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17FA4-173B-2C48-BE40-8C004C10D8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50F458-BBF4-DC46-905E-F5D8A75FBB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2A57C0-E4A2-1F46-833C-2F3318FA1F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3F3F16-2058-0943-8833-CE9D1E46DE1B}"/>
              </a:ext>
            </a:extLst>
          </p:cNvPr>
          <p:cNvSpPr>
            <a:spLocks noGrp="1"/>
          </p:cNvSpPr>
          <p:nvPr>
            <p:ph type="dt" sz="half" idx="10"/>
          </p:nvPr>
        </p:nvSpPr>
        <p:spPr/>
        <p:txBody>
          <a:bodyPr/>
          <a:lstStyle/>
          <a:p>
            <a:fld id="{846CE7D5-CF57-46EF-B807-FDD0502418D4}" type="datetimeFigureOut">
              <a:rPr lang="en-US" smtClean="0"/>
              <a:t>10/5/2022</a:t>
            </a:fld>
            <a:endParaRPr lang="en-US"/>
          </a:p>
        </p:txBody>
      </p:sp>
      <p:sp>
        <p:nvSpPr>
          <p:cNvPr id="6" name="Footer Placeholder 5">
            <a:extLst>
              <a:ext uri="{FF2B5EF4-FFF2-40B4-BE49-F238E27FC236}">
                <a16:creationId xmlns:a16="http://schemas.microsoft.com/office/drawing/2014/main" id="{6E92A584-D36A-F74A-96B3-E31EB55879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30FD8E-DE66-2A4A-B044-FD1CD056D8A3}"/>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32024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78463-EBB0-0F4A-B764-BC81559E85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F23B68-7CD1-B345-AFD7-9DE9426673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0B06AB-0F05-1F41-9B2A-FBEFBAEB35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3ACD65-7C8D-4B4E-BAA8-2629075BE4A4}"/>
              </a:ext>
            </a:extLst>
          </p:cNvPr>
          <p:cNvSpPr>
            <a:spLocks noGrp="1"/>
          </p:cNvSpPr>
          <p:nvPr>
            <p:ph type="dt" sz="half" idx="10"/>
          </p:nvPr>
        </p:nvSpPr>
        <p:spPr/>
        <p:txBody>
          <a:bodyPr/>
          <a:lstStyle/>
          <a:p>
            <a:fld id="{846CE7D5-CF57-46EF-B807-FDD0502418D4}" type="datetimeFigureOut">
              <a:rPr lang="en-US" smtClean="0"/>
              <a:t>10/5/2022</a:t>
            </a:fld>
            <a:endParaRPr lang="en-US"/>
          </a:p>
        </p:txBody>
      </p:sp>
      <p:sp>
        <p:nvSpPr>
          <p:cNvPr id="6" name="Footer Placeholder 5">
            <a:extLst>
              <a:ext uri="{FF2B5EF4-FFF2-40B4-BE49-F238E27FC236}">
                <a16:creationId xmlns:a16="http://schemas.microsoft.com/office/drawing/2014/main" id="{D1B99B46-C56F-C046-8173-D0ABD825A1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B8DE91-6370-B640-BB61-AB269FB40FCF}"/>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0877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E14DF9-8593-E445-97D1-BA0ECFCBB1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715DD1-87C9-6249-B8A1-14B2BD1747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77AF65-B460-5341-B07F-AA423CE038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10/5/2022</a:t>
            </a:fld>
            <a:endParaRPr lang="en-US"/>
          </a:p>
        </p:txBody>
      </p:sp>
      <p:sp>
        <p:nvSpPr>
          <p:cNvPr id="5" name="Footer Placeholder 4">
            <a:extLst>
              <a:ext uri="{FF2B5EF4-FFF2-40B4-BE49-F238E27FC236}">
                <a16:creationId xmlns:a16="http://schemas.microsoft.com/office/drawing/2014/main" id="{6052589C-4E3A-6F4D-A00D-EA8D0A3B1F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5CD75F-4A79-BC47-80C1-87C7AD4F34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114616171"/>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660" r:id="rId12"/>
    <p:sldLayoutId id="2147483653" r:id="rId13"/>
    <p:sldLayoutId id="2147483655" r:id="rId14"/>
    <p:sldLayoutId id="2147483656" r:id="rId15"/>
    <p:sldLayoutId id="2147483649" r:id="rId16"/>
    <p:sldLayoutId id="2147483651" r:id="rId17"/>
    <p:sldLayoutId id="2147483652" r:id="rId18"/>
    <p:sldLayoutId id="2147483674" r:id="rId19"/>
    <p:sldLayoutId id="2147483957" r:id="rId20"/>
    <p:sldLayoutId id="2147483958"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30.png"/><Relationship Id="rId4" Type="http://schemas.openxmlformats.org/officeDocument/2006/relationships/hyperlink" Target="https://www.wgu.edu/lp/skills-library.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0.xml"/><Relationship Id="rId5" Type="http://schemas.openxmlformats.org/officeDocument/2006/relationships/image" Target="../media/image32.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0.xml"/><Relationship Id="rId4" Type="http://schemas.openxmlformats.org/officeDocument/2006/relationships/hyperlink" Target="https://osmt.wgu.edu/api/skills/76f21986-fd19-4cb5-8936-a4ab48d1b58c"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23.svg"/></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7.png"/><Relationship Id="rId1" Type="http://schemas.openxmlformats.org/officeDocument/2006/relationships/slideLayout" Target="../slideLayouts/slideLayout21.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9.sv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3.sv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jpeg"/><Relationship Id="rId7"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hyperlink" Target="https://www.openskillsnetwork.org/" TargetMode="External"/><Relationship Id="rId9"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hyperlink" Target="mailto:darin.hobbs@wgu.edu" TargetMode="External"/><Relationship Id="rId2" Type="http://schemas.openxmlformats.org/officeDocument/2006/relationships/hyperlink" Target="mailto:kacey.thorne@wgu.edu"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mailto:sarah.demark@wgu.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7.sv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3.png"/><Relationship Id="rId7" Type="http://schemas.openxmlformats.org/officeDocument/2006/relationships/image" Target="../media/image21.sv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1.svg"/><Relationship Id="rId11" Type="http://schemas.openxmlformats.org/officeDocument/2006/relationships/image" Target="../media/image13.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5.sv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13.png"/><Relationship Id="rId4" Type="http://schemas.openxmlformats.org/officeDocument/2006/relationships/image" Target="../media/image21.sv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ith a bird's head&#10;&#10;Description automatically generated with low confidence">
            <a:extLst>
              <a:ext uri="{FF2B5EF4-FFF2-40B4-BE49-F238E27FC236}">
                <a16:creationId xmlns:a16="http://schemas.microsoft.com/office/drawing/2014/main" id="{99AC5A35-D4E1-4A40-898C-2E9A0FCC3185}"/>
              </a:ext>
            </a:extLst>
          </p:cNvPr>
          <p:cNvPicPr>
            <a:picLocks noChangeAspect="1"/>
          </p:cNvPicPr>
          <p:nvPr/>
        </p:nvPicPr>
        <p:blipFill rotWithShape="1">
          <a:blip r:embed="rId3">
            <a:extLst>
              <a:ext uri="{28A0092B-C50C-407E-A947-70E740481C1C}">
                <a14:useLocalDpi xmlns:a14="http://schemas.microsoft.com/office/drawing/2010/main" val="0"/>
              </a:ext>
            </a:extLst>
          </a:blip>
          <a:srcRect t="4817" b="7893"/>
          <a:stretch/>
        </p:blipFill>
        <p:spPr>
          <a:xfrm>
            <a:off x="2522356" y="10"/>
            <a:ext cx="9669642" cy="6857990"/>
          </a:xfrm>
          <a:prstGeom prst="rect">
            <a:avLst/>
          </a:prstGeom>
        </p:spPr>
      </p:pic>
      <p:sp>
        <p:nvSpPr>
          <p:cNvPr id="28" name="Rectangle 2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7376B54-5508-9146-A058-4D5CB1DC18DC}"/>
              </a:ext>
            </a:extLst>
          </p:cNvPr>
          <p:cNvSpPr txBox="1"/>
          <p:nvPr/>
        </p:nvSpPr>
        <p:spPr>
          <a:xfrm>
            <a:off x="133166" y="365125"/>
            <a:ext cx="5321150" cy="1899912"/>
          </a:xfrm>
          <a:prstGeom prst="roundRect">
            <a:avLst>
              <a:gd name="adj" fmla="val 17240"/>
            </a:avLst>
          </a:prstGeom>
          <a:solidFill>
            <a:srgbClr val="FFFFFF">
              <a:alpha val="25098"/>
            </a:srgbClr>
          </a:solidFill>
        </p:spPr>
        <p:txBody>
          <a:bodyPr vert="horz" lIns="91440" tIns="45720" rIns="91440" bIns="45720" rtlCol="0" anchor="ctr">
            <a:normAutofit fontScale="92500"/>
          </a:bodyPr>
          <a:lstStyle/>
          <a:p>
            <a:pPr algn="ctr">
              <a:lnSpc>
                <a:spcPct val="90000"/>
              </a:lnSpc>
              <a:spcBef>
                <a:spcPct val="0"/>
              </a:spcBef>
              <a:spcAft>
                <a:spcPts val="600"/>
              </a:spcAft>
            </a:pPr>
            <a:r>
              <a:rPr lang="en-US" sz="4000" b="1">
                <a:solidFill>
                  <a:srgbClr val="002B4F"/>
                </a:solidFill>
                <a:latin typeface="Calibri" panose="020F0502020204030204" pitchFamily="34" charset="0"/>
                <a:ea typeface="+mj-ea"/>
                <a:cs typeface="Calibri" panose="020F0502020204030204" pitchFamily="34" charset="0"/>
              </a:rPr>
              <a:t>From Learning to Earning</a:t>
            </a:r>
          </a:p>
          <a:p>
            <a:pPr algn="ctr">
              <a:lnSpc>
                <a:spcPct val="90000"/>
              </a:lnSpc>
              <a:spcBef>
                <a:spcPct val="0"/>
              </a:spcBef>
              <a:spcAft>
                <a:spcPts val="600"/>
              </a:spcAft>
            </a:pPr>
            <a:r>
              <a:rPr lang="en-US" sz="2800" i="1">
                <a:latin typeface="+mj-lt"/>
                <a:ea typeface="+mj-ea"/>
                <a:cs typeface="+mj-cs"/>
              </a:rPr>
              <a:t>the Relationship of Skills &amp; Higher Education</a:t>
            </a:r>
          </a:p>
        </p:txBody>
      </p:sp>
      <p:sp>
        <p:nvSpPr>
          <p:cNvPr id="7" name="TextBox 6">
            <a:extLst>
              <a:ext uri="{FF2B5EF4-FFF2-40B4-BE49-F238E27FC236}">
                <a16:creationId xmlns:a16="http://schemas.microsoft.com/office/drawing/2014/main" id="{58E9BE0D-1316-C14E-90F8-1A407D46669F}"/>
              </a:ext>
            </a:extLst>
          </p:cNvPr>
          <p:cNvSpPr txBox="1"/>
          <p:nvPr/>
        </p:nvSpPr>
        <p:spPr>
          <a:xfrm>
            <a:off x="181445" y="2346040"/>
            <a:ext cx="5321149" cy="3742762"/>
          </a:xfrm>
          <a:prstGeom prst="rect">
            <a:avLst/>
          </a:prstGeom>
        </p:spPr>
        <p:txBody>
          <a:bodyPr vert="horz" lIns="91440" tIns="45720" rIns="91440" bIns="45720" rtlCol="0">
            <a:normAutofit/>
          </a:bodyPr>
          <a:lstStyle/>
          <a:p>
            <a:pPr algn="ctr">
              <a:lnSpc>
                <a:spcPct val="90000"/>
              </a:lnSpc>
              <a:spcBef>
                <a:spcPct val="0"/>
              </a:spcBef>
              <a:spcAft>
                <a:spcPts val="600"/>
              </a:spcAft>
            </a:pPr>
            <a:r>
              <a:rPr lang="en-US" sz="2000" b="1">
                <a:solidFill>
                  <a:srgbClr val="002B4F"/>
                </a:solidFill>
                <a:latin typeface="Arial" panose="020B0604020202020204" pitchFamily="34" charset="0"/>
                <a:cs typeface="Arial" panose="020B0604020202020204" pitchFamily="34" charset="0"/>
              </a:rPr>
              <a:t>Western Governors University</a:t>
            </a:r>
          </a:p>
          <a:p>
            <a:pPr indent="-228600">
              <a:lnSpc>
                <a:spcPct val="90000"/>
              </a:lnSpc>
              <a:buFont typeface="Arial" panose="020B0604020202020204" pitchFamily="34" charset="0"/>
              <a:buChar char="•"/>
            </a:pPr>
            <a:endParaRPr lang="en-US" sz="2000" i="1">
              <a:latin typeface="Arial" panose="020B0604020202020204" pitchFamily="34" charset="0"/>
              <a:cs typeface="Arial" panose="020B0604020202020204" pitchFamily="34" charset="0"/>
            </a:endParaRPr>
          </a:p>
          <a:p>
            <a:pPr>
              <a:lnSpc>
                <a:spcPct val="90000"/>
              </a:lnSpc>
            </a:pPr>
            <a:r>
              <a:rPr lang="en-US" sz="2000">
                <a:latin typeface="Arial" panose="020B0604020202020204" pitchFamily="34" charset="0"/>
                <a:cs typeface="Arial" panose="020B0604020202020204" pitchFamily="34" charset="0"/>
              </a:rPr>
              <a:t>Sarah DeMark</a:t>
            </a:r>
          </a:p>
          <a:p>
            <a:pPr>
              <a:lnSpc>
                <a:spcPct val="90000"/>
              </a:lnSpc>
            </a:pPr>
            <a:r>
              <a:rPr lang="en-US" sz="2000" i="1">
                <a:latin typeface="Arial" panose="020B0604020202020204" pitchFamily="34" charset="0"/>
                <a:cs typeface="Arial" panose="020B0604020202020204" pitchFamily="34" charset="0"/>
              </a:rPr>
              <a:t>Vice Provost, Workforce Intelligence &amp; Credential Integrity</a:t>
            </a:r>
          </a:p>
          <a:p>
            <a:pPr indent="-228600">
              <a:lnSpc>
                <a:spcPct val="90000"/>
              </a:lnSpc>
              <a:buFont typeface="Arial" panose="020B0604020202020204" pitchFamily="34" charset="0"/>
              <a:buChar char="•"/>
            </a:pPr>
            <a:endParaRPr lang="en-US" sz="2000" i="1">
              <a:latin typeface="Arial" panose="020B0604020202020204" pitchFamily="34" charset="0"/>
              <a:cs typeface="Arial" panose="020B0604020202020204" pitchFamily="34" charset="0"/>
            </a:endParaRPr>
          </a:p>
          <a:p>
            <a:pPr>
              <a:lnSpc>
                <a:spcPct val="90000"/>
              </a:lnSpc>
            </a:pPr>
            <a:r>
              <a:rPr lang="en-US" sz="2000">
                <a:latin typeface="Arial" panose="020B0604020202020204" pitchFamily="34" charset="0"/>
                <a:cs typeface="Arial" panose="020B0604020202020204" pitchFamily="34" charset="0"/>
              </a:rPr>
              <a:t>Kacey Thorne</a:t>
            </a:r>
          </a:p>
          <a:p>
            <a:pPr>
              <a:lnSpc>
                <a:spcPct val="90000"/>
              </a:lnSpc>
            </a:pPr>
            <a:r>
              <a:rPr lang="en-US" sz="2000" i="1">
                <a:latin typeface="Arial" panose="020B0604020202020204" pitchFamily="34" charset="0"/>
                <a:cs typeface="Arial" panose="020B0604020202020204" pitchFamily="34" charset="0"/>
              </a:rPr>
              <a:t>Sr. Director, Skills Architecture</a:t>
            </a:r>
          </a:p>
          <a:p>
            <a:pPr indent="-228600">
              <a:lnSpc>
                <a:spcPct val="90000"/>
              </a:lnSpc>
              <a:buFont typeface="Arial" panose="020B0604020202020204" pitchFamily="34" charset="0"/>
              <a:buChar char="•"/>
            </a:pPr>
            <a:endParaRPr lang="en-US" sz="2000">
              <a:latin typeface="Arial" panose="020B0604020202020204" pitchFamily="34" charset="0"/>
              <a:cs typeface="Arial" panose="020B0604020202020204" pitchFamily="34" charset="0"/>
            </a:endParaRPr>
          </a:p>
          <a:p>
            <a:pPr>
              <a:lnSpc>
                <a:spcPct val="90000"/>
              </a:lnSpc>
            </a:pPr>
            <a:r>
              <a:rPr lang="en-US" sz="2000">
                <a:latin typeface="Arial" panose="020B0604020202020204" pitchFamily="34" charset="0"/>
                <a:cs typeface="Arial" panose="020B0604020202020204" pitchFamily="34" charset="0"/>
              </a:rPr>
              <a:t>Darin R. Hobbs</a:t>
            </a:r>
          </a:p>
          <a:p>
            <a:pPr>
              <a:lnSpc>
                <a:spcPct val="90000"/>
              </a:lnSpc>
            </a:pPr>
            <a:r>
              <a:rPr lang="en-US" sz="2000" i="1">
                <a:latin typeface="Arial" panose="020B0604020202020204" pitchFamily="34" charset="0"/>
                <a:cs typeface="Arial" panose="020B0604020202020204" pitchFamily="34" charset="0"/>
              </a:rPr>
              <a:t>Vice President, Academic Records, Credentials, and Career</a:t>
            </a:r>
          </a:p>
          <a:p>
            <a:pPr indent="-228600">
              <a:lnSpc>
                <a:spcPct val="90000"/>
              </a:lnSpc>
              <a:buFont typeface="Arial" panose="020B0604020202020204" pitchFamily="34" charset="0"/>
              <a:buChar char="•"/>
            </a:pPr>
            <a:endParaRPr lang="en-US" sz="2000" i="1">
              <a:latin typeface="Arial" panose="020B0604020202020204" pitchFamily="34" charset="0"/>
              <a:cs typeface="Arial" panose="020B0604020202020204" pitchFamily="34" charset="0"/>
            </a:endParaRPr>
          </a:p>
          <a:p>
            <a:pPr indent="-228600">
              <a:lnSpc>
                <a:spcPct val="90000"/>
              </a:lnSpc>
              <a:buFont typeface="Arial" panose="020B0604020202020204" pitchFamily="34" charset="0"/>
              <a:buChar char="•"/>
            </a:pPr>
            <a:endParaRPr lang="en-US" sz="2000">
              <a:latin typeface="Arial" panose="020B0604020202020204" pitchFamily="34" charset="0"/>
              <a:cs typeface="Arial" panose="020B0604020202020204" pitchFamily="34" charset="0"/>
            </a:endParaRPr>
          </a:p>
        </p:txBody>
      </p:sp>
      <p:pic>
        <p:nvPicPr>
          <p:cNvPr id="13" name="Picture 8" descr="Western Governors University">
            <a:extLst>
              <a:ext uri="{FF2B5EF4-FFF2-40B4-BE49-F238E27FC236}">
                <a16:creationId xmlns:a16="http://schemas.microsoft.com/office/drawing/2014/main" id="{962C9FB1-063E-4341-812D-1FCC0ECB0599}"/>
              </a:ext>
            </a:extLst>
          </p:cNvPr>
          <p:cNvPicPr>
            <a:picLocks noChangeAspect="1" noChangeArrowheads="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33165" y="6088802"/>
            <a:ext cx="843379" cy="69714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
            <a:extLst>
              <a:ext uri="{FF2B5EF4-FFF2-40B4-BE49-F238E27FC236}">
                <a16:creationId xmlns:a16="http://schemas.microsoft.com/office/drawing/2014/main" id="{B074A47A-FF18-F346-8D07-16E48D2BCC4E}"/>
              </a:ext>
            </a:extLst>
          </p:cNvPr>
          <p:cNvSpPr txBox="1"/>
          <p:nvPr/>
        </p:nvSpPr>
        <p:spPr>
          <a:xfrm>
            <a:off x="8121013" y="6537722"/>
            <a:ext cx="4340431" cy="292388"/>
          </a:xfrm>
          <a:prstGeom prst="rect">
            <a:avLst/>
          </a:prstGeom>
          <a:noFill/>
        </p:spPr>
        <p:txBody>
          <a:bodyPr rot="0" spcFirstLastPara="0" vert="horz" wrap="square" lIns="121920" tIns="60960" rIns="121920" bIns="6096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sz="1100">
                <a:solidFill>
                  <a:schemeClr val="tx2">
                    <a:lumMod val="60000"/>
                    <a:lumOff val="40000"/>
                  </a:schemeClr>
                </a:solidFill>
              </a:rPr>
              <a:t>© 2021 Western Governors University – WGU. All Rights Reserved</a:t>
            </a:r>
            <a:r>
              <a:rPr lang="en-US" sz="1100">
                <a:solidFill>
                  <a:schemeClr val="tx2">
                    <a:lumMod val="60000"/>
                    <a:lumOff val="40000"/>
                  </a:schemeClr>
                </a:solidFill>
                <a:cs typeface="Arial"/>
              </a:rPr>
              <a:t>​</a:t>
            </a:r>
            <a:endParaRPr lang="en-US" sz="1100">
              <a:solidFill>
                <a:schemeClr val="tx2">
                  <a:lumMod val="60000"/>
                  <a:lumOff val="40000"/>
                </a:schemeClr>
              </a:solidFill>
            </a:endParaRPr>
          </a:p>
        </p:txBody>
      </p:sp>
    </p:spTree>
    <p:extLst>
      <p:ext uri="{BB962C8B-B14F-4D97-AF65-F5344CB8AC3E}">
        <p14:creationId xmlns:p14="http://schemas.microsoft.com/office/powerpoint/2010/main" val="1028878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E497D3-2643-973B-25F9-2F9670C848A7}"/>
              </a:ext>
            </a:extLst>
          </p:cNvPr>
          <p:cNvSpPr txBox="1"/>
          <p:nvPr/>
        </p:nvSpPr>
        <p:spPr>
          <a:xfrm>
            <a:off x="3048000" y="3222828"/>
            <a:ext cx="6096000" cy="461665"/>
          </a:xfrm>
          <a:prstGeom prst="rect">
            <a:avLst/>
          </a:prstGeom>
          <a:noFill/>
        </p:spPr>
        <p:txBody>
          <a:bodyPr wrap="square">
            <a:spAutoFit/>
          </a:bodyPr>
          <a:lstStyle/>
          <a:p>
            <a:r>
              <a:rPr lang="en-US" sz="2400"/>
              <a:t> </a:t>
            </a:r>
          </a:p>
        </p:txBody>
      </p:sp>
      <p:pic>
        <p:nvPicPr>
          <p:cNvPr id="6" name="Picture 5">
            <a:extLst>
              <a:ext uri="{FF2B5EF4-FFF2-40B4-BE49-F238E27FC236}">
                <a16:creationId xmlns:a16="http://schemas.microsoft.com/office/drawing/2014/main" id="{2080F6D7-6BD9-4BF5-EF16-80E41490D9FD}"/>
              </a:ext>
            </a:extLst>
          </p:cNvPr>
          <p:cNvPicPr>
            <a:picLocks noChangeAspect="1"/>
          </p:cNvPicPr>
          <p:nvPr/>
        </p:nvPicPr>
        <p:blipFill rotWithShape="1">
          <a:blip r:embed="rId3"/>
          <a:srcRect t="12595" r="50000" b="2621"/>
          <a:stretch/>
        </p:blipFill>
        <p:spPr>
          <a:xfrm>
            <a:off x="0" y="1020164"/>
            <a:ext cx="6096000" cy="4071257"/>
          </a:xfrm>
          <a:prstGeom prst="rect">
            <a:avLst/>
          </a:prstGeom>
        </p:spPr>
      </p:pic>
      <p:sp>
        <p:nvSpPr>
          <p:cNvPr id="8" name="TextBox 7">
            <a:extLst>
              <a:ext uri="{FF2B5EF4-FFF2-40B4-BE49-F238E27FC236}">
                <a16:creationId xmlns:a16="http://schemas.microsoft.com/office/drawing/2014/main" id="{1E6E032F-ED55-FE30-6D8E-664E618FC6A9}"/>
              </a:ext>
            </a:extLst>
          </p:cNvPr>
          <p:cNvSpPr txBox="1"/>
          <p:nvPr/>
        </p:nvSpPr>
        <p:spPr>
          <a:xfrm>
            <a:off x="4290950" y="5500043"/>
            <a:ext cx="3610100" cy="502766"/>
          </a:xfrm>
          <a:prstGeom prst="rect">
            <a:avLst/>
          </a:prstGeom>
          <a:noFill/>
        </p:spPr>
        <p:txBody>
          <a:bodyPr wrap="square">
            <a:spAutoFit/>
          </a:bodyPr>
          <a:lstStyle/>
          <a:p>
            <a:r>
              <a:rPr lang="en-US" sz="2667" b="1">
                <a:solidFill>
                  <a:srgbClr val="002060"/>
                </a:solidFill>
                <a:hlinkClick r:id="rId4">
                  <a:extLst>
                    <a:ext uri="{A12FA001-AC4F-418D-AE19-62706E023703}">
                      <ahyp:hlinkClr xmlns:ahyp="http://schemas.microsoft.com/office/drawing/2018/hyperlinkcolor" val="tx"/>
                    </a:ext>
                  </a:extLst>
                </a:hlinkClick>
              </a:rPr>
              <a:t>WGU Open Skills Library</a:t>
            </a:r>
            <a:endParaRPr lang="en-US" sz="2667" b="1">
              <a:solidFill>
                <a:srgbClr val="002060"/>
              </a:solidFill>
            </a:endParaRPr>
          </a:p>
        </p:txBody>
      </p:sp>
      <p:pic>
        <p:nvPicPr>
          <p:cNvPr id="10" name="Picture 9">
            <a:extLst>
              <a:ext uri="{FF2B5EF4-FFF2-40B4-BE49-F238E27FC236}">
                <a16:creationId xmlns:a16="http://schemas.microsoft.com/office/drawing/2014/main" id="{78413A5D-E9F3-7ACB-BAA1-B9433D5613F0}"/>
              </a:ext>
            </a:extLst>
          </p:cNvPr>
          <p:cNvPicPr>
            <a:picLocks noChangeAspect="1"/>
          </p:cNvPicPr>
          <p:nvPr/>
        </p:nvPicPr>
        <p:blipFill>
          <a:blip r:embed="rId5"/>
          <a:stretch>
            <a:fillRect/>
          </a:stretch>
        </p:blipFill>
        <p:spPr>
          <a:xfrm>
            <a:off x="0" y="6041328"/>
            <a:ext cx="12192000" cy="820307"/>
          </a:xfrm>
          <a:prstGeom prst="rect">
            <a:avLst/>
          </a:prstGeom>
        </p:spPr>
      </p:pic>
      <p:sp>
        <p:nvSpPr>
          <p:cNvPr id="7" name="TextBox 6">
            <a:extLst>
              <a:ext uri="{FF2B5EF4-FFF2-40B4-BE49-F238E27FC236}">
                <a16:creationId xmlns:a16="http://schemas.microsoft.com/office/drawing/2014/main" id="{9DC4725A-BCEA-4672-9786-E680B1783025}"/>
              </a:ext>
            </a:extLst>
          </p:cNvPr>
          <p:cNvSpPr txBox="1"/>
          <p:nvPr/>
        </p:nvSpPr>
        <p:spPr>
          <a:xfrm>
            <a:off x="6558643" y="1162966"/>
            <a:ext cx="5497285" cy="3785652"/>
          </a:xfrm>
          <a:prstGeom prst="rect">
            <a:avLst/>
          </a:prstGeom>
          <a:noFill/>
        </p:spPr>
        <p:txBody>
          <a:bodyPr wrap="square">
            <a:spAutoFit/>
          </a:bodyPr>
          <a:lstStyle/>
          <a:p>
            <a:r>
              <a:rPr lang="en-US" sz="2000" b="0" i="0">
                <a:effectLst/>
                <a:latin typeface="Arial" panose="020B0604020202020204" pitchFamily="34" charset="0"/>
                <a:cs typeface="Arial" panose="020B0604020202020204" pitchFamily="34" charset="0"/>
              </a:rPr>
              <a:t>At WGU, we use our skills library to inform competencies in our educational model. This ensures that our courses are reflective of labor market demands. </a:t>
            </a:r>
            <a:endParaRPr lang="en-US" sz="2000">
              <a:latin typeface="Arial" panose="020B0604020202020204" pitchFamily="34" charset="0"/>
              <a:cs typeface="Arial" panose="020B0604020202020204" pitchFamily="34" charset="0"/>
            </a:endParaRPr>
          </a:p>
          <a:p>
            <a:endParaRPr lang="en-US" sz="2000" b="0" i="0">
              <a:effectLst/>
              <a:latin typeface="Arial" panose="020B0604020202020204" pitchFamily="34" charset="0"/>
              <a:cs typeface="Arial" panose="020B0604020202020204" pitchFamily="34" charset="0"/>
            </a:endParaRPr>
          </a:p>
          <a:p>
            <a:r>
              <a:rPr lang="en-US" sz="2000" b="0" i="0">
                <a:effectLst/>
                <a:latin typeface="Arial" panose="020B0604020202020204" pitchFamily="34" charset="0"/>
                <a:cs typeface="Arial" panose="020B0604020202020204" pitchFamily="34" charset="0"/>
              </a:rPr>
              <a:t>Skills Libraries:</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C</a:t>
            </a:r>
            <a:r>
              <a:rPr lang="en-US" sz="2000" b="0" i="0">
                <a:effectLst/>
                <a:latin typeface="Arial" panose="020B0604020202020204" pitchFamily="34" charset="0"/>
                <a:cs typeface="Arial" panose="020B0604020202020204" pitchFamily="34" charset="0"/>
              </a:rPr>
              <a:t>entralized and structured collections</a:t>
            </a:r>
          </a:p>
          <a:p>
            <a:pPr marL="285750" indent="-285750">
              <a:buFont typeface="Arial" panose="020B0604020202020204" pitchFamily="34" charset="0"/>
              <a:buChar char="•"/>
            </a:pPr>
            <a:r>
              <a:rPr lang="en-US" sz="2000" b="0" i="0">
                <a:effectLst/>
                <a:latin typeface="Arial" panose="020B0604020202020204" pitchFamily="34" charset="0"/>
                <a:cs typeface="Arial" panose="020B0604020202020204" pitchFamily="34" charset="0"/>
              </a:rPr>
              <a:t>Contain skills data, qualification</a:t>
            </a:r>
            <a:r>
              <a:rPr lang="en-US" sz="2000">
                <a:latin typeface="Arial" panose="020B0604020202020204" pitchFamily="34" charset="0"/>
                <a:cs typeface="Arial" panose="020B0604020202020204" pitchFamily="34" charset="0"/>
              </a:rPr>
              <a:t>s,</a:t>
            </a:r>
            <a:r>
              <a:rPr lang="en-US" sz="2000" b="0" i="0">
                <a:effectLst/>
                <a:latin typeface="Arial" panose="020B0604020202020204" pitchFamily="34" charset="0"/>
                <a:cs typeface="Arial" panose="020B0604020202020204" pitchFamily="34" charset="0"/>
              </a:rPr>
              <a:t> and attributes</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C</a:t>
            </a:r>
            <a:r>
              <a:rPr lang="en-US" sz="2000" b="0" i="0">
                <a:effectLst/>
                <a:latin typeface="Arial" panose="020B0604020202020204" pitchFamily="34" charset="0"/>
                <a:cs typeface="Arial" panose="020B0604020202020204" pitchFamily="34" charset="0"/>
              </a:rPr>
              <a:t>reate a unified understanding of skills for employment, curriculum development, job architecture, or competency grouping</a:t>
            </a:r>
          </a:p>
        </p:txBody>
      </p:sp>
      <p:sp>
        <p:nvSpPr>
          <p:cNvPr id="4" name="TextBox 3">
            <a:extLst>
              <a:ext uri="{FF2B5EF4-FFF2-40B4-BE49-F238E27FC236}">
                <a16:creationId xmlns:a16="http://schemas.microsoft.com/office/drawing/2014/main" id="{7EE35788-022B-4AEE-9082-160FDE0111C8}"/>
              </a:ext>
            </a:extLst>
          </p:cNvPr>
          <p:cNvSpPr txBox="1"/>
          <p:nvPr/>
        </p:nvSpPr>
        <p:spPr>
          <a:xfrm>
            <a:off x="391886" y="178943"/>
            <a:ext cx="5453737" cy="523220"/>
          </a:xfrm>
          <a:prstGeom prst="rect">
            <a:avLst/>
          </a:prstGeom>
          <a:noFill/>
        </p:spPr>
        <p:txBody>
          <a:bodyPr wrap="none" rtlCol="0">
            <a:spAutoFit/>
          </a:bodyPr>
          <a:lstStyle/>
          <a:p>
            <a:r>
              <a:rPr lang="en-US" sz="2800" b="1">
                <a:solidFill>
                  <a:srgbClr val="002B4F"/>
                </a:solidFill>
                <a:latin typeface="Arial" panose="020B0604020202020204" pitchFamily="34" charset="0"/>
                <a:cs typeface="Arial" panose="020B0604020202020204" pitchFamily="34" charset="0"/>
              </a:rPr>
              <a:t>WGU Skills Library Collections</a:t>
            </a:r>
          </a:p>
        </p:txBody>
      </p:sp>
    </p:spTree>
    <p:extLst>
      <p:ext uri="{BB962C8B-B14F-4D97-AF65-F5344CB8AC3E}">
        <p14:creationId xmlns:p14="http://schemas.microsoft.com/office/powerpoint/2010/main" val="455627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F9B877-F9D6-40F8-3321-5408E2C861EB}"/>
              </a:ext>
            </a:extLst>
          </p:cNvPr>
          <p:cNvPicPr>
            <a:picLocks noChangeAspect="1"/>
          </p:cNvPicPr>
          <p:nvPr/>
        </p:nvPicPr>
        <p:blipFill>
          <a:blip r:embed="rId3">
            <a:extLst>
              <a:ext uri="{BEBA8EAE-BF5A-486C-A8C5-ECC9F3942E4B}">
                <a14:imgProps xmlns:a14="http://schemas.microsoft.com/office/drawing/2010/main">
                  <a14:imgLayer r:embed="rId4">
                    <a14:imgEffect>
                      <a14:artisticBlur radius="3"/>
                    </a14:imgEffect>
                  </a14:imgLayer>
                </a14:imgProps>
              </a:ext>
            </a:extLst>
          </a:blip>
          <a:stretch>
            <a:fillRect/>
          </a:stretch>
        </p:blipFill>
        <p:spPr>
          <a:xfrm>
            <a:off x="202054" y="220685"/>
            <a:ext cx="11787891" cy="5779324"/>
          </a:xfrm>
          <a:prstGeom prst="rect">
            <a:avLst/>
          </a:prstGeom>
          <a:effectLst>
            <a:glow rad="139700">
              <a:schemeClr val="accent5">
                <a:satMod val="175000"/>
                <a:alpha val="40000"/>
              </a:schemeClr>
            </a:glow>
          </a:effectLst>
        </p:spPr>
      </p:pic>
      <p:sp>
        <p:nvSpPr>
          <p:cNvPr id="3" name="Rectangle 2">
            <a:extLst>
              <a:ext uri="{FF2B5EF4-FFF2-40B4-BE49-F238E27FC236}">
                <a16:creationId xmlns:a16="http://schemas.microsoft.com/office/drawing/2014/main" id="{DB604E25-3F74-FDEE-3C9A-DAD981C6BC25}"/>
              </a:ext>
            </a:extLst>
          </p:cNvPr>
          <p:cNvSpPr/>
          <p:nvPr/>
        </p:nvSpPr>
        <p:spPr>
          <a:xfrm>
            <a:off x="348343" y="1900052"/>
            <a:ext cx="7172696" cy="2375065"/>
          </a:xfrm>
          <a:prstGeom prst="rect">
            <a:avLst/>
          </a:prstGeom>
          <a:noFill/>
          <a:ln w="38100">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8" name="Picture 7">
            <a:extLst>
              <a:ext uri="{FF2B5EF4-FFF2-40B4-BE49-F238E27FC236}">
                <a16:creationId xmlns:a16="http://schemas.microsoft.com/office/drawing/2014/main" id="{8C2C1888-DDBE-43E2-8525-8D2C18D88EF5}"/>
              </a:ext>
            </a:extLst>
          </p:cNvPr>
          <p:cNvPicPr>
            <a:picLocks noChangeAspect="1"/>
          </p:cNvPicPr>
          <p:nvPr/>
        </p:nvPicPr>
        <p:blipFill>
          <a:blip r:embed="rId5"/>
          <a:stretch>
            <a:fillRect/>
          </a:stretch>
        </p:blipFill>
        <p:spPr>
          <a:xfrm>
            <a:off x="269963" y="1863580"/>
            <a:ext cx="7267178" cy="2460540"/>
          </a:xfrm>
          <a:prstGeom prst="rect">
            <a:avLst/>
          </a:prstGeom>
        </p:spPr>
      </p:pic>
    </p:spTree>
    <p:extLst>
      <p:ext uri="{BB962C8B-B14F-4D97-AF65-F5344CB8AC3E}">
        <p14:creationId xmlns:p14="http://schemas.microsoft.com/office/powerpoint/2010/main" val="2234496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C9DB1C5D-9855-F826-E15D-AF9B7C865F3D}"/>
              </a:ext>
            </a:extLst>
          </p:cNvPr>
          <p:cNvPicPr>
            <a:picLocks noChangeAspect="1"/>
          </p:cNvPicPr>
          <p:nvPr/>
        </p:nvPicPr>
        <p:blipFill rotWithShape="1">
          <a:blip r:embed="rId2"/>
          <a:srcRect r="362" b="-2"/>
          <a:stretch/>
        </p:blipFill>
        <p:spPr>
          <a:xfrm>
            <a:off x="196850" y="173518"/>
            <a:ext cx="11798300" cy="6512763"/>
          </a:xfrm>
          <a:prstGeom prst="rect">
            <a:avLst/>
          </a:prstGeom>
          <a:effectLst>
            <a:glow rad="127000">
              <a:schemeClr val="accent1">
                <a:alpha val="40000"/>
              </a:schemeClr>
            </a:glow>
          </a:effectLst>
        </p:spPr>
      </p:pic>
    </p:spTree>
    <p:extLst>
      <p:ext uri="{BB962C8B-B14F-4D97-AF65-F5344CB8AC3E}">
        <p14:creationId xmlns:p14="http://schemas.microsoft.com/office/powerpoint/2010/main" val="2085579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EAA24C-4B12-4006-A38B-2AC2FC150295}"/>
              </a:ext>
            </a:extLst>
          </p:cNvPr>
          <p:cNvSpPr/>
          <p:nvPr/>
        </p:nvSpPr>
        <p:spPr>
          <a:xfrm>
            <a:off x="211282" y="197428"/>
            <a:ext cx="11769436" cy="6463146"/>
          </a:xfrm>
          <a:prstGeom prst="rect">
            <a:avLst/>
          </a:prstGeom>
          <a:noFill/>
          <a:ln w="76200">
            <a:solidFill>
              <a:srgbClr val="352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2F528F"/>
                </a:solidFill>
              </a:ln>
              <a:noFill/>
            </a:endParaRPr>
          </a:p>
        </p:txBody>
      </p:sp>
      <p:sp>
        <p:nvSpPr>
          <p:cNvPr id="31" name="Rectangle 18">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0">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22">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C1D1E83-0AD8-4DE3-A4F4-C0C53E20414C}"/>
              </a:ext>
            </a:extLst>
          </p:cNvPr>
          <p:cNvPicPr>
            <a:picLocks noChangeAspect="1"/>
          </p:cNvPicPr>
          <p:nvPr/>
        </p:nvPicPr>
        <p:blipFill>
          <a:blip r:embed="rId2"/>
          <a:stretch>
            <a:fillRect/>
          </a:stretch>
        </p:blipFill>
        <p:spPr>
          <a:xfrm>
            <a:off x="729345" y="1143001"/>
            <a:ext cx="6137691" cy="4879464"/>
          </a:xfrm>
          <a:prstGeom prst="rect">
            <a:avLst/>
          </a:prstGeom>
        </p:spPr>
      </p:pic>
      <p:pic>
        <p:nvPicPr>
          <p:cNvPr id="5" name="Picture 4">
            <a:extLst>
              <a:ext uri="{FF2B5EF4-FFF2-40B4-BE49-F238E27FC236}">
                <a16:creationId xmlns:a16="http://schemas.microsoft.com/office/drawing/2014/main" id="{6B056A2F-8E1A-411D-AA0B-7904BE3D2E0B}"/>
              </a:ext>
            </a:extLst>
          </p:cNvPr>
          <p:cNvPicPr>
            <a:picLocks noChangeAspect="1"/>
          </p:cNvPicPr>
          <p:nvPr/>
        </p:nvPicPr>
        <p:blipFill>
          <a:blip r:embed="rId3"/>
          <a:stretch>
            <a:fillRect/>
          </a:stretch>
        </p:blipFill>
        <p:spPr>
          <a:xfrm>
            <a:off x="6937309" y="1600375"/>
            <a:ext cx="4395710" cy="4555140"/>
          </a:xfrm>
          <a:prstGeom prst="rect">
            <a:avLst/>
          </a:prstGeom>
          <a:ln>
            <a:noFill/>
          </a:ln>
          <a:effectLst>
            <a:outerShdw blurRad="292100" dist="139700" dir="2700000" algn="tl" rotWithShape="0">
              <a:srgbClr val="333333">
                <a:alpha val="65000"/>
              </a:srgbClr>
            </a:outerShdw>
          </a:effectLst>
        </p:spPr>
      </p:pic>
      <p:sp>
        <p:nvSpPr>
          <p:cNvPr id="20" name="TextBox 19">
            <a:extLst>
              <a:ext uri="{FF2B5EF4-FFF2-40B4-BE49-F238E27FC236}">
                <a16:creationId xmlns:a16="http://schemas.microsoft.com/office/drawing/2014/main" id="{A40A6E1A-DEEA-4B5D-A271-AD9E00A71E57}"/>
              </a:ext>
            </a:extLst>
          </p:cNvPr>
          <p:cNvSpPr txBox="1"/>
          <p:nvPr/>
        </p:nvSpPr>
        <p:spPr>
          <a:xfrm>
            <a:off x="729345" y="662941"/>
            <a:ext cx="4971233" cy="400110"/>
          </a:xfrm>
          <a:prstGeom prst="rect">
            <a:avLst/>
          </a:prstGeom>
          <a:noFill/>
        </p:spPr>
        <p:txBody>
          <a:bodyPr wrap="none" rtlCol="0">
            <a:spAutoFit/>
          </a:bodyPr>
          <a:lstStyle/>
          <a:p>
            <a:r>
              <a:rPr lang="en-US" sz="2000" b="1" i="1">
                <a:solidFill>
                  <a:srgbClr val="2F528F"/>
                </a:solidFill>
                <a:latin typeface="Arial" panose="020B0604020202020204" pitchFamily="34" charset="0"/>
                <a:cs typeface="Arial" panose="020B0604020202020204" pitchFamily="34" charset="0"/>
              </a:rPr>
              <a:t>Sample RSD: </a:t>
            </a:r>
            <a:r>
              <a:rPr lang="en-US" sz="2000" b="1" i="1">
                <a:solidFill>
                  <a:srgbClr val="2F528F"/>
                </a:solidFill>
                <a:latin typeface="Arial" panose="020B0604020202020204" pitchFamily="34" charset="0"/>
                <a:cs typeface="Arial" panose="020B0604020202020204" pitchFamily="34" charset="0"/>
                <a:hlinkClick r:id="rId4"/>
              </a:rPr>
              <a:t>Healthcare Goal Planning</a:t>
            </a:r>
            <a:endParaRPr lang="en-US" sz="2000" b="1" i="1">
              <a:solidFill>
                <a:srgbClr val="2F528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7516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1">
            <a:extLst>
              <a:ext uri="{FF2B5EF4-FFF2-40B4-BE49-F238E27FC236}">
                <a16:creationId xmlns:a16="http://schemas.microsoft.com/office/drawing/2014/main" id="{BC092B0E-1FF5-2443-860F-18B8FB5E2F61}"/>
              </a:ext>
            </a:extLst>
          </p:cNvPr>
          <p:cNvSpPr txBox="1"/>
          <p:nvPr/>
        </p:nvSpPr>
        <p:spPr>
          <a:xfrm>
            <a:off x="8035771" y="6565612"/>
            <a:ext cx="4340431" cy="292388"/>
          </a:xfrm>
          <a:prstGeom prst="rect">
            <a:avLst/>
          </a:prstGeom>
          <a:noFill/>
        </p:spPr>
        <p:txBody>
          <a:bodyPr rot="0" spcFirstLastPara="0" vert="horz" wrap="square" lIns="121920" tIns="60960" rIns="121920" bIns="6096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a:solidFill>
                  <a:schemeClr val="tx2">
                    <a:lumMod val="60000"/>
                    <a:lumOff val="40000"/>
                  </a:schemeClr>
                </a:solidFill>
              </a:rPr>
              <a:t>© 2021 Western Governors University – WGU. All Rights Reserved</a:t>
            </a:r>
            <a:r>
              <a:rPr lang="en-US" sz="1100">
                <a:solidFill>
                  <a:schemeClr val="tx2">
                    <a:lumMod val="60000"/>
                    <a:lumOff val="40000"/>
                  </a:schemeClr>
                </a:solidFill>
                <a:cs typeface="Arial"/>
              </a:rPr>
              <a:t>​</a:t>
            </a:r>
            <a:endParaRPr lang="en-US" sz="1100">
              <a:solidFill>
                <a:schemeClr val="tx2">
                  <a:lumMod val="60000"/>
                  <a:lumOff val="40000"/>
                </a:schemeClr>
              </a:solidFill>
            </a:endParaRPr>
          </a:p>
        </p:txBody>
      </p:sp>
      <p:sp>
        <p:nvSpPr>
          <p:cNvPr id="13" name="Diamond 12">
            <a:extLst>
              <a:ext uri="{FF2B5EF4-FFF2-40B4-BE49-F238E27FC236}">
                <a16:creationId xmlns:a16="http://schemas.microsoft.com/office/drawing/2014/main" id="{A9079017-A412-5AC3-C341-45FA2F2B23CC}"/>
              </a:ext>
            </a:extLst>
          </p:cNvPr>
          <p:cNvSpPr/>
          <p:nvPr/>
        </p:nvSpPr>
        <p:spPr>
          <a:xfrm>
            <a:off x="9810203" y="1443447"/>
            <a:ext cx="2221915" cy="2097197"/>
          </a:xfrm>
          <a:prstGeom prst="diamond">
            <a:avLst/>
          </a:prstGeom>
          <a:noFill/>
          <a:ln w="57150">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9545715F-6E0E-C24A-9104-098A73EA6A11}"/>
              </a:ext>
            </a:extLst>
          </p:cNvPr>
          <p:cNvSpPr/>
          <p:nvPr/>
        </p:nvSpPr>
        <p:spPr>
          <a:xfrm>
            <a:off x="10141965" y="3429000"/>
            <a:ext cx="1600006" cy="147732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latin typeface="Arial" panose="020B0604020202020204" pitchFamily="34" charset="0"/>
                <a:cs typeface="Arial" panose="020B0604020202020204" pitchFamily="34" charset="0"/>
              </a:rPr>
              <a:t>Open Achievements</a:t>
            </a:r>
          </a:p>
        </p:txBody>
      </p:sp>
      <p:sp>
        <p:nvSpPr>
          <p:cNvPr id="26" name="TextBox 25">
            <a:extLst>
              <a:ext uri="{FF2B5EF4-FFF2-40B4-BE49-F238E27FC236}">
                <a16:creationId xmlns:a16="http://schemas.microsoft.com/office/drawing/2014/main" id="{6618E66A-321F-3B41-B75F-766A71738389}"/>
              </a:ext>
            </a:extLst>
          </p:cNvPr>
          <p:cNvSpPr txBox="1"/>
          <p:nvPr/>
        </p:nvSpPr>
        <p:spPr>
          <a:xfrm>
            <a:off x="10098146" y="1879857"/>
            <a:ext cx="1664174" cy="1077218"/>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Enable verifiable and sharable digital achievements.</a:t>
            </a:r>
          </a:p>
        </p:txBody>
      </p:sp>
      <p:pic>
        <p:nvPicPr>
          <p:cNvPr id="48" name="Graphic 47" descr="Ribbon with solid fill">
            <a:extLst>
              <a:ext uri="{FF2B5EF4-FFF2-40B4-BE49-F238E27FC236}">
                <a16:creationId xmlns:a16="http://schemas.microsoft.com/office/drawing/2014/main" id="{2199BCED-994C-514A-9B8A-F9212C3B75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92862" y="4006471"/>
            <a:ext cx="758379" cy="758379"/>
          </a:xfrm>
          <a:prstGeom prst="rect">
            <a:avLst/>
          </a:prstGeom>
        </p:spPr>
      </p:pic>
      <p:pic>
        <p:nvPicPr>
          <p:cNvPr id="53" name="Picture 8" descr="Western Governors University">
            <a:extLst>
              <a:ext uri="{FF2B5EF4-FFF2-40B4-BE49-F238E27FC236}">
                <a16:creationId xmlns:a16="http://schemas.microsoft.com/office/drawing/2014/main" id="{0AE8D73F-896B-5D45-9033-6B5A40223678}"/>
              </a:ext>
            </a:extLst>
          </p:cNvPr>
          <p:cNvPicPr>
            <a:picLocks noChangeAspect="1" noChangeArrowheads="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33165" y="6088802"/>
            <a:ext cx="843379" cy="697148"/>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2">
            <a:extLst>
              <a:ext uri="{FF2B5EF4-FFF2-40B4-BE49-F238E27FC236}">
                <a16:creationId xmlns:a16="http://schemas.microsoft.com/office/drawing/2014/main" id="{080F79BD-5A2E-46BF-835C-82140043A957}"/>
              </a:ext>
            </a:extLst>
          </p:cNvPr>
          <p:cNvSpPr txBox="1">
            <a:spLocks/>
          </p:cNvSpPr>
          <p:nvPr/>
        </p:nvSpPr>
        <p:spPr>
          <a:xfrm>
            <a:off x="294669" y="158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i="1" dirty="0">
                <a:solidFill>
                  <a:srgbClr val="002060"/>
                </a:solidFill>
                <a:latin typeface="Arial" panose="020B0604020202020204" pitchFamily="34" charset="0"/>
                <a:cs typeface="Arial" panose="020B0604020202020204" pitchFamily="34" charset="0"/>
              </a:rPr>
              <a:t>Why</a:t>
            </a:r>
            <a:r>
              <a:rPr lang="en-US" dirty="0">
                <a:solidFill>
                  <a:srgbClr val="002060"/>
                </a:solidFill>
                <a:latin typeface="Arial" panose="020B0604020202020204" pitchFamily="34" charset="0"/>
                <a:cs typeface="Arial" panose="020B0604020202020204" pitchFamily="34" charset="0"/>
              </a:rPr>
              <a:t> </a:t>
            </a:r>
            <a:r>
              <a:rPr lang="en-US" b="1" dirty="0">
                <a:solidFill>
                  <a:srgbClr val="002060"/>
                </a:solidFill>
                <a:latin typeface="Arial" panose="020B0604020202020204" pitchFamily="34" charset="0"/>
                <a:cs typeface="Arial" panose="020B0604020202020204" pitchFamily="34" charset="0"/>
              </a:rPr>
              <a:t>Open Achievements</a:t>
            </a:r>
            <a:endParaRPr lang="en-US" dirty="0">
              <a:solidFill>
                <a:srgbClr val="002060"/>
              </a:solidFill>
              <a:latin typeface="Arial" panose="020B0604020202020204" pitchFamily="34" charset="0"/>
              <a:cs typeface="Arial" panose="020B0604020202020204" pitchFamily="34" charset="0"/>
            </a:endParaRPr>
          </a:p>
        </p:txBody>
      </p:sp>
      <p:sp>
        <p:nvSpPr>
          <p:cNvPr id="19" name="Content Placeholder 3">
            <a:extLst>
              <a:ext uri="{FF2B5EF4-FFF2-40B4-BE49-F238E27FC236}">
                <a16:creationId xmlns:a16="http://schemas.microsoft.com/office/drawing/2014/main" id="{CD0EDAEB-D115-454F-8D60-B98737854AC5}"/>
              </a:ext>
            </a:extLst>
          </p:cNvPr>
          <p:cNvSpPr txBox="1">
            <a:spLocks/>
          </p:cNvSpPr>
          <p:nvPr/>
        </p:nvSpPr>
        <p:spPr>
          <a:xfrm>
            <a:off x="450029" y="1166273"/>
            <a:ext cx="9070027" cy="4620879"/>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Earner/learners need more transparency: </a:t>
            </a:r>
          </a:p>
          <a:p>
            <a:pPr lvl="1"/>
            <a:r>
              <a:rPr lang="en-US" dirty="0">
                <a:latin typeface="Arial" panose="020B0604020202020204" pitchFamily="34" charset="0"/>
                <a:cs typeface="Arial" panose="020B0604020202020204" pitchFamily="34" charset="0"/>
              </a:rPr>
              <a:t>to understand the value of their achievements in the context of skills and competencies</a:t>
            </a:r>
          </a:p>
          <a:p>
            <a:pPr lvl="1"/>
            <a:r>
              <a:rPr lang="en-US" dirty="0">
                <a:latin typeface="Arial" panose="020B0604020202020204" pitchFamily="34" charset="0"/>
                <a:cs typeface="Arial" panose="020B0604020202020204" pitchFamily="34" charset="0"/>
              </a:rPr>
              <a:t>to represent experiences, trainings, and accomplishments that aren’t found on traditional records</a:t>
            </a:r>
          </a:p>
          <a:p>
            <a:pPr marL="457200" lvl="1"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Employers need more transparency:</a:t>
            </a:r>
          </a:p>
          <a:p>
            <a:pPr lvl="1"/>
            <a:r>
              <a:rPr lang="en-US" dirty="0">
                <a:latin typeface="Arial" panose="020B0604020202020204" pitchFamily="34" charset="0"/>
                <a:cs typeface="Arial" panose="020B0604020202020204" pitchFamily="34" charset="0"/>
              </a:rPr>
              <a:t>to view the skills that earner/learners obtained through credentials and experience</a:t>
            </a:r>
          </a:p>
          <a:p>
            <a:pPr marL="457200" lvl="1"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Education providers need to provide more transparency:</a:t>
            </a:r>
          </a:p>
          <a:p>
            <a:pPr lvl="1"/>
            <a:r>
              <a:rPr lang="en-US" dirty="0">
                <a:latin typeface="Arial" panose="020B0604020202020204" pitchFamily="34" charset="0"/>
                <a:cs typeface="Arial" panose="020B0604020202020204" pitchFamily="34" charset="0"/>
              </a:rPr>
              <a:t>to recognize skills and achievements beyond the degree</a:t>
            </a:r>
          </a:p>
        </p:txBody>
      </p:sp>
    </p:spTree>
    <p:extLst>
      <p:ext uri="{BB962C8B-B14F-4D97-AF65-F5344CB8AC3E}">
        <p14:creationId xmlns:p14="http://schemas.microsoft.com/office/powerpoint/2010/main" val="1086843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10;&#10;Description automatically generated">
            <a:extLst>
              <a:ext uri="{FF2B5EF4-FFF2-40B4-BE49-F238E27FC236}">
                <a16:creationId xmlns:a16="http://schemas.microsoft.com/office/drawing/2014/main" id="{B757C661-DACD-6AA1-1D29-F36ECF103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83" y="287911"/>
            <a:ext cx="8045116" cy="6351408"/>
          </a:xfrm>
          <a:prstGeom prst="rect">
            <a:avLst/>
          </a:prstGeom>
          <a:effectLst>
            <a:glow rad="190500">
              <a:schemeClr val="accent1">
                <a:alpha val="40000"/>
              </a:schemeClr>
            </a:glow>
          </a:effectLst>
        </p:spPr>
      </p:pic>
    </p:spTree>
    <p:extLst>
      <p:ext uri="{BB962C8B-B14F-4D97-AF65-F5344CB8AC3E}">
        <p14:creationId xmlns:p14="http://schemas.microsoft.com/office/powerpoint/2010/main" val="468880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B4945D03-363A-6749-5DE7-7466CE4094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37"/>
          <a:stretch/>
        </p:blipFill>
        <p:spPr bwMode="auto">
          <a:xfrm>
            <a:off x="1258797" y="300843"/>
            <a:ext cx="9999011" cy="5624445"/>
          </a:xfrm>
          <a:prstGeom prst="rect">
            <a:avLst/>
          </a:prstGeom>
          <a:noFill/>
          <a:ln>
            <a:noFill/>
          </a:ln>
          <a:effectLst>
            <a:glow rad="1397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BE98AB4-1AA2-45BB-7911-9AEF8DE9D602}"/>
              </a:ext>
            </a:extLst>
          </p:cNvPr>
          <p:cNvPicPr>
            <a:picLocks noChangeAspect="1"/>
          </p:cNvPicPr>
          <p:nvPr/>
        </p:nvPicPr>
        <p:blipFill>
          <a:blip r:embed="rId3"/>
          <a:stretch>
            <a:fillRect/>
          </a:stretch>
        </p:blipFill>
        <p:spPr>
          <a:xfrm>
            <a:off x="0" y="6041328"/>
            <a:ext cx="12192000" cy="820307"/>
          </a:xfrm>
          <a:prstGeom prst="rect">
            <a:avLst/>
          </a:prstGeom>
        </p:spPr>
      </p:pic>
      <p:pic>
        <p:nvPicPr>
          <p:cNvPr id="5" name="Picture 2" descr="Table&#10;&#10;Description automatically generated">
            <a:extLst>
              <a:ext uri="{FF2B5EF4-FFF2-40B4-BE49-F238E27FC236}">
                <a16:creationId xmlns:a16="http://schemas.microsoft.com/office/drawing/2014/main" id="{00DFA6C6-648C-849D-1E46-E16884A0FCD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3816" y="1186304"/>
            <a:ext cx="5010865" cy="4855025"/>
          </a:xfrm>
          <a:prstGeom prst="rect">
            <a:avLst/>
          </a:prstGeom>
          <a:noFill/>
          <a:ln w="85725">
            <a:solidFill>
              <a:srgbClr val="002060"/>
            </a:solidFill>
          </a:ln>
          <a:effectLst>
            <a:outerShdw blurRad="50800" dist="38100" dir="13500000" sx="102000" sy="102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487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amond 12">
            <a:extLst>
              <a:ext uri="{FF2B5EF4-FFF2-40B4-BE49-F238E27FC236}">
                <a16:creationId xmlns:a16="http://schemas.microsoft.com/office/drawing/2014/main" id="{A9079017-A412-5AC3-C341-45FA2F2B23CC}"/>
              </a:ext>
            </a:extLst>
          </p:cNvPr>
          <p:cNvSpPr/>
          <p:nvPr/>
        </p:nvSpPr>
        <p:spPr>
          <a:xfrm>
            <a:off x="9789560" y="2434590"/>
            <a:ext cx="2314810" cy="2183130"/>
          </a:xfrm>
          <a:prstGeom prst="diamond">
            <a:avLst/>
          </a:prstGeom>
          <a:noFill/>
          <a:ln w="57150">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FCC7B534-2454-754B-B51C-5CD9913472BF}"/>
              </a:ext>
            </a:extLst>
          </p:cNvPr>
          <p:cNvSpPr/>
          <p:nvPr/>
        </p:nvSpPr>
        <p:spPr>
          <a:xfrm>
            <a:off x="8632399" y="2800195"/>
            <a:ext cx="1216485" cy="133184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latin typeface="Arial" panose="020B0604020202020204" pitchFamily="34" charset="0"/>
                <a:cs typeface="Arial" panose="020B0604020202020204" pitchFamily="34" charset="0"/>
              </a:rPr>
              <a:t>Open Records</a:t>
            </a:r>
          </a:p>
        </p:txBody>
      </p:sp>
      <p:sp>
        <p:nvSpPr>
          <p:cNvPr id="24" name="TextBox 23">
            <a:extLst>
              <a:ext uri="{FF2B5EF4-FFF2-40B4-BE49-F238E27FC236}">
                <a16:creationId xmlns:a16="http://schemas.microsoft.com/office/drawing/2014/main" id="{58831317-215D-D145-BF58-FAC1977F5E53}"/>
              </a:ext>
            </a:extLst>
          </p:cNvPr>
          <p:cNvSpPr txBox="1"/>
          <p:nvPr/>
        </p:nvSpPr>
        <p:spPr>
          <a:xfrm>
            <a:off x="10176112" y="3020527"/>
            <a:ext cx="1514206" cy="1077218"/>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Enable digital assertions to a learner owned record.</a:t>
            </a:r>
          </a:p>
        </p:txBody>
      </p:sp>
      <p:pic>
        <p:nvPicPr>
          <p:cNvPr id="29" name="Graphic 28" descr="Document with solid fill">
            <a:extLst>
              <a:ext uri="{FF2B5EF4-FFF2-40B4-BE49-F238E27FC236}">
                <a16:creationId xmlns:a16="http://schemas.microsoft.com/office/drawing/2014/main" id="{EA5F14E2-DA4B-774B-9888-DE996BDF99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67126" y="3332435"/>
            <a:ext cx="747030" cy="747030"/>
          </a:xfrm>
          <a:prstGeom prst="rect">
            <a:avLst/>
          </a:prstGeom>
        </p:spPr>
      </p:pic>
      <p:pic>
        <p:nvPicPr>
          <p:cNvPr id="53" name="Picture 8" descr="Western Governors University">
            <a:extLst>
              <a:ext uri="{FF2B5EF4-FFF2-40B4-BE49-F238E27FC236}">
                <a16:creationId xmlns:a16="http://schemas.microsoft.com/office/drawing/2014/main" id="{0AE8D73F-896B-5D45-9033-6B5A40223678}"/>
              </a:ext>
            </a:extLst>
          </p:cNvPr>
          <p:cNvPicPr>
            <a:picLocks noChangeAspect="1" noChangeArrowheads="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33165" y="6088802"/>
            <a:ext cx="843379" cy="697148"/>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1">
            <a:extLst>
              <a:ext uri="{FF2B5EF4-FFF2-40B4-BE49-F238E27FC236}">
                <a16:creationId xmlns:a16="http://schemas.microsoft.com/office/drawing/2014/main" id="{BC092B0E-1FF5-2443-860F-18B8FB5E2F61}"/>
              </a:ext>
            </a:extLst>
          </p:cNvPr>
          <p:cNvSpPr txBox="1"/>
          <p:nvPr/>
        </p:nvSpPr>
        <p:spPr>
          <a:xfrm>
            <a:off x="8035771" y="6565612"/>
            <a:ext cx="4340431" cy="292388"/>
          </a:xfrm>
          <a:prstGeom prst="rect">
            <a:avLst/>
          </a:prstGeom>
          <a:noFill/>
        </p:spPr>
        <p:txBody>
          <a:bodyPr rot="0" spcFirstLastPara="0" vert="horz" wrap="square" lIns="121920" tIns="60960" rIns="121920" bIns="6096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a:solidFill>
                  <a:schemeClr val="tx2">
                    <a:lumMod val="60000"/>
                    <a:lumOff val="40000"/>
                  </a:schemeClr>
                </a:solidFill>
              </a:rPr>
              <a:t>© 2021 Western Governors University – WGU. All Rights Reserved</a:t>
            </a:r>
            <a:r>
              <a:rPr lang="en-US" sz="1100">
                <a:solidFill>
                  <a:schemeClr val="tx2">
                    <a:lumMod val="60000"/>
                    <a:lumOff val="40000"/>
                  </a:schemeClr>
                </a:solidFill>
                <a:cs typeface="Arial"/>
              </a:rPr>
              <a:t>​</a:t>
            </a:r>
            <a:endParaRPr lang="en-US" sz="1100">
              <a:solidFill>
                <a:schemeClr val="tx2">
                  <a:lumMod val="60000"/>
                  <a:lumOff val="40000"/>
                </a:schemeClr>
              </a:solidFill>
            </a:endParaRPr>
          </a:p>
        </p:txBody>
      </p:sp>
      <p:sp>
        <p:nvSpPr>
          <p:cNvPr id="18" name="Title 1">
            <a:extLst>
              <a:ext uri="{FF2B5EF4-FFF2-40B4-BE49-F238E27FC236}">
                <a16:creationId xmlns:a16="http://schemas.microsoft.com/office/drawing/2014/main" id="{6219C3E6-C3A0-47C4-B748-43F9172D708D}"/>
              </a:ext>
            </a:extLst>
          </p:cNvPr>
          <p:cNvSpPr>
            <a:spLocks noGrp="1"/>
          </p:cNvSpPr>
          <p:nvPr>
            <p:ph type="title"/>
          </p:nvPr>
        </p:nvSpPr>
        <p:spPr>
          <a:xfrm>
            <a:off x="133165" y="83895"/>
            <a:ext cx="10515600" cy="1325563"/>
          </a:xfrm>
        </p:spPr>
        <p:txBody>
          <a:bodyPr/>
          <a:lstStyle/>
          <a:p>
            <a:r>
              <a:rPr lang="en-US" i="1" dirty="0">
                <a:solidFill>
                  <a:srgbClr val="002060"/>
                </a:solidFill>
                <a:latin typeface="Arial" panose="020B0604020202020204" pitchFamily="34" charset="0"/>
                <a:cs typeface="Arial" panose="020B0604020202020204" pitchFamily="34" charset="0"/>
              </a:rPr>
              <a:t>Why</a:t>
            </a:r>
            <a:r>
              <a:rPr lang="en-US" dirty="0">
                <a:solidFill>
                  <a:srgbClr val="002060"/>
                </a:solidFill>
                <a:latin typeface="Arial" panose="020B0604020202020204" pitchFamily="34" charset="0"/>
                <a:cs typeface="Arial" panose="020B0604020202020204" pitchFamily="34" charset="0"/>
              </a:rPr>
              <a:t> </a:t>
            </a:r>
            <a:r>
              <a:rPr lang="en-US" b="1" dirty="0">
                <a:solidFill>
                  <a:srgbClr val="002060"/>
                </a:solidFill>
                <a:latin typeface="Arial" panose="020B0604020202020204" pitchFamily="34" charset="0"/>
                <a:cs typeface="Arial" panose="020B0604020202020204" pitchFamily="34" charset="0"/>
              </a:rPr>
              <a:t>Open Records</a:t>
            </a:r>
          </a:p>
        </p:txBody>
      </p:sp>
      <p:sp>
        <p:nvSpPr>
          <p:cNvPr id="19" name="Content Placeholder 2">
            <a:extLst>
              <a:ext uri="{FF2B5EF4-FFF2-40B4-BE49-F238E27FC236}">
                <a16:creationId xmlns:a16="http://schemas.microsoft.com/office/drawing/2014/main" id="{B58AF6E6-523E-4796-BBD4-D43471E2329C}"/>
              </a:ext>
            </a:extLst>
          </p:cNvPr>
          <p:cNvSpPr txBox="1">
            <a:spLocks/>
          </p:cNvSpPr>
          <p:nvPr/>
        </p:nvSpPr>
        <p:spPr>
          <a:xfrm>
            <a:off x="304800" y="1223255"/>
            <a:ext cx="7330440" cy="4671761"/>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Earner/learners need to:</a:t>
            </a:r>
          </a:p>
          <a:p>
            <a:pPr lvl="1"/>
            <a:r>
              <a:rPr lang="en-US" dirty="0">
                <a:latin typeface="Arial" panose="020B0604020202020204" pitchFamily="34" charset="0"/>
                <a:cs typeface="Arial" panose="020B0604020202020204" pitchFamily="34" charset="0"/>
              </a:rPr>
              <a:t>own, curate, and share their unique talent brand in a competitive job market</a:t>
            </a:r>
          </a:p>
          <a:p>
            <a:pPr marL="457200" lvl="1"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Employers need to:</a:t>
            </a:r>
          </a:p>
          <a:p>
            <a:pPr lvl="1"/>
            <a:r>
              <a:rPr lang="en-US" dirty="0">
                <a:latin typeface="Arial" panose="020B0604020202020204" pitchFamily="34" charset="0"/>
                <a:cs typeface="Arial" panose="020B0604020202020204" pitchFamily="34" charset="0"/>
              </a:rPr>
              <a:t>locate job-ready talent</a:t>
            </a:r>
          </a:p>
          <a:p>
            <a:pPr lvl="1"/>
            <a:r>
              <a:rPr lang="en-US" dirty="0">
                <a:latin typeface="Arial" panose="020B0604020202020204" pitchFamily="34" charset="0"/>
                <a:cs typeface="Arial" panose="020B0604020202020204" pitchFamily="34" charset="0"/>
              </a:rPr>
              <a:t>expedite the hiring process</a:t>
            </a:r>
          </a:p>
          <a:p>
            <a:pPr lvl="1"/>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Education providers need to:</a:t>
            </a:r>
          </a:p>
          <a:p>
            <a:pPr lvl="1"/>
            <a:r>
              <a:rPr lang="en-US" dirty="0">
                <a:latin typeface="Arial" panose="020B0604020202020204" pitchFamily="34" charset="0"/>
                <a:cs typeface="Arial" panose="020B0604020202020204" pitchFamily="34" charset="0"/>
              </a:rPr>
              <a:t>accelerate enrollment and admissions decisions</a:t>
            </a:r>
          </a:p>
          <a:p>
            <a:pPr lvl="1"/>
            <a:r>
              <a:rPr lang="en-US" dirty="0">
                <a:latin typeface="Arial" panose="020B0604020202020204" pitchFamily="34" charset="0"/>
                <a:cs typeface="Arial" panose="020B0604020202020204" pitchFamily="34" charset="0"/>
              </a:rPr>
              <a:t>assert and signify learner achievements as they are earned</a:t>
            </a:r>
          </a:p>
        </p:txBody>
      </p:sp>
    </p:spTree>
    <p:extLst>
      <p:ext uri="{BB962C8B-B14F-4D97-AF65-F5344CB8AC3E}">
        <p14:creationId xmlns:p14="http://schemas.microsoft.com/office/powerpoint/2010/main" val="1122427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3057C81-B312-734A-8D70-A26AE165653C}"/>
              </a:ext>
            </a:extLst>
          </p:cNvPr>
          <p:cNvSpPr/>
          <p:nvPr/>
        </p:nvSpPr>
        <p:spPr>
          <a:xfrm>
            <a:off x="626220" y="0"/>
            <a:ext cx="2192215" cy="1899138"/>
          </a:xfrm>
          <a:prstGeom prst="rect">
            <a:avLst/>
          </a:prstGeom>
          <a:solidFill>
            <a:srgbClr val="584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chart&#10;&#10;Description automatically generated">
            <a:extLst>
              <a:ext uri="{FF2B5EF4-FFF2-40B4-BE49-F238E27FC236}">
                <a16:creationId xmlns:a16="http://schemas.microsoft.com/office/drawing/2014/main" id="{A20DCA5E-9CBF-4501-84A5-ACF7A707D9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2449" y="301871"/>
            <a:ext cx="4768048" cy="6020977"/>
          </a:xfrm>
          <a:prstGeom prst="rect">
            <a:avLst/>
          </a:prstGeom>
          <a:effectLst>
            <a:outerShdw blurRad="244933" dist="84751" dir="2100000" sx="102000" sy="102000" algn="tl" rotWithShape="0">
              <a:prstClr val="black">
                <a:alpha val="40000"/>
              </a:prstClr>
            </a:outerShdw>
          </a:effectLst>
        </p:spPr>
      </p:pic>
      <p:sp>
        <p:nvSpPr>
          <p:cNvPr id="6" name="TextBox 5">
            <a:extLst>
              <a:ext uri="{FF2B5EF4-FFF2-40B4-BE49-F238E27FC236}">
                <a16:creationId xmlns:a16="http://schemas.microsoft.com/office/drawing/2014/main" id="{37412E33-1EE3-6046-BF17-3B23A7E46AFC}"/>
              </a:ext>
            </a:extLst>
          </p:cNvPr>
          <p:cNvSpPr txBox="1"/>
          <p:nvPr/>
        </p:nvSpPr>
        <p:spPr>
          <a:xfrm>
            <a:off x="463464" y="2030413"/>
            <a:ext cx="2517731" cy="523220"/>
          </a:xfrm>
          <a:prstGeom prst="rect">
            <a:avLst/>
          </a:prstGeom>
          <a:noFill/>
        </p:spPr>
        <p:txBody>
          <a:bodyPr wrap="square" rtlCol="0">
            <a:spAutoFit/>
          </a:bodyPr>
          <a:lstStyle/>
          <a:p>
            <a:pPr algn="ctr"/>
            <a:r>
              <a:rPr lang="en-US" sz="2800" b="1">
                <a:solidFill>
                  <a:srgbClr val="584D8A"/>
                </a:solidFill>
              </a:rPr>
              <a:t>Profile</a:t>
            </a:r>
          </a:p>
        </p:txBody>
      </p:sp>
      <p:sp>
        <p:nvSpPr>
          <p:cNvPr id="7" name="Oval 6">
            <a:extLst>
              <a:ext uri="{FF2B5EF4-FFF2-40B4-BE49-F238E27FC236}">
                <a16:creationId xmlns:a16="http://schemas.microsoft.com/office/drawing/2014/main" id="{8BF114B5-EFE3-BB4B-B937-4EC67B0FA171}"/>
              </a:ext>
            </a:extLst>
          </p:cNvPr>
          <p:cNvSpPr/>
          <p:nvPr/>
        </p:nvSpPr>
        <p:spPr>
          <a:xfrm>
            <a:off x="1641569" y="2488162"/>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0F7F035-622A-464D-8956-0AFF9B6A15D2}"/>
              </a:ext>
            </a:extLst>
          </p:cNvPr>
          <p:cNvSpPr/>
          <p:nvPr/>
        </p:nvSpPr>
        <p:spPr>
          <a:xfrm>
            <a:off x="1641569" y="2722338"/>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08B3649-647A-584A-AC4E-B92562173B36}"/>
              </a:ext>
            </a:extLst>
          </p:cNvPr>
          <p:cNvSpPr/>
          <p:nvPr/>
        </p:nvSpPr>
        <p:spPr>
          <a:xfrm>
            <a:off x="1641569" y="2956513"/>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F5D9D27-C49E-1346-B3B3-61327017DB4B}"/>
              </a:ext>
            </a:extLst>
          </p:cNvPr>
          <p:cNvSpPr txBox="1"/>
          <p:nvPr/>
        </p:nvSpPr>
        <p:spPr>
          <a:xfrm>
            <a:off x="463464" y="3050750"/>
            <a:ext cx="2517731" cy="523220"/>
          </a:xfrm>
          <a:prstGeom prst="rect">
            <a:avLst/>
          </a:prstGeom>
          <a:noFill/>
        </p:spPr>
        <p:txBody>
          <a:bodyPr wrap="square" rtlCol="0">
            <a:spAutoFit/>
          </a:bodyPr>
          <a:lstStyle/>
          <a:p>
            <a:pPr algn="ctr"/>
            <a:r>
              <a:rPr lang="en-US" sz="2800" b="1">
                <a:solidFill>
                  <a:srgbClr val="C8C8C8"/>
                </a:solidFill>
              </a:rPr>
              <a:t>Skills</a:t>
            </a:r>
          </a:p>
        </p:txBody>
      </p:sp>
      <p:sp>
        <p:nvSpPr>
          <p:cNvPr id="11" name="Oval 10">
            <a:extLst>
              <a:ext uri="{FF2B5EF4-FFF2-40B4-BE49-F238E27FC236}">
                <a16:creationId xmlns:a16="http://schemas.microsoft.com/office/drawing/2014/main" id="{81A1370A-3B33-8E4F-A0FC-FDFEF871372F}"/>
              </a:ext>
            </a:extLst>
          </p:cNvPr>
          <p:cNvSpPr/>
          <p:nvPr/>
        </p:nvSpPr>
        <p:spPr>
          <a:xfrm>
            <a:off x="1641569" y="3508499"/>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9951FB3-F52D-B847-8979-09DB8FEB8B84}"/>
              </a:ext>
            </a:extLst>
          </p:cNvPr>
          <p:cNvSpPr/>
          <p:nvPr/>
        </p:nvSpPr>
        <p:spPr>
          <a:xfrm>
            <a:off x="1641569" y="3742675"/>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1F9D89D-96FC-8341-A627-A596DCEBE48C}"/>
              </a:ext>
            </a:extLst>
          </p:cNvPr>
          <p:cNvSpPr/>
          <p:nvPr/>
        </p:nvSpPr>
        <p:spPr>
          <a:xfrm>
            <a:off x="1641569" y="3976850"/>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4A84FD9-B37C-6541-875A-F3B377178F9F}"/>
              </a:ext>
            </a:extLst>
          </p:cNvPr>
          <p:cNvSpPr txBox="1"/>
          <p:nvPr/>
        </p:nvSpPr>
        <p:spPr>
          <a:xfrm>
            <a:off x="463464" y="4082238"/>
            <a:ext cx="2517731" cy="523220"/>
          </a:xfrm>
          <a:prstGeom prst="rect">
            <a:avLst/>
          </a:prstGeom>
          <a:noFill/>
        </p:spPr>
        <p:txBody>
          <a:bodyPr wrap="square" rtlCol="0">
            <a:spAutoFit/>
          </a:bodyPr>
          <a:lstStyle/>
          <a:p>
            <a:pPr algn="ctr"/>
            <a:r>
              <a:rPr lang="en-US" sz="2800" b="1">
                <a:solidFill>
                  <a:srgbClr val="C8C8C8"/>
                </a:solidFill>
              </a:rPr>
              <a:t>My Records</a:t>
            </a:r>
          </a:p>
        </p:txBody>
      </p:sp>
      <p:sp>
        <p:nvSpPr>
          <p:cNvPr id="15" name="Oval 14">
            <a:extLst>
              <a:ext uri="{FF2B5EF4-FFF2-40B4-BE49-F238E27FC236}">
                <a16:creationId xmlns:a16="http://schemas.microsoft.com/office/drawing/2014/main" id="{8485E7A2-E227-554C-9003-6DC5EF4D4609}"/>
              </a:ext>
            </a:extLst>
          </p:cNvPr>
          <p:cNvSpPr/>
          <p:nvPr/>
        </p:nvSpPr>
        <p:spPr>
          <a:xfrm>
            <a:off x="1641569" y="4565039"/>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4910B3E-F74E-2F4C-8A9A-80D5C7A0630D}"/>
              </a:ext>
            </a:extLst>
          </p:cNvPr>
          <p:cNvSpPr/>
          <p:nvPr/>
        </p:nvSpPr>
        <p:spPr>
          <a:xfrm>
            <a:off x="1641569" y="4799215"/>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31BC2B5-0835-314B-8803-3ED337967D30}"/>
              </a:ext>
            </a:extLst>
          </p:cNvPr>
          <p:cNvSpPr/>
          <p:nvPr/>
        </p:nvSpPr>
        <p:spPr>
          <a:xfrm>
            <a:off x="1641569" y="5033390"/>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75C98A5-70F1-504D-B341-02C4622FD30C}"/>
              </a:ext>
            </a:extLst>
          </p:cNvPr>
          <p:cNvSpPr txBox="1"/>
          <p:nvPr/>
        </p:nvSpPr>
        <p:spPr>
          <a:xfrm>
            <a:off x="463464" y="5116475"/>
            <a:ext cx="2517731" cy="954107"/>
          </a:xfrm>
          <a:prstGeom prst="rect">
            <a:avLst/>
          </a:prstGeom>
          <a:noFill/>
        </p:spPr>
        <p:txBody>
          <a:bodyPr wrap="square" rtlCol="0">
            <a:spAutoFit/>
          </a:bodyPr>
          <a:lstStyle/>
          <a:p>
            <a:pPr algn="ctr"/>
            <a:r>
              <a:rPr lang="en-US" sz="2800" b="1">
                <a:solidFill>
                  <a:srgbClr val="C8C8C8"/>
                </a:solidFill>
              </a:rPr>
              <a:t>Career Pathways</a:t>
            </a:r>
          </a:p>
        </p:txBody>
      </p:sp>
      <p:pic>
        <p:nvPicPr>
          <p:cNvPr id="20" name="Picture 19" descr="Logo&#10;&#10;Description automatically generated with medium confidence">
            <a:extLst>
              <a:ext uri="{FF2B5EF4-FFF2-40B4-BE49-F238E27FC236}">
                <a16:creationId xmlns:a16="http://schemas.microsoft.com/office/drawing/2014/main" id="{8E4DF7FB-3059-3F4C-AE13-A974356FA1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777" y="36695"/>
            <a:ext cx="1935099" cy="1935099"/>
          </a:xfrm>
          <a:prstGeom prst="rect">
            <a:avLst/>
          </a:prstGeom>
        </p:spPr>
      </p:pic>
      <p:sp>
        <p:nvSpPr>
          <p:cNvPr id="19" name="Rectangle 18">
            <a:extLst>
              <a:ext uri="{FF2B5EF4-FFF2-40B4-BE49-F238E27FC236}">
                <a16:creationId xmlns:a16="http://schemas.microsoft.com/office/drawing/2014/main" id="{0BA18F2D-DC14-5E4C-9497-7A7C6D200F3B}"/>
              </a:ext>
            </a:extLst>
          </p:cNvPr>
          <p:cNvSpPr/>
          <p:nvPr/>
        </p:nvSpPr>
        <p:spPr>
          <a:xfrm>
            <a:off x="9230497" y="6070582"/>
            <a:ext cx="2335283" cy="6748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2398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A1AD00-894B-EB4D-B186-4555015E6886}"/>
              </a:ext>
            </a:extLst>
          </p:cNvPr>
          <p:cNvSpPr/>
          <p:nvPr/>
        </p:nvSpPr>
        <p:spPr>
          <a:xfrm>
            <a:off x="626220" y="0"/>
            <a:ext cx="2192215" cy="1899138"/>
          </a:xfrm>
          <a:prstGeom prst="rect">
            <a:avLst/>
          </a:prstGeom>
          <a:solidFill>
            <a:srgbClr val="584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E2B58D2-E674-8C4B-AD04-9EE49A2F10D7}"/>
              </a:ext>
            </a:extLst>
          </p:cNvPr>
          <p:cNvSpPr txBox="1"/>
          <p:nvPr/>
        </p:nvSpPr>
        <p:spPr>
          <a:xfrm>
            <a:off x="463464" y="2030413"/>
            <a:ext cx="2517731" cy="523220"/>
          </a:xfrm>
          <a:prstGeom prst="rect">
            <a:avLst/>
          </a:prstGeom>
          <a:noFill/>
        </p:spPr>
        <p:txBody>
          <a:bodyPr wrap="square" rtlCol="0">
            <a:spAutoFit/>
          </a:bodyPr>
          <a:lstStyle/>
          <a:p>
            <a:pPr algn="ctr"/>
            <a:r>
              <a:rPr lang="en-US" sz="2800" b="1">
                <a:solidFill>
                  <a:srgbClr val="C8C8C8"/>
                </a:solidFill>
              </a:rPr>
              <a:t>Profile</a:t>
            </a:r>
          </a:p>
        </p:txBody>
      </p:sp>
      <p:sp>
        <p:nvSpPr>
          <p:cNvPr id="8" name="Oval 7">
            <a:extLst>
              <a:ext uri="{FF2B5EF4-FFF2-40B4-BE49-F238E27FC236}">
                <a16:creationId xmlns:a16="http://schemas.microsoft.com/office/drawing/2014/main" id="{EE74E046-91EB-7F4A-9390-C5832ED8F079}"/>
              </a:ext>
            </a:extLst>
          </p:cNvPr>
          <p:cNvSpPr/>
          <p:nvPr/>
        </p:nvSpPr>
        <p:spPr>
          <a:xfrm>
            <a:off x="1641569" y="2488162"/>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B36C41-A150-1E4E-B747-AD9768DCB65B}"/>
              </a:ext>
            </a:extLst>
          </p:cNvPr>
          <p:cNvSpPr/>
          <p:nvPr/>
        </p:nvSpPr>
        <p:spPr>
          <a:xfrm>
            <a:off x="1641569" y="2722338"/>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E686734-7B03-FF4C-AD92-B224F7157159}"/>
              </a:ext>
            </a:extLst>
          </p:cNvPr>
          <p:cNvSpPr/>
          <p:nvPr/>
        </p:nvSpPr>
        <p:spPr>
          <a:xfrm>
            <a:off x="1641569" y="2956513"/>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2B1D04E-DCB5-904A-95A7-29C6DAEF57C1}"/>
              </a:ext>
            </a:extLst>
          </p:cNvPr>
          <p:cNvSpPr txBox="1"/>
          <p:nvPr/>
        </p:nvSpPr>
        <p:spPr>
          <a:xfrm>
            <a:off x="463464" y="3050750"/>
            <a:ext cx="2517731" cy="523220"/>
          </a:xfrm>
          <a:prstGeom prst="rect">
            <a:avLst/>
          </a:prstGeom>
          <a:noFill/>
        </p:spPr>
        <p:txBody>
          <a:bodyPr wrap="square" rtlCol="0">
            <a:spAutoFit/>
          </a:bodyPr>
          <a:lstStyle/>
          <a:p>
            <a:pPr algn="ctr"/>
            <a:r>
              <a:rPr lang="en-US" sz="2800" b="1">
                <a:solidFill>
                  <a:srgbClr val="C8C8C8"/>
                </a:solidFill>
              </a:rPr>
              <a:t>Skills</a:t>
            </a:r>
          </a:p>
        </p:txBody>
      </p:sp>
      <p:sp>
        <p:nvSpPr>
          <p:cNvPr id="12" name="Oval 11">
            <a:extLst>
              <a:ext uri="{FF2B5EF4-FFF2-40B4-BE49-F238E27FC236}">
                <a16:creationId xmlns:a16="http://schemas.microsoft.com/office/drawing/2014/main" id="{203252F7-3258-A745-912B-1E83FF08E384}"/>
              </a:ext>
            </a:extLst>
          </p:cNvPr>
          <p:cNvSpPr/>
          <p:nvPr/>
        </p:nvSpPr>
        <p:spPr>
          <a:xfrm>
            <a:off x="1641569" y="3508499"/>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302797-A5A4-734F-A8AB-37064F46D748}"/>
              </a:ext>
            </a:extLst>
          </p:cNvPr>
          <p:cNvSpPr/>
          <p:nvPr/>
        </p:nvSpPr>
        <p:spPr>
          <a:xfrm>
            <a:off x="1641569" y="3742675"/>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E2C2AD7-9E9B-094E-8738-E5300D5E4F73}"/>
              </a:ext>
            </a:extLst>
          </p:cNvPr>
          <p:cNvSpPr/>
          <p:nvPr/>
        </p:nvSpPr>
        <p:spPr>
          <a:xfrm>
            <a:off x="1641569" y="3976850"/>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D12DE0B-E80A-0846-89A1-38A33080ED2D}"/>
              </a:ext>
            </a:extLst>
          </p:cNvPr>
          <p:cNvSpPr txBox="1"/>
          <p:nvPr/>
        </p:nvSpPr>
        <p:spPr>
          <a:xfrm>
            <a:off x="463464" y="4082238"/>
            <a:ext cx="2517731" cy="523220"/>
          </a:xfrm>
          <a:prstGeom prst="rect">
            <a:avLst/>
          </a:prstGeom>
          <a:noFill/>
        </p:spPr>
        <p:txBody>
          <a:bodyPr wrap="square" rtlCol="0">
            <a:spAutoFit/>
          </a:bodyPr>
          <a:lstStyle/>
          <a:p>
            <a:pPr algn="ctr"/>
            <a:r>
              <a:rPr lang="en-US" sz="2800" b="1">
                <a:solidFill>
                  <a:srgbClr val="584D8A"/>
                </a:solidFill>
              </a:rPr>
              <a:t>My Records</a:t>
            </a:r>
          </a:p>
        </p:txBody>
      </p:sp>
      <p:sp>
        <p:nvSpPr>
          <p:cNvPr id="16" name="Oval 15">
            <a:extLst>
              <a:ext uri="{FF2B5EF4-FFF2-40B4-BE49-F238E27FC236}">
                <a16:creationId xmlns:a16="http://schemas.microsoft.com/office/drawing/2014/main" id="{0A87840D-7AD3-1C4F-A8EE-4ABC7E613FC2}"/>
              </a:ext>
            </a:extLst>
          </p:cNvPr>
          <p:cNvSpPr/>
          <p:nvPr/>
        </p:nvSpPr>
        <p:spPr>
          <a:xfrm>
            <a:off x="1641569" y="4565039"/>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6A096D5-84B7-B642-8450-230991F202BB}"/>
              </a:ext>
            </a:extLst>
          </p:cNvPr>
          <p:cNvSpPr/>
          <p:nvPr/>
        </p:nvSpPr>
        <p:spPr>
          <a:xfrm>
            <a:off x="1641569" y="4799215"/>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3329F80-BE05-2440-87BF-6C2E3A6A9A7C}"/>
              </a:ext>
            </a:extLst>
          </p:cNvPr>
          <p:cNvSpPr/>
          <p:nvPr/>
        </p:nvSpPr>
        <p:spPr>
          <a:xfrm>
            <a:off x="1641569" y="5033390"/>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3322CD8-C9B9-6348-A326-36CE6E1FCDF6}"/>
              </a:ext>
            </a:extLst>
          </p:cNvPr>
          <p:cNvSpPr txBox="1"/>
          <p:nvPr/>
        </p:nvSpPr>
        <p:spPr>
          <a:xfrm>
            <a:off x="463464" y="5116475"/>
            <a:ext cx="2517731" cy="954107"/>
          </a:xfrm>
          <a:prstGeom prst="rect">
            <a:avLst/>
          </a:prstGeom>
          <a:noFill/>
        </p:spPr>
        <p:txBody>
          <a:bodyPr wrap="square" rtlCol="0">
            <a:spAutoFit/>
          </a:bodyPr>
          <a:lstStyle/>
          <a:p>
            <a:pPr algn="ctr"/>
            <a:r>
              <a:rPr lang="en-US" sz="2800" b="1">
                <a:solidFill>
                  <a:srgbClr val="C8C8C8"/>
                </a:solidFill>
              </a:rPr>
              <a:t>Career Pathways</a:t>
            </a:r>
          </a:p>
        </p:txBody>
      </p:sp>
      <p:pic>
        <p:nvPicPr>
          <p:cNvPr id="3" name="Picture 2" descr="Graphical user interface, application, email&#10;&#10;Description automatically generated">
            <a:extLst>
              <a:ext uri="{FF2B5EF4-FFF2-40B4-BE49-F238E27FC236}">
                <a16:creationId xmlns:a16="http://schemas.microsoft.com/office/drawing/2014/main" id="{67FC541D-D12C-A240-A27D-8FC73C13A1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9446" y="606219"/>
            <a:ext cx="7120154" cy="5243375"/>
          </a:xfrm>
          <a:prstGeom prst="rect">
            <a:avLst/>
          </a:prstGeom>
          <a:effectLst>
            <a:outerShdw blurRad="241300" dist="76200" dir="2100000" sx="102000" sy="102000" algn="tl" rotWithShape="0">
              <a:prstClr val="black">
                <a:alpha val="40000"/>
              </a:prstClr>
            </a:outerShdw>
          </a:effectLst>
        </p:spPr>
      </p:pic>
      <p:pic>
        <p:nvPicPr>
          <p:cNvPr id="21" name="Picture 20" descr="Logo&#10;&#10;Description automatically generated with medium confidence">
            <a:extLst>
              <a:ext uri="{FF2B5EF4-FFF2-40B4-BE49-F238E27FC236}">
                <a16:creationId xmlns:a16="http://schemas.microsoft.com/office/drawing/2014/main" id="{C22CA9F4-5B4E-4D46-9D19-EEC6AECCEE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777" y="36695"/>
            <a:ext cx="1935099" cy="1935099"/>
          </a:xfrm>
          <a:prstGeom prst="rect">
            <a:avLst/>
          </a:prstGeom>
        </p:spPr>
      </p:pic>
      <p:sp>
        <p:nvSpPr>
          <p:cNvPr id="22" name="Rectangle 21">
            <a:extLst>
              <a:ext uri="{FF2B5EF4-FFF2-40B4-BE49-F238E27FC236}">
                <a16:creationId xmlns:a16="http://schemas.microsoft.com/office/drawing/2014/main" id="{2F7BAC5C-C797-412F-A38A-50D6AFE40731}"/>
              </a:ext>
            </a:extLst>
          </p:cNvPr>
          <p:cNvSpPr/>
          <p:nvPr/>
        </p:nvSpPr>
        <p:spPr>
          <a:xfrm>
            <a:off x="6484699" y="4371702"/>
            <a:ext cx="1795701" cy="1477891"/>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text, application&#10;&#10;Description automatically generated">
            <a:extLst>
              <a:ext uri="{FF2B5EF4-FFF2-40B4-BE49-F238E27FC236}">
                <a16:creationId xmlns:a16="http://schemas.microsoft.com/office/drawing/2014/main" id="{715F09C5-F26B-DB4B-84CC-5B700B0096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3689" y="1663996"/>
            <a:ext cx="3665738" cy="2474373"/>
          </a:xfrm>
          <a:prstGeom prst="rect">
            <a:avLst/>
          </a:prstGeom>
          <a:ln w="76200">
            <a:solidFill>
              <a:schemeClr val="accent1">
                <a:shade val="50000"/>
              </a:schemeClr>
            </a:solidFill>
          </a:ln>
        </p:spPr>
      </p:pic>
      <p:sp>
        <p:nvSpPr>
          <p:cNvPr id="20" name="Rectangle 19">
            <a:extLst>
              <a:ext uri="{FF2B5EF4-FFF2-40B4-BE49-F238E27FC236}">
                <a16:creationId xmlns:a16="http://schemas.microsoft.com/office/drawing/2014/main" id="{6EBACD38-2C6A-9C4F-85A2-1462A5BF2CB8}"/>
              </a:ext>
            </a:extLst>
          </p:cNvPr>
          <p:cNvSpPr/>
          <p:nvPr/>
        </p:nvSpPr>
        <p:spPr>
          <a:xfrm>
            <a:off x="9230497" y="6070582"/>
            <a:ext cx="2335283" cy="6748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0484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PROMISE OF HIGHER EDUCATION, FULFILLED">
            <a:extLst>
              <a:ext uri="{FF2B5EF4-FFF2-40B4-BE49-F238E27FC236}">
                <a16:creationId xmlns:a16="http://schemas.microsoft.com/office/drawing/2014/main" id="{404C7F59-4C70-400C-8BD2-052E8C286635}"/>
              </a:ext>
            </a:extLst>
          </p:cNvPr>
          <p:cNvPicPr>
            <a:picLocks noChangeAspect="1" noChangeArrowheads="1"/>
          </p:cNvPicPr>
          <p:nvPr/>
        </p:nvPicPr>
        <p:blipFill>
          <a:blip r:embed="rId3">
            <a:duotone>
              <a:schemeClr val="accent5">
                <a:shade val="45000"/>
                <a:satMod val="135000"/>
              </a:schemeClr>
              <a:prstClr val="white"/>
            </a:duotone>
            <a:alphaModFix amt="34000"/>
            <a:extLst>
              <a:ext uri="{28A0092B-C50C-407E-A947-70E740481C1C}">
                <a14:useLocalDpi xmlns:a14="http://schemas.microsoft.com/office/drawing/2010/main" val="0"/>
              </a:ext>
            </a:extLst>
          </a:blip>
          <a:srcRect/>
          <a:stretch>
            <a:fillRect/>
          </a:stretch>
        </p:blipFill>
        <p:spPr bwMode="auto">
          <a:xfrm flipH="1">
            <a:off x="0" y="1376691"/>
            <a:ext cx="8833282" cy="494663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73ED691-3461-4B7C-913A-AE68315C0F61}"/>
              </a:ext>
            </a:extLst>
          </p:cNvPr>
          <p:cNvSpPr>
            <a:spLocks noGrp="1"/>
          </p:cNvSpPr>
          <p:nvPr>
            <p:ph sz="half" idx="1"/>
          </p:nvPr>
        </p:nvSpPr>
        <p:spPr>
          <a:xfrm>
            <a:off x="843127" y="1464700"/>
            <a:ext cx="10505744" cy="4858628"/>
          </a:xfrm>
          <a:solidFill>
            <a:srgbClr val="FFFFFF">
              <a:alpha val="50196"/>
            </a:srgbClr>
          </a:solidFill>
          <a:ln w="28575">
            <a:solidFill>
              <a:srgbClr val="002B4F"/>
            </a:solidFill>
          </a:ln>
        </p:spPr>
        <p:txBody>
          <a:bodyPr>
            <a:normAutofit fontScale="92500" lnSpcReduction="10000"/>
          </a:bodyPr>
          <a:lstStyle/>
          <a:p>
            <a:pPr marL="0" indent="0">
              <a:buNone/>
            </a:pPr>
            <a:endParaRPr lang="en-US" b="1" dirty="0">
              <a:solidFill>
                <a:srgbClr val="002B4F"/>
              </a:solidFill>
              <a:latin typeface="Arial" panose="020B0604020202020204" pitchFamily="34" charset="0"/>
              <a:cs typeface="Arial" panose="020B0604020202020204" pitchFamily="34" charset="0"/>
            </a:endParaRPr>
          </a:p>
          <a:p>
            <a:pPr>
              <a:lnSpc>
                <a:spcPct val="100000"/>
              </a:lnSpc>
            </a:pPr>
            <a:r>
              <a:rPr lang="en-US" sz="2900" b="1" dirty="0">
                <a:solidFill>
                  <a:srgbClr val="002B4F"/>
                </a:solidFill>
                <a:latin typeface="Arial" panose="020B0604020202020204" pitchFamily="34" charset="0"/>
                <a:cs typeface="Arial" panose="020B0604020202020204" pitchFamily="34" charset="0"/>
              </a:rPr>
              <a:t>PROUDLY NONPROFIT</a:t>
            </a:r>
          </a:p>
          <a:p>
            <a:pPr lvl="1">
              <a:lnSpc>
                <a:spcPct val="100000"/>
              </a:lnSpc>
            </a:pPr>
            <a:r>
              <a:rPr lang="en-US" sz="2600" dirty="0">
                <a:solidFill>
                  <a:srgbClr val="4986A0"/>
                </a:solidFill>
                <a:latin typeface="Arial" panose="020B0604020202020204" pitchFamily="34" charset="0"/>
                <a:cs typeface="Arial" panose="020B0604020202020204" pitchFamily="34" charset="0"/>
              </a:rPr>
              <a:t>Founded in 1997 by a bipartisan group of 19 governors.</a:t>
            </a:r>
          </a:p>
          <a:p>
            <a:pPr>
              <a:lnSpc>
                <a:spcPct val="100000"/>
              </a:lnSpc>
            </a:pPr>
            <a:r>
              <a:rPr lang="en-US" sz="2900" b="1" dirty="0">
                <a:solidFill>
                  <a:srgbClr val="002B4F"/>
                </a:solidFill>
                <a:latin typeface="Arial" panose="020B0604020202020204" pitchFamily="34" charset="0"/>
                <a:cs typeface="Arial" panose="020B0604020202020204" pitchFamily="34" charset="0"/>
              </a:rPr>
              <a:t>CORE EXPERIENCE 100% ONLINE</a:t>
            </a:r>
          </a:p>
          <a:p>
            <a:pPr lvl="1">
              <a:lnSpc>
                <a:spcPct val="100000"/>
              </a:lnSpc>
            </a:pPr>
            <a:r>
              <a:rPr lang="en-US" sz="2600" dirty="0">
                <a:solidFill>
                  <a:srgbClr val="4986A0"/>
                </a:solidFill>
                <a:latin typeface="Arial" panose="020B0604020202020204" pitchFamily="34" charset="0"/>
                <a:cs typeface="Arial" panose="020B0604020202020204" pitchFamily="34" charset="0"/>
              </a:rPr>
              <a:t>Competency-based and self-paced</a:t>
            </a:r>
          </a:p>
          <a:p>
            <a:pPr>
              <a:lnSpc>
                <a:spcPct val="100000"/>
              </a:lnSpc>
            </a:pPr>
            <a:r>
              <a:rPr lang="en-US" sz="2900" b="1" dirty="0">
                <a:solidFill>
                  <a:srgbClr val="002B4F"/>
                </a:solidFill>
                <a:latin typeface="Arial" panose="020B0604020202020204" pitchFamily="34" charset="0"/>
                <a:cs typeface="Arial" panose="020B0604020202020204" pitchFamily="34" charset="0"/>
              </a:rPr>
              <a:t>MADE UP OF FOUR SCHOOLS</a:t>
            </a:r>
          </a:p>
          <a:p>
            <a:pPr lvl="1">
              <a:lnSpc>
                <a:spcPct val="100000"/>
              </a:lnSpc>
            </a:pPr>
            <a:r>
              <a:rPr lang="en-US" sz="2600" dirty="0">
                <a:solidFill>
                  <a:srgbClr val="4986A0"/>
                </a:solidFill>
                <a:latin typeface="Arial" panose="020B0604020202020204" pitchFamily="34" charset="0"/>
                <a:cs typeface="Arial" panose="020B0604020202020204" pitchFamily="34" charset="0"/>
              </a:rPr>
              <a:t>Business, IT, Health Professions, K-12 Teacher Education</a:t>
            </a:r>
          </a:p>
          <a:p>
            <a:pPr>
              <a:lnSpc>
                <a:spcPct val="100000"/>
              </a:lnSpc>
            </a:pPr>
            <a:r>
              <a:rPr lang="en-US" sz="2900" b="1" dirty="0">
                <a:solidFill>
                  <a:srgbClr val="002B4F"/>
                </a:solidFill>
                <a:latin typeface="Arial" panose="020B0604020202020204" pitchFamily="34" charset="0"/>
                <a:cs typeface="Arial" panose="020B0604020202020204" pitchFamily="34" charset="0"/>
              </a:rPr>
              <a:t>INNOVATIVE CURRICULUM DESIGN</a:t>
            </a:r>
          </a:p>
          <a:p>
            <a:pPr lvl="1">
              <a:lnSpc>
                <a:spcPct val="100000"/>
              </a:lnSpc>
            </a:pPr>
            <a:r>
              <a:rPr lang="en-US" sz="2600" dirty="0">
                <a:solidFill>
                  <a:srgbClr val="4986A0"/>
                </a:solidFill>
                <a:latin typeface="Arial" panose="020B0604020202020204" pitchFamily="34" charset="0"/>
                <a:cs typeface="Arial" panose="020B0604020202020204" pitchFamily="34" charset="0"/>
              </a:rPr>
              <a:t>Workforce-aligned</a:t>
            </a:r>
          </a:p>
          <a:p>
            <a:pPr lvl="1">
              <a:lnSpc>
                <a:spcPct val="100000"/>
              </a:lnSpc>
            </a:pPr>
            <a:r>
              <a:rPr lang="en-US" sz="2600" dirty="0">
                <a:solidFill>
                  <a:srgbClr val="4986A0"/>
                </a:solidFill>
                <a:latin typeface="Arial" panose="020B0604020202020204" pitchFamily="34" charset="0"/>
                <a:cs typeface="Arial" panose="020B0604020202020204" pitchFamily="34" charset="0"/>
              </a:rPr>
              <a:t>Skills-based</a:t>
            </a:r>
          </a:p>
          <a:p>
            <a:pPr lvl="1">
              <a:lnSpc>
                <a:spcPct val="100000"/>
              </a:lnSpc>
            </a:pPr>
            <a:r>
              <a:rPr lang="en-US" sz="2600" dirty="0">
                <a:solidFill>
                  <a:srgbClr val="4986A0"/>
                </a:solidFill>
                <a:latin typeface="Arial" panose="020B0604020202020204" pitchFamily="34" charset="0"/>
                <a:cs typeface="Arial" panose="020B0604020202020204" pitchFamily="34" charset="0"/>
              </a:rPr>
              <a:t>Built industry certifications into our curriculum.</a:t>
            </a:r>
          </a:p>
          <a:p>
            <a:pPr lvl="1">
              <a:lnSpc>
                <a:spcPct val="100000"/>
              </a:lnSpc>
            </a:pPr>
            <a:endParaRPr lang="en-US" sz="2500" b="1" dirty="0">
              <a:solidFill>
                <a:srgbClr val="4986A0"/>
              </a:solidFill>
              <a:latin typeface="Arial" panose="020B0604020202020204" pitchFamily="34" charset="0"/>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46493835-BEF5-4920-970C-AD12B58B46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9977" y="167666"/>
            <a:ext cx="2552045" cy="1033083"/>
          </a:xfrm>
          <a:prstGeom prst="rect">
            <a:avLst/>
          </a:prstGeom>
        </p:spPr>
      </p:pic>
    </p:spTree>
    <p:extLst>
      <p:ext uri="{BB962C8B-B14F-4D97-AF65-F5344CB8AC3E}">
        <p14:creationId xmlns:p14="http://schemas.microsoft.com/office/powerpoint/2010/main" val="108794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06F12-D621-BDAD-328A-F83F1BEBB13C}"/>
              </a:ext>
            </a:extLst>
          </p:cNvPr>
          <p:cNvSpPr>
            <a:spLocks noGrp="1"/>
          </p:cNvSpPr>
          <p:nvPr>
            <p:ph type="title"/>
          </p:nvPr>
        </p:nvSpPr>
        <p:spPr>
          <a:xfrm>
            <a:off x="207925" y="79682"/>
            <a:ext cx="10515600" cy="1325563"/>
          </a:xfrm>
        </p:spPr>
        <p:txBody>
          <a:bodyPr/>
          <a:lstStyle/>
          <a:p>
            <a:r>
              <a:rPr lang="en-US" i="1" dirty="0">
                <a:solidFill>
                  <a:srgbClr val="002060"/>
                </a:solidFill>
                <a:latin typeface="Arial" panose="020B0604020202020204" pitchFamily="34" charset="0"/>
                <a:cs typeface="Arial" panose="020B0604020202020204" pitchFamily="34" charset="0"/>
              </a:rPr>
              <a:t>Why</a:t>
            </a:r>
            <a:r>
              <a:rPr lang="en-US" dirty="0">
                <a:solidFill>
                  <a:srgbClr val="002060"/>
                </a:solidFill>
                <a:latin typeface="Arial" panose="020B0604020202020204" pitchFamily="34" charset="0"/>
                <a:cs typeface="Arial" panose="020B0604020202020204" pitchFamily="34" charset="0"/>
              </a:rPr>
              <a:t> </a:t>
            </a:r>
            <a:r>
              <a:rPr lang="en-US" b="1" dirty="0">
                <a:solidFill>
                  <a:srgbClr val="002060"/>
                </a:solidFill>
                <a:latin typeface="Arial" panose="020B0604020202020204" pitchFamily="34" charset="0"/>
                <a:cs typeface="Arial" panose="020B0604020202020204" pitchFamily="34" charset="0"/>
              </a:rPr>
              <a:t>Open Pathways</a:t>
            </a:r>
          </a:p>
        </p:txBody>
      </p:sp>
      <p:sp>
        <p:nvSpPr>
          <p:cNvPr id="3" name="Content Placeholder 2">
            <a:extLst>
              <a:ext uri="{FF2B5EF4-FFF2-40B4-BE49-F238E27FC236}">
                <a16:creationId xmlns:a16="http://schemas.microsoft.com/office/drawing/2014/main" id="{63C0B59F-5F1E-D3FE-6695-D1007D32EAE6}"/>
              </a:ext>
            </a:extLst>
          </p:cNvPr>
          <p:cNvSpPr>
            <a:spLocks noGrp="1"/>
          </p:cNvSpPr>
          <p:nvPr>
            <p:ph idx="1"/>
          </p:nvPr>
        </p:nvSpPr>
        <p:spPr>
          <a:xfrm>
            <a:off x="186614" y="1253331"/>
            <a:ext cx="10515600" cy="4351338"/>
          </a:xfrm>
        </p:spPr>
        <p:txBody>
          <a:bodyPr>
            <a:normAutofit fontScale="92500"/>
          </a:bodyPr>
          <a:lstStyle/>
          <a:p>
            <a:r>
              <a:rPr lang="en-US" dirty="0">
                <a:latin typeface="Arial" panose="020B0604020202020204" pitchFamily="34" charset="0"/>
                <a:cs typeface="Arial" panose="020B0604020202020204" pitchFamily="34" charset="0"/>
              </a:rPr>
              <a:t>Earner/learners need:</a:t>
            </a:r>
          </a:p>
          <a:p>
            <a:pPr lvl="1"/>
            <a:r>
              <a:rPr lang="en-US" dirty="0">
                <a:latin typeface="Arial" panose="020B0604020202020204" pitchFamily="34" charset="0"/>
                <a:cs typeface="Arial" panose="020B0604020202020204" pitchFamily="34" charset="0"/>
              </a:rPr>
              <a:t>to explore a variety of pathways to opportunity</a:t>
            </a:r>
          </a:p>
          <a:p>
            <a:pPr lvl="1"/>
            <a:r>
              <a:rPr lang="en-US" dirty="0">
                <a:latin typeface="Arial" panose="020B0604020202020204" pitchFamily="34" charset="0"/>
                <a:cs typeface="Arial" panose="020B0604020202020204" pitchFamily="34" charset="0"/>
              </a:rPr>
              <a:t>to identify next steps to achieve their goals</a:t>
            </a:r>
          </a:p>
          <a:p>
            <a:pPr marL="457200" lvl="1"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Employers need:</a:t>
            </a:r>
          </a:p>
          <a:p>
            <a:pPr lvl="1"/>
            <a:r>
              <a:rPr lang="en-US" dirty="0">
                <a:latin typeface="Arial" panose="020B0604020202020204" pitchFamily="34" charset="0"/>
                <a:cs typeface="Arial" panose="020B0604020202020204" pitchFamily="34" charset="0"/>
              </a:rPr>
              <a:t>to create transparent career trajectories</a:t>
            </a:r>
          </a:p>
          <a:p>
            <a:pPr lvl="1"/>
            <a:r>
              <a:rPr lang="en-US" dirty="0">
                <a:latin typeface="Arial" panose="020B0604020202020204" pitchFamily="34" charset="0"/>
                <a:cs typeface="Arial" panose="020B0604020202020204" pitchFamily="34" charset="0"/>
              </a:rPr>
              <a:t>to know and grow their talent</a:t>
            </a:r>
          </a:p>
          <a:p>
            <a:pPr marL="457200" lvl="1"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Education providers need:</a:t>
            </a:r>
          </a:p>
          <a:p>
            <a:pPr lvl="1"/>
            <a:r>
              <a:rPr lang="en-US" dirty="0">
                <a:latin typeface="Arial" panose="020B0604020202020204" pitchFamily="34" charset="0"/>
                <a:cs typeface="Arial" panose="020B0604020202020204" pitchFamily="34" charset="0"/>
              </a:rPr>
              <a:t>to create pathways that enable seamless skilling, reskilling, and upskilling</a:t>
            </a:r>
          </a:p>
          <a:p>
            <a:pPr lvl="1"/>
            <a:r>
              <a:rPr lang="en-US" dirty="0">
                <a:latin typeface="Arial" panose="020B0604020202020204" pitchFamily="34" charset="0"/>
                <a:cs typeface="Arial" panose="020B0604020202020204" pitchFamily="34" charset="0"/>
              </a:rPr>
              <a:t>to be proactive, agile, and responsive to shifting workforce needs</a:t>
            </a:r>
          </a:p>
          <a:p>
            <a:pPr marL="0" indent="0">
              <a:buNone/>
            </a:pPr>
            <a:endParaRPr lang="en-US" dirty="0">
              <a:latin typeface="Arial" panose="020B0604020202020204" pitchFamily="34" charset="0"/>
              <a:cs typeface="Arial" panose="020B0604020202020204" pitchFamily="34" charset="0"/>
            </a:endParaRPr>
          </a:p>
        </p:txBody>
      </p:sp>
      <p:pic>
        <p:nvPicPr>
          <p:cNvPr id="5" name="Picture 8" descr="Western Governors University">
            <a:extLst>
              <a:ext uri="{FF2B5EF4-FFF2-40B4-BE49-F238E27FC236}">
                <a16:creationId xmlns:a16="http://schemas.microsoft.com/office/drawing/2014/main" id="{7A923D64-17FD-4D6A-91C8-0F12A2A35991}"/>
              </a:ext>
            </a:extLst>
          </p:cNvPr>
          <p:cNvPicPr>
            <a:picLocks noChangeAspect="1" noChangeArrowheads="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33165" y="6088802"/>
            <a:ext cx="843379" cy="697148"/>
          </a:xfrm>
          <a:prstGeom prst="rect">
            <a:avLst/>
          </a:prstGeom>
          <a:noFill/>
          <a:extLst>
            <a:ext uri="{909E8E84-426E-40DD-AFC4-6F175D3DCCD1}">
              <a14:hiddenFill xmlns:a14="http://schemas.microsoft.com/office/drawing/2010/main">
                <a:solidFill>
                  <a:srgbClr val="FFFFFF"/>
                </a:solidFill>
              </a14:hiddenFill>
            </a:ext>
          </a:extLst>
        </p:spPr>
      </p:pic>
      <p:sp>
        <p:nvSpPr>
          <p:cNvPr id="6" name="Diamond 5">
            <a:extLst>
              <a:ext uri="{FF2B5EF4-FFF2-40B4-BE49-F238E27FC236}">
                <a16:creationId xmlns:a16="http://schemas.microsoft.com/office/drawing/2014/main" id="{DEC3FBD7-7CE2-4212-819C-8CC2C6E2C5A7}"/>
              </a:ext>
            </a:extLst>
          </p:cNvPr>
          <p:cNvSpPr/>
          <p:nvPr/>
        </p:nvSpPr>
        <p:spPr>
          <a:xfrm>
            <a:off x="8618219" y="2249294"/>
            <a:ext cx="2036573" cy="1950509"/>
          </a:xfrm>
          <a:prstGeom prst="diamond">
            <a:avLst/>
          </a:prstGeom>
          <a:noFill/>
          <a:ln w="57150">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4">
            <a:extLst>
              <a:ext uri="{FF2B5EF4-FFF2-40B4-BE49-F238E27FC236}">
                <a16:creationId xmlns:a16="http://schemas.microsoft.com/office/drawing/2014/main" id="{F93B9499-CF82-4994-AB7D-09F63BC28EA4}"/>
              </a:ext>
            </a:extLst>
          </p:cNvPr>
          <p:cNvSpPr/>
          <p:nvPr/>
        </p:nvSpPr>
        <p:spPr>
          <a:xfrm>
            <a:off x="10578185" y="2453782"/>
            <a:ext cx="1318339" cy="147336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a:latin typeface="Arial" panose="020B0604020202020204" pitchFamily="34" charset="0"/>
                <a:cs typeface="Arial" panose="020B0604020202020204" pitchFamily="34" charset="0"/>
              </a:rPr>
              <a:t>Open Pathways</a:t>
            </a:r>
          </a:p>
        </p:txBody>
      </p:sp>
      <p:sp>
        <p:nvSpPr>
          <p:cNvPr id="8" name="TextBox 7">
            <a:extLst>
              <a:ext uri="{FF2B5EF4-FFF2-40B4-BE49-F238E27FC236}">
                <a16:creationId xmlns:a16="http://schemas.microsoft.com/office/drawing/2014/main" id="{DA797284-E99E-450D-A17F-549D6FB10CC7}"/>
              </a:ext>
            </a:extLst>
          </p:cNvPr>
          <p:cNvSpPr txBox="1"/>
          <p:nvPr/>
        </p:nvSpPr>
        <p:spPr>
          <a:xfrm>
            <a:off x="8776173" y="2685939"/>
            <a:ext cx="1802012" cy="1077218"/>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Enable personalized learning pathways.</a:t>
            </a:r>
          </a:p>
        </p:txBody>
      </p:sp>
      <p:pic>
        <p:nvPicPr>
          <p:cNvPr id="9" name="Graphic 8" descr="Route (Two Pins With A Path) with solid fill">
            <a:extLst>
              <a:ext uri="{FF2B5EF4-FFF2-40B4-BE49-F238E27FC236}">
                <a16:creationId xmlns:a16="http://schemas.microsoft.com/office/drawing/2014/main" id="{621D1EB3-D023-4F73-BCAB-AFD0735C6A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49635" y="3024171"/>
            <a:ext cx="818823" cy="818823"/>
          </a:xfrm>
          <a:prstGeom prst="rect">
            <a:avLst/>
          </a:prstGeom>
        </p:spPr>
      </p:pic>
    </p:spTree>
    <p:extLst>
      <p:ext uri="{BB962C8B-B14F-4D97-AF65-F5344CB8AC3E}">
        <p14:creationId xmlns:p14="http://schemas.microsoft.com/office/powerpoint/2010/main" val="1864564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 Teams&#10;&#10;Description automatically generated">
            <a:extLst>
              <a:ext uri="{FF2B5EF4-FFF2-40B4-BE49-F238E27FC236}">
                <a16:creationId xmlns:a16="http://schemas.microsoft.com/office/drawing/2014/main" id="{36EDB466-F214-46FF-B27B-3C23579EDA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2109" y="1199233"/>
            <a:ext cx="5163671" cy="4459534"/>
          </a:xfrm>
          <a:prstGeom prst="rect">
            <a:avLst/>
          </a:prstGeom>
          <a:effectLst>
            <a:outerShdw blurRad="241300" dist="76200" dir="2100000" sx="102000" sy="102000" algn="tl" rotWithShape="0">
              <a:prstClr val="black">
                <a:alpha val="40000"/>
              </a:prstClr>
            </a:outerShdw>
          </a:effectLst>
        </p:spPr>
      </p:pic>
      <p:sp>
        <p:nvSpPr>
          <p:cNvPr id="5" name="Rectangle 4">
            <a:extLst>
              <a:ext uri="{FF2B5EF4-FFF2-40B4-BE49-F238E27FC236}">
                <a16:creationId xmlns:a16="http://schemas.microsoft.com/office/drawing/2014/main" id="{2D2ACDE2-1373-4048-A5B5-C492FECF715B}"/>
              </a:ext>
            </a:extLst>
          </p:cNvPr>
          <p:cNvSpPr/>
          <p:nvPr/>
        </p:nvSpPr>
        <p:spPr>
          <a:xfrm>
            <a:off x="626220" y="0"/>
            <a:ext cx="2192215" cy="1899138"/>
          </a:xfrm>
          <a:prstGeom prst="rect">
            <a:avLst/>
          </a:prstGeom>
          <a:solidFill>
            <a:srgbClr val="584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A58F4B3-2C0C-6E49-9977-A1C43635A82B}"/>
              </a:ext>
            </a:extLst>
          </p:cNvPr>
          <p:cNvSpPr txBox="1"/>
          <p:nvPr/>
        </p:nvSpPr>
        <p:spPr>
          <a:xfrm>
            <a:off x="463464" y="2030413"/>
            <a:ext cx="2517731" cy="523220"/>
          </a:xfrm>
          <a:prstGeom prst="rect">
            <a:avLst/>
          </a:prstGeom>
          <a:noFill/>
        </p:spPr>
        <p:txBody>
          <a:bodyPr wrap="square" rtlCol="0">
            <a:spAutoFit/>
          </a:bodyPr>
          <a:lstStyle/>
          <a:p>
            <a:pPr algn="ctr"/>
            <a:r>
              <a:rPr lang="en-US" sz="2800" b="1">
                <a:solidFill>
                  <a:srgbClr val="C8C8C8"/>
                </a:solidFill>
              </a:rPr>
              <a:t>Profile</a:t>
            </a:r>
          </a:p>
        </p:txBody>
      </p:sp>
      <p:sp>
        <p:nvSpPr>
          <p:cNvPr id="8" name="Oval 7">
            <a:extLst>
              <a:ext uri="{FF2B5EF4-FFF2-40B4-BE49-F238E27FC236}">
                <a16:creationId xmlns:a16="http://schemas.microsoft.com/office/drawing/2014/main" id="{8196C805-4B3E-6944-9B71-51262C5379D4}"/>
              </a:ext>
            </a:extLst>
          </p:cNvPr>
          <p:cNvSpPr/>
          <p:nvPr/>
        </p:nvSpPr>
        <p:spPr>
          <a:xfrm>
            <a:off x="1641569" y="2488162"/>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BE2E3F6-6E16-7D41-A256-DBCC6A6D774E}"/>
              </a:ext>
            </a:extLst>
          </p:cNvPr>
          <p:cNvSpPr/>
          <p:nvPr/>
        </p:nvSpPr>
        <p:spPr>
          <a:xfrm>
            <a:off x="1641569" y="2722338"/>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5EB3726-BF1F-2748-B979-08D928394DA8}"/>
              </a:ext>
            </a:extLst>
          </p:cNvPr>
          <p:cNvSpPr/>
          <p:nvPr/>
        </p:nvSpPr>
        <p:spPr>
          <a:xfrm>
            <a:off x="1641569" y="2956513"/>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D8DFAAE-A42C-1F49-A331-D8E9F4CC5695}"/>
              </a:ext>
            </a:extLst>
          </p:cNvPr>
          <p:cNvSpPr txBox="1"/>
          <p:nvPr/>
        </p:nvSpPr>
        <p:spPr>
          <a:xfrm>
            <a:off x="463464" y="3050750"/>
            <a:ext cx="2517731" cy="523220"/>
          </a:xfrm>
          <a:prstGeom prst="rect">
            <a:avLst/>
          </a:prstGeom>
          <a:noFill/>
        </p:spPr>
        <p:txBody>
          <a:bodyPr wrap="square" rtlCol="0">
            <a:spAutoFit/>
          </a:bodyPr>
          <a:lstStyle/>
          <a:p>
            <a:pPr algn="ctr"/>
            <a:r>
              <a:rPr lang="en-US" sz="2800" b="1">
                <a:solidFill>
                  <a:srgbClr val="C8C8C8"/>
                </a:solidFill>
              </a:rPr>
              <a:t>Skills</a:t>
            </a:r>
          </a:p>
        </p:txBody>
      </p:sp>
      <p:sp>
        <p:nvSpPr>
          <p:cNvPr id="12" name="Oval 11">
            <a:extLst>
              <a:ext uri="{FF2B5EF4-FFF2-40B4-BE49-F238E27FC236}">
                <a16:creationId xmlns:a16="http://schemas.microsoft.com/office/drawing/2014/main" id="{DD764E08-2E23-344D-B703-80AF8307A1A4}"/>
              </a:ext>
            </a:extLst>
          </p:cNvPr>
          <p:cNvSpPr/>
          <p:nvPr/>
        </p:nvSpPr>
        <p:spPr>
          <a:xfrm>
            <a:off x="1641569" y="3508499"/>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B4515B8-8D22-B74A-83AA-19733FBBEFBD}"/>
              </a:ext>
            </a:extLst>
          </p:cNvPr>
          <p:cNvSpPr/>
          <p:nvPr/>
        </p:nvSpPr>
        <p:spPr>
          <a:xfrm>
            <a:off x="1641569" y="3742675"/>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FBA0C66-F5E0-FF4A-9FE2-D2A593947F42}"/>
              </a:ext>
            </a:extLst>
          </p:cNvPr>
          <p:cNvSpPr/>
          <p:nvPr/>
        </p:nvSpPr>
        <p:spPr>
          <a:xfrm>
            <a:off x="1641569" y="3976850"/>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FBB5E1B-BE86-0340-A482-B47CE31D240B}"/>
              </a:ext>
            </a:extLst>
          </p:cNvPr>
          <p:cNvSpPr txBox="1"/>
          <p:nvPr/>
        </p:nvSpPr>
        <p:spPr>
          <a:xfrm>
            <a:off x="463464" y="4082238"/>
            <a:ext cx="2517731" cy="523220"/>
          </a:xfrm>
          <a:prstGeom prst="rect">
            <a:avLst/>
          </a:prstGeom>
          <a:noFill/>
        </p:spPr>
        <p:txBody>
          <a:bodyPr wrap="square" rtlCol="0">
            <a:spAutoFit/>
          </a:bodyPr>
          <a:lstStyle/>
          <a:p>
            <a:pPr algn="ctr"/>
            <a:r>
              <a:rPr lang="en-US" sz="2800" b="1">
                <a:solidFill>
                  <a:srgbClr val="C8C8C8"/>
                </a:solidFill>
              </a:rPr>
              <a:t>My Records</a:t>
            </a:r>
          </a:p>
        </p:txBody>
      </p:sp>
      <p:sp>
        <p:nvSpPr>
          <p:cNvPr id="16" name="Oval 15">
            <a:extLst>
              <a:ext uri="{FF2B5EF4-FFF2-40B4-BE49-F238E27FC236}">
                <a16:creationId xmlns:a16="http://schemas.microsoft.com/office/drawing/2014/main" id="{844DDEF1-8362-8D4B-8C51-4EE445EA3F83}"/>
              </a:ext>
            </a:extLst>
          </p:cNvPr>
          <p:cNvSpPr/>
          <p:nvPr/>
        </p:nvSpPr>
        <p:spPr>
          <a:xfrm>
            <a:off x="1641569" y="4565039"/>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0D550BB-394D-F640-8BB1-1643EBDA102B}"/>
              </a:ext>
            </a:extLst>
          </p:cNvPr>
          <p:cNvSpPr/>
          <p:nvPr/>
        </p:nvSpPr>
        <p:spPr>
          <a:xfrm>
            <a:off x="1641569" y="4799215"/>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8886277-9BC2-1B4D-8373-E1D6BAC4265C}"/>
              </a:ext>
            </a:extLst>
          </p:cNvPr>
          <p:cNvSpPr/>
          <p:nvPr/>
        </p:nvSpPr>
        <p:spPr>
          <a:xfrm>
            <a:off x="1641569" y="5033390"/>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3C1E765-5ACB-C64B-804B-752DE0F61203}"/>
              </a:ext>
            </a:extLst>
          </p:cNvPr>
          <p:cNvSpPr txBox="1"/>
          <p:nvPr/>
        </p:nvSpPr>
        <p:spPr>
          <a:xfrm>
            <a:off x="463464" y="5116475"/>
            <a:ext cx="2517731" cy="954107"/>
          </a:xfrm>
          <a:prstGeom prst="rect">
            <a:avLst/>
          </a:prstGeom>
          <a:noFill/>
        </p:spPr>
        <p:txBody>
          <a:bodyPr wrap="square" rtlCol="0">
            <a:spAutoFit/>
          </a:bodyPr>
          <a:lstStyle/>
          <a:p>
            <a:pPr algn="ctr"/>
            <a:r>
              <a:rPr lang="en-US" sz="2800" b="1">
                <a:solidFill>
                  <a:srgbClr val="584D8A"/>
                </a:solidFill>
              </a:rPr>
              <a:t>Career Pathways</a:t>
            </a:r>
          </a:p>
        </p:txBody>
      </p:sp>
      <p:pic>
        <p:nvPicPr>
          <p:cNvPr id="21" name="Picture 20" descr="Logo&#10;&#10;Description automatically generated with medium confidence">
            <a:extLst>
              <a:ext uri="{FF2B5EF4-FFF2-40B4-BE49-F238E27FC236}">
                <a16:creationId xmlns:a16="http://schemas.microsoft.com/office/drawing/2014/main" id="{67EE9F63-DD20-4348-A0B4-39285BA751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777" y="36695"/>
            <a:ext cx="1935099" cy="1935099"/>
          </a:xfrm>
          <a:prstGeom prst="rect">
            <a:avLst/>
          </a:prstGeom>
        </p:spPr>
      </p:pic>
      <p:sp>
        <p:nvSpPr>
          <p:cNvPr id="22" name="Rectangle 21">
            <a:extLst>
              <a:ext uri="{FF2B5EF4-FFF2-40B4-BE49-F238E27FC236}">
                <a16:creationId xmlns:a16="http://schemas.microsoft.com/office/drawing/2014/main" id="{5BDAD664-C372-486E-976A-7E0004671841}"/>
              </a:ext>
            </a:extLst>
          </p:cNvPr>
          <p:cNvSpPr/>
          <p:nvPr/>
        </p:nvSpPr>
        <p:spPr>
          <a:xfrm>
            <a:off x="6530669" y="1462411"/>
            <a:ext cx="1724908" cy="4196355"/>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2E4717E-C44B-634A-804F-47D9DFCF86DD}"/>
              </a:ext>
            </a:extLst>
          </p:cNvPr>
          <p:cNvSpPr txBox="1"/>
          <p:nvPr/>
        </p:nvSpPr>
        <p:spPr>
          <a:xfrm>
            <a:off x="10044653" y="2933366"/>
            <a:ext cx="1624286" cy="184666"/>
          </a:xfrm>
          <a:prstGeom prst="rect">
            <a:avLst/>
          </a:prstGeom>
          <a:noFill/>
        </p:spPr>
        <p:txBody>
          <a:bodyPr wrap="square" rtlCol="0">
            <a:spAutoFit/>
          </a:bodyPr>
          <a:lstStyle/>
          <a:p>
            <a:r>
              <a:rPr lang="en-US" sz="600"/>
              <a:t>Pharmacy Technician</a:t>
            </a:r>
          </a:p>
        </p:txBody>
      </p:sp>
      <p:sp>
        <p:nvSpPr>
          <p:cNvPr id="23" name="TextBox 22">
            <a:extLst>
              <a:ext uri="{FF2B5EF4-FFF2-40B4-BE49-F238E27FC236}">
                <a16:creationId xmlns:a16="http://schemas.microsoft.com/office/drawing/2014/main" id="{7123CC3D-88A7-4E40-828A-4B56AEFAABEB}"/>
              </a:ext>
            </a:extLst>
          </p:cNvPr>
          <p:cNvSpPr txBox="1"/>
          <p:nvPr/>
        </p:nvSpPr>
        <p:spPr>
          <a:xfrm>
            <a:off x="9537024" y="3219564"/>
            <a:ext cx="1624286" cy="184666"/>
          </a:xfrm>
          <a:prstGeom prst="rect">
            <a:avLst/>
          </a:prstGeom>
          <a:noFill/>
        </p:spPr>
        <p:txBody>
          <a:bodyPr wrap="square" rtlCol="0">
            <a:spAutoFit/>
          </a:bodyPr>
          <a:lstStyle/>
          <a:p>
            <a:r>
              <a:rPr lang="en-US" sz="600">
                <a:latin typeface="Arial" panose="020B0604020202020204" pitchFamily="34" charset="0"/>
                <a:cs typeface="Arial" panose="020B0604020202020204" pitchFamily="34" charset="0"/>
              </a:rPr>
              <a:t>Medical Coding</a:t>
            </a:r>
          </a:p>
        </p:txBody>
      </p:sp>
      <p:pic>
        <p:nvPicPr>
          <p:cNvPr id="6" name="Picture 5" descr="Graphical user interface, application, Teams&#10;&#10;Description automatically generated">
            <a:extLst>
              <a:ext uri="{FF2B5EF4-FFF2-40B4-BE49-F238E27FC236}">
                <a16:creationId xmlns:a16="http://schemas.microsoft.com/office/drawing/2014/main" id="{29C4D06E-F191-A04A-925C-952F31EA7C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0976" y="223209"/>
            <a:ext cx="2505295" cy="6201833"/>
          </a:xfrm>
          <a:prstGeom prst="rect">
            <a:avLst/>
          </a:prstGeom>
          <a:ln w="76200">
            <a:solidFill>
              <a:schemeClr val="accent1">
                <a:shade val="50000"/>
              </a:schemeClr>
            </a:solidFill>
          </a:ln>
        </p:spPr>
      </p:pic>
      <p:sp>
        <p:nvSpPr>
          <p:cNvPr id="24" name="Rectangle 23">
            <a:extLst>
              <a:ext uri="{FF2B5EF4-FFF2-40B4-BE49-F238E27FC236}">
                <a16:creationId xmlns:a16="http://schemas.microsoft.com/office/drawing/2014/main" id="{05EC267A-DC22-2F40-B26F-B7DB72D506E7}"/>
              </a:ext>
            </a:extLst>
          </p:cNvPr>
          <p:cNvSpPr/>
          <p:nvPr/>
        </p:nvSpPr>
        <p:spPr>
          <a:xfrm>
            <a:off x="9230497" y="6070582"/>
            <a:ext cx="2335283" cy="6748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6923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 Teams&#10;&#10;Description automatically generated">
            <a:extLst>
              <a:ext uri="{FF2B5EF4-FFF2-40B4-BE49-F238E27FC236}">
                <a16:creationId xmlns:a16="http://schemas.microsoft.com/office/drawing/2014/main" id="{080AEA72-8E98-4543-8489-3D35D41001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6771" y="901874"/>
            <a:ext cx="5729009" cy="4947781"/>
          </a:xfrm>
          <a:prstGeom prst="rect">
            <a:avLst/>
          </a:prstGeom>
          <a:effectLst>
            <a:outerShdw blurRad="241300" dist="76200" dir="2100000" sx="102000" sy="102000" algn="tl" rotWithShape="0">
              <a:prstClr val="black">
                <a:alpha val="40000"/>
              </a:prstClr>
            </a:outerShdw>
          </a:effectLst>
        </p:spPr>
      </p:pic>
      <p:sp>
        <p:nvSpPr>
          <p:cNvPr id="5" name="Rectangle 4">
            <a:extLst>
              <a:ext uri="{FF2B5EF4-FFF2-40B4-BE49-F238E27FC236}">
                <a16:creationId xmlns:a16="http://schemas.microsoft.com/office/drawing/2014/main" id="{D28D2855-7E28-FB48-8561-495A7A6116D4}"/>
              </a:ext>
            </a:extLst>
          </p:cNvPr>
          <p:cNvSpPr/>
          <p:nvPr/>
        </p:nvSpPr>
        <p:spPr>
          <a:xfrm>
            <a:off x="626220" y="0"/>
            <a:ext cx="2192215" cy="1899138"/>
          </a:xfrm>
          <a:prstGeom prst="rect">
            <a:avLst/>
          </a:prstGeom>
          <a:solidFill>
            <a:srgbClr val="584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8DE9D9A-6DC1-2647-953E-7772A20EC467}"/>
              </a:ext>
            </a:extLst>
          </p:cNvPr>
          <p:cNvSpPr txBox="1"/>
          <p:nvPr/>
        </p:nvSpPr>
        <p:spPr>
          <a:xfrm>
            <a:off x="463464" y="2030413"/>
            <a:ext cx="2517731" cy="523220"/>
          </a:xfrm>
          <a:prstGeom prst="rect">
            <a:avLst/>
          </a:prstGeom>
          <a:noFill/>
        </p:spPr>
        <p:txBody>
          <a:bodyPr wrap="square" rtlCol="0">
            <a:spAutoFit/>
          </a:bodyPr>
          <a:lstStyle/>
          <a:p>
            <a:pPr algn="ctr"/>
            <a:r>
              <a:rPr lang="en-US" sz="2800" b="1">
                <a:solidFill>
                  <a:srgbClr val="C8C8C8"/>
                </a:solidFill>
              </a:rPr>
              <a:t>Profile</a:t>
            </a:r>
          </a:p>
        </p:txBody>
      </p:sp>
      <p:sp>
        <p:nvSpPr>
          <p:cNvPr id="8" name="Oval 7">
            <a:extLst>
              <a:ext uri="{FF2B5EF4-FFF2-40B4-BE49-F238E27FC236}">
                <a16:creationId xmlns:a16="http://schemas.microsoft.com/office/drawing/2014/main" id="{553BF97E-7337-6347-9A71-06EA4E6A9C86}"/>
              </a:ext>
            </a:extLst>
          </p:cNvPr>
          <p:cNvSpPr/>
          <p:nvPr/>
        </p:nvSpPr>
        <p:spPr>
          <a:xfrm>
            <a:off x="1641569" y="2488162"/>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818F3E0-35DA-5D48-A0A0-12DB104AA0CF}"/>
              </a:ext>
            </a:extLst>
          </p:cNvPr>
          <p:cNvSpPr/>
          <p:nvPr/>
        </p:nvSpPr>
        <p:spPr>
          <a:xfrm>
            <a:off x="1641569" y="2722338"/>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B0E7589-7783-4F44-971A-D42931570D0B}"/>
              </a:ext>
            </a:extLst>
          </p:cNvPr>
          <p:cNvSpPr/>
          <p:nvPr/>
        </p:nvSpPr>
        <p:spPr>
          <a:xfrm>
            <a:off x="1641569" y="2956513"/>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79FCD4E-F69C-6648-860A-F456645B970E}"/>
              </a:ext>
            </a:extLst>
          </p:cNvPr>
          <p:cNvSpPr txBox="1"/>
          <p:nvPr/>
        </p:nvSpPr>
        <p:spPr>
          <a:xfrm>
            <a:off x="463464" y="3050750"/>
            <a:ext cx="2517731" cy="523220"/>
          </a:xfrm>
          <a:prstGeom prst="rect">
            <a:avLst/>
          </a:prstGeom>
          <a:noFill/>
        </p:spPr>
        <p:txBody>
          <a:bodyPr wrap="square" rtlCol="0">
            <a:spAutoFit/>
          </a:bodyPr>
          <a:lstStyle/>
          <a:p>
            <a:pPr algn="ctr"/>
            <a:r>
              <a:rPr lang="en-US" sz="2800" b="1">
                <a:solidFill>
                  <a:srgbClr val="C8C8C8"/>
                </a:solidFill>
              </a:rPr>
              <a:t>Skills</a:t>
            </a:r>
          </a:p>
        </p:txBody>
      </p:sp>
      <p:sp>
        <p:nvSpPr>
          <p:cNvPr id="12" name="Oval 11">
            <a:extLst>
              <a:ext uri="{FF2B5EF4-FFF2-40B4-BE49-F238E27FC236}">
                <a16:creationId xmlns:a16="http://schemas.microsoft.com/office/drawing/2014/main" id="{A0D3C0D1-FE11-EE4A-9942-605B7A4D4889}"/>
              </a:ext>
            </a:extLst>
          </p:cNvPr>
          <p:cNvSpPr/>
          <p:nvPr/>
        </p:nvSpPr>
        <p:spPr>
          <a:xfrm>
            <a:off x="1641569" y="3508499"/>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4125B04-7AE9-3F46-8EF6-03305FB6ACE6}"/>
              </a:ext>
            </a:extLst>
          </p:cNvPr>
          <p:cNvSpPr/>
          <p:nvPr/>
        </p:nvSpPr>
        <p:spPr>
          <a:xfrm>
            <a:off x="1641569" y="3742675"/>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15F5283-9189-1649-8380-5CC46CF389A1}"/>
              </a:ext>
            </a:extLst>
          </p:cNvPr>
          <p:cNvSpPr/>
          <p:nvPr/>
        </p:nvSpPr>
        <p:spPr>
          <a:xfrm>
            <a:off x="1641569" y="3976850"/>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F4F22B7-A9BD-904C-B26F-AC5E077F550C}"/>
              </a:ext>
            </a:extLst>
          </p:cNvPr>
          <p:cNvSpPr txBox="1"/>
          <p:nvPr/>
        </p:nvSpPr>
        <p:spPr>
          <a:xfrm>
            <a:off x="463464" y="4082238"/>
            <a:ext cx="2517731" cy="523220"/>
          </a:xfrm>
          <a:prstGeom prst="rect">
            <a:avLst/>
          </a:prstGeom>
          <a:noFill/>
        </p:spPr>
        <p:txBody>
          <a:bodyPr wrap="square" rtlCol="0">
            <a:spAutoFit/>
          </a:bodyPr>
          <a:lstStyle/>
          <a:p>
            <a:pPr algn="ctr"/>
            <a:r>
              <a:rPr lang="en-US" sz="2800" b="1">
                <a:solidFill>
                  <a:srgbClr val="C8C8C8"/>
                </a:solidFill>
              </a:rPr>
              <a:t>My Records</a:t>
            </a:r>
          </a:p>
        </p:txBody>
      </p:sp>
      <p:sp>
        <p:nvSpPr>
          <p:cNvPr id="16" name="Oval 15">
            <a:extLst>
              <a:ext uri="{FF2B5EF4-FFF2-40B4-BE49-F238E27FC236}">
                <a16:creationId xmlns:a16="http://schemas.microsoft.com/office/drawing/2014/main" id="{44C2615B-3BF7-7049-9798-D99560664E11}"/>
              </a:ext>
            </a:extLst>
          </p:cNvPr>
          <p:cNvSpPr/>
          <p:nvPr/>
        </p:nvSpPr>
        <p:spPr>
          <a:xfrm>
            <a:off x="1641569" y="4565039"/>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B1418E6-BCE2-C84E-9E54-A12A7FB07BD2}"/>
              </a:ext>
            </a:extLst>
          </p:cNvPr>
          <p:cNvSpPr/>
          <p:nvPr/>
        </p:nvSpPr>
        <p:spPr>
          <a:xfrm>
            <a:off x="1641569" y="4799215"/>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BB6C792-9611-A94A-B8FD-6E55AEE20540}"/>
              </a:ext>
            </a:extLst>
          </p:cNvPr>
          <p:cNvSpPr/>
          <p:nvPr/>
        </p:nvSpPr>
        <p:spPr>
          <a:xfrm>
            <a:off x="1641569" y="5033390"/>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B3D48F9-981B-1D40-BD15-8D901CCD04D2}"/>
              </a:ext>
            </a:extLst>
          </p:cNvPr>
          <p:cNvSpPr txBox="1"/>
          <p:nvPr/>
        </p:nvSpPr>
        <p:spPr>
          <a:xfrm>
            <a:off x="463464" y="5116475"/>
            <a:ext cx="2517731" cy="954107"/>
          </a:xfrm>
          <a:prstGeom prst="rect">
            <a:avLst/>
          </a:prstGeom>
          <a:noFill/>
        </p:spPr>
        <p:txBody>
          <a:bodyPr wrap="square" rtlCol="0">
            <a:spAutoFit/>
          </a:bodyPr>
          <a:lstStyle/>
          <a:p>
            <a:pPr algn="ctr"/>
            <a:r>
              <a:rPr lang="en-US" sz="2800" b="1">
                <a:solidFill>
                  <a:srgbClr val="584D8A"/>
                </a:solidFill>
              </a:rPr>
              <a:t>Career Pathways</a:t>
            </a:r>
          </a:p>
        </p:txBody>
      </p:sp>
      <p:pic>
        <p:nvPicPr>
          <p:cNvPr id="21" name="Picture 20" descr="Logo&#10;&#10;Description automatically generated with medium confidence">
            <a:extLst>
              <a:ext uri="{FF2B5EF4-FFF2-40B4-BE49-F238E27FC236}">
                <a16:creationId xmlns:a16="http://schemas.microsoft.com/office/drawing/2014/main" id="{F324A169-DA37-FE42-BB26-6CFF94A358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777" y="36695"/>
            <a:ext cx="1935099" cy="1935099"/>
          </a:xfrm>
          <a:prstGeom prst="rect">
            <a:avLst/>
          </a:prstGeom>
        </p:spPr>
      </p:pic>
      <p:sp>
        <p:nvSpPr>
          <p:cNvPr id="22" name="Rectangle 21">
            <a:extLst>
              <a:ext uri="{FF2B5EF4-FFF2-40B4-BE49-F238E27FC236}">
                <a16:creationId xmlns:a16="http://schemas.microsoft.com/office/drawing/2014/main" id="{8BEF5ABA-3EA8-4579-89B8-1C41133A050B}"/>
              </a:ext>
            </a:extLst>
          </p:cNvPr>
          <p:cNvSpPr/>
          <p:nvPr/>
        </p:nvSpPr>
        <p:spPr>
          <a:xfrm>
            <a:off x="5999531" y="1261968"/>
            <a:ext cx="1814311" cy="1856063"/>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text, application&#10;&#10;Description automatically generated">
            <a:extLst>
              <a:ext uri="{FF2B5EF4-FFF2-40B4-BE49-F238E27FC236}">
                <a16:creationId xmlns:a16="http://schemas.microsoft.com/office/drawing/2014/main" id="{6A3E3F11-BC03-7244-8039-6C638B437A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2902" y="592729"/>
            <a:ext cx="2528881" cy="2719631"/>
          </a:xfrm>
          <a:prstGeom prst="rect">
            <a:avLst/>
          </a:prstGeom>
          <a:ln w="76200">
            <a:solidFill>
              <a:schemeClr val="accent1">
                <a:shade val="50000"/>
              </a:schemeClr>
            </a:solidFill>
          </a:ln>
        </p:spPr>
      </p:pic>
      <p:pic>
        <p:nvPicPr>
          <p:cNvPr id="6" name="Picture 5" descr="Graphical user interface, application, Teams&#10;&#10;Description automatically generated">
            <a:extLst>
              <a:ext uri="{FF2B5EF4-FFF2-40B4-BE49-F238E27FC236}">
                <a16:creationId xmlns:a16="http://schemas.microsoft.com/office/drawing/2014/main" id="{EBA820BE-E637-504F-8009-40A3233FF0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8293" y="3755249"/>
            <a:ext cx="2578100" cy="2717800"/>
          </a:xfrm>
          <a:prstGeom prst="rect">
            <a:avLst/>
          </a:prstGeom>
          <a:ln w="76200">
            <a:solidFill>
              <a:schemeClr val="accent1">
                <a:shade val="50000"/>
              </a:schemeClr>
            </a:solidFill>
          </a:ln>
        </p:spPr>
      </p:pic>
      <p:cxnSp>
        <p:nvCxnSpPr>
          <p:cNvPr id="23" name="Straight Arrow Connector 22">
            <a:extLst>
              <a:ext uri="{FF2B5EF4-FFF2-40B4-BE49-F238E27FC236}">
                <a16:creationId xmlns:a16="http://schemas.microsoft.com/office/drawing/2014/main" id="{70939AA9-592A-E749-A403-D892EE5AEBD6}"/>
              </a:ext>
            </a:extLst>
          </p:cNvPr>
          <p:cNvCxnSpPr>
            <a:cxnSpLocks/>
          </p:cNvCxnSpPr>
          <p:nvPr/>
        </p:nvCxnSpPr>
        <p:spPr>
          <a:xfrm flipV="1">
            <a:off x="5332285" y="3429000"/>
            <a:ext cx="0" cy="1115009"/>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9B49DC7-3787-8E40-8BAA-483F1C3519A9}"/>
              </a:ext>
            </a:extLst>
          </p:cNvPr>
          <p:cNvSpPr txBox="1"/>
          <p:nvPr/>
        </p:nvSpPr>
        <p:spPr>
          <a:xfrm>
            <a:off x="9918345" y="2814370"/>
            <a:ext cx="1624286" cy="184666"/>
          </a:xfrm>
          <a:prstGeom prst="rect">
            <a:avLst/>
          </a:prstGeom>
          <a:noFill/>
        </p:spPr>
        <p:txBody>
          <a:bodyPr wrap="square" rtlCol="0">
            <a:spAutoFit/>
          </a:bodyPr>
          <a:lstStyle/>
          <a:p>
            <a:r>
              <a:rPr lang="en-US" sz="600"/>
              <a:t>Pharmacy Technician</a:t>
            </a:r>
          </a:p>
        </p:txBody>
      </p:sp>
      <p:sp>
        <p:nvSpPr>
          <p:cNvPr id="28" name="TextBox 27">
            <a:extLst>
              <a:ext uri="{FF2B5EF4-FFF2-40B4-BE49-F238E27FC236}">
                <a16:creationId xmlns:a16="http://schemas.microsoft.com/office/drawing/2014/main" id="{DAB35EBE-5156-DF46-BA23-18D9D87F274E}"/>
              </a:ext>
            </a:extLst>
          </p:cNvPr>
          <p:cNvSpPr txBox="1"/>
          <p:nvPr/>
        </p:nvSpPr>
        <p:spPr>
          <a:xfrm>
            <a:off x="9337502" y="3143321"/>
            <a:ext cx="1624286" cy="184666"/>
          </a:xfrm>
          <a:prstGeom prst="rect">
            <a:avLst/>
          </a:prstGeom>
          <a:noFill/>
        </p:spPr>
        <p:txBody>
          <a:bodyPr wrap="square" rtlCol="0">
            <a:spAutoFit/>
          </a:bodyPr>
          <a:lstStyle/>
          <a:p>
            <a:r>
              <a:rPr lang="en-US" sz="600">
                <a:latin typeface="Arial" panose="020B0604020202020204" pitchFamily="34" charset="0"/>
                <a:cs typeface="Arial" panose="020B0604020202020204" pitchFamily="34" charset="0"/>
              </a:rPr>
              <a:t>Medical Coding</a:t>
            </a:r>
          </a:p>
        </p:txBody>
      </p:sp>
      <p:sp>
        <p:nvSpPr>
          <p:cNvPr id="24" name="Rectangle 23">
            <a:extLst>
              <a:ext uri="{FF2B5EF4-FFF2-40B4-BE49-F238E27FC236}">
                <a16:creationId xmlns:a16="http://schemas.microsoft.com/office/drawing/2014/main" id="{942DC520-B037-7F42-A4E5-ACB5AFC51953}"/>
              </a:ext>
            </a:extLst>
          </p:cNvPr>
          <p:cNvSpPr/>
          <p:nvPr/>
        </p:nvSpPr>
        <p:spPr>
          <a:xfrm>
            <a:off x="9230497" y="6070582"/>
            <a:ext cx="2335283" cy="6748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359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 Teams&#10;&#10;Description automatically generated">
            <a:extLst>
              <a:ext uri="{FF2B5EF4-FFF2-40B4-BE49-F238E27FC236}">
                <a16:creationId xmlns:a16="http://schemas.microsoft.com/office/drawing/2014/main" id="{2EB7B235-BB4D-424B-8E48-0BF68EF5CF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3200" y="1473272"/>
            <a:ext cx="5911936" cy="3746724"/>
          </a:xfrm>
          <a:prstGeom prst="rect">
            <a:avLst/>
          </a:prstGeom>
          <a:effectLst>
            <a:outerShdw blurRad="241300" dist="76200" dir="2100000" sx="102000" sy="102000" algn="tl" rotWithShape="0">
              <a:prstClr val="black">
                <a:alpha val="40000"/>
              </a:prstClr>
            </a:outerShdw>
          </a:effectLst>
        </p:spPr>
      </p:pic>
      <p:sp>
        <p:nvSpPr>
          <p:cNvPr id="5" name="Rectangle 4">
            <a:extLst>
              <a:ext uri="{FF2B5EF4-FFF2-40B4-BE49-F238E27FC236}">
                <a16:creationId xmlns:a16="http://schemas.microsoft.com/office/drawing/2014/main" id="{DA229C99-A9DF-2846-B072-57D20402A083}"/>
              </a:ext>
            </a:extLst>
          </p:cNvPr>
          <p:cNvSpPr/>
          <p:nvPr/>
        </p:nvSpPr>
        <p:spPr>
          <a:xfrm>
            <a:off x="626220" y="0"/>
            <a:ext cx="2192215" cy="1899138"/>
          </a:xfrm>
          <a:prstGeom prst="rect">
            <a:avLst/>
          </a:prstGeom>
          <a:solidFill>
            <a:srgbClr val="584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0A8C8E7-C273-1449-AD45-4AF5E6B9EAB8}"/>
              </a:ext>
            </a:extLst>
          </p:cNvPr>
          <p:cNvSpPr txBox="1"/>
          <p:nvPr/>
        </p:nvSpPr>
        <p:spPr>
          <a:xfrm>
            <a:off x="463464" y="2030413"/>
            <a:ext cx="2517731" cy="523220"/>
          </a:xfrm>
          <a:prstGeom prst="rect">
            <a:avLst/>
          </a:prstGeom>
          <a:noFill/>
        </p:spPr>
        <p:txBody>
          <a:bodyPr wrap="square" rtlCol="0">
            <a:spAutoFit/>
          </a:bodyPr>
          <a:lstStyle/>
          <a:p>
            <a:pPr algn="ctr"/>
            <a:r>
              <a:rPr lang="en-US" sz="2800" b="1">
                <a:solidFill>
                  <a:srgbClr val="C8C8C8"/>
                </a:solidFill>
              </a:rPr>
              <a:t>Profile</a:t>
            </a:r>
          </a:p>
        </p:txBody>
      </p:sp>
      <p:sp>
        <p:nvSpPr>
          <p:cNvPr id="8" name="Oval 7">
            <a:extLst>
              <a:ext uri="{FF2B5EF4-FFF2-40B4-BE49-F238E27FC236}">
                <a16:creationId xmlns:a16="http://schemas.microsoft.com/office/drawing/2014/main" id="{1198D4AB-C394-334A-B1FE-DBF254DC668E}"/>
              </a:ext>
            </a:extLst>
          </p:cNvPr>
          <p:cNvSpPr/>
          <p:nvPr/>
        </p:nvSpPr>
        <p:spPr>
          <a:xfrm>
            <a:off x="1641569" y="2488162"/>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7D6BE2-EBD3-E049-9CBD-54B363E9FD13}"/>
              </a:ext>
            </a:extLst>
          </p:cNvPr>
          <p:cNvSpPr/>
          <p:nvPr/>
        </p:nvSpPr>
        <p:spPr>
          <a:xfrm>
            <a:off x="1641569" y="2722338"/>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CC2B866-3C97-AC45-B02D-7CA12F16CD5A}"/>
              </a:ext>
            </a:extLst>
          </p:cNvPr>
          <p:cNvSpPr/>
          <p:nvPr/>
        </p:nvSpPr>
        <p:spPr>
          <a:xfrm>
            <a:off x="1641569" y="2956513"/>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D778D0A-65E1-9F47-8AED-4863232AF8A4}"/>
              </a:ext>
            </a:extLst>
          </p:cNvPr>
          <p:cNvSpPr txBox="1"/>
          <p:nvPr/>
        </p:nvSpPr>
        <p:spPr>
          <a:xfrm>
            <a:off x="463464" y="3050750"/>
            <a:ext cx="2517731" cy="523220"/>
          </a:xfrm>
          <a:prstGeom prst="rect">
            <a:avLst/>
          </a:prstGeom>
          <a:noFill/>
        </p:spPr>
        <p:txBody>
          <a:bodyPr wrap="square" rtlCol="0">
            <a:spAutoFit/>
          </a:bodyPr>
          <a:lstStyle/>
          <a:p>
            <a:pPr algn="ctr"/>
            <a:r>
              <a:rPr lang="en-US" sz="2800" b="1">
                <a:solidFill>
                  <a:srgbClr val="C8C8C8"/>
                </a:solidFill>
              </a:rPr>
              <a:t>Skills</a:t>
            </a:r>
          </a:p>
        </p:txBody>
      </p:sp>
      <p:sp>
        <p:nvSpPr>
          <p:cNvPr id="12" name="Oval 11">
            <a:extLst>
              <a:ext uri="{FF2B5EF4-FFF2-40B4-BE49-F238E27FC236}">
                <a16:creationId xmlns:a16="http://schemas.microsoft.com/office/drawing/2014/main" id="{EC68D657-1E60-A248-9C09-4CA814B248EA}"/>
              </a:ext>
            </a:extLst>
          </p:cNvPr>
          <p:cNvSpPr/>
          <p:nvPr/>
        </p:nvSpPr>
        <p:spPr>
          <a:xfrm>
            <a:off x="1641569" y="3508499"/>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FC36E8F-5FE1-354E-8EEC-6ECED3C6B4C6}"/>
              </a:ext>
            </a:extLst>
          </p:cNvPr>
          <p:cNvSpPr/>
          <p:nvPr/>
        </p:nvSpPr>
        <p:spPr>
          <a:xfrm>
            <a:off x="1641569" y="3742675"/>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546867E-19BE-A341-84DB-830719AB4E13}"/>
              </a:ext>
            </a:extLst>
          </p:cNvPr>
          <p:cNvSpPr/>
          <p:nvPr/>
        </p:nvSpPr>
        <p:spPr>
          <a:xfrm>
            <a:off x="1641569" y="3976850"/>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3A4958E-0216-114C-8DAC-C9DCD049129F}"/>
              </a:ext>
            </a:extLst>
          </p:cNvPr>
          <p:cNvSpPr txBox="1"/>
          <p:nvPr/>
        </p:nvSpPr>
        <p:spPr>
          <a:xfrm>
            <a:off x="463464" y="4082238"/>
            <a:ext cx="2517731" cy="523220"/>
          </a:xfrm>
          <a:prstGeom prst="rect">
            <a:avLst/>
          </a:prstGeom>
          <a:noFill/>
        </p:spPr>
        <p:txBody>
          <a:bodyPr wrap="square" rtlCol="0">
            <a:spAutoFit/>
          </a:bodyPr>
          <a:lstStyle/>
          <a:p>
            <a:pPr algn="ctr"/>
            <a:r>
              <a:rPr lang="en-US" sz="2800" b="1">
                <a:solidFill>
                  <a:srgbClr val="C8C8C8"/>
                </a:solidFill>
              </a:rPr>
              <a:t>My Records</a:t>
            </a:r>
          </a:p>
        </p:txBody>
      </p:sp>
      <p:sp>
        <p:nvSpPr>
          <p:cNvPr id="16" name="Oval 15">
            <a:extLst>
              <a:ext uri="{FF2B5EF4-FFF2-40B4-BE49-F238E27FC236}">
                <a16:creationId xmlns:a16="http://schemas.microsoft.com/office/drawing/2014/main" id="{FDDC3796-607A-3045-BB96-1BAEA8FDF388}"/>
              </a:ext>
            </a:extLst>
          </p:cNvPr>
          <p:cNvSpPr/>
          <p:nvPr/>
        </p:nvSpPr>
        <p:spPr>
          <a:xfrm>
            <a:off x="1641569" y="4565039"/>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13C43A7-CF45-474B-8E5C-9EA85365948B}"/>
              </a:ext>
            </a:extLst>
          </p:cNvPr>
          <p:cNvSpPr/>
          <p:nvPr/>
        </p:nvSpPr>
        <p:spPr>
          <a:xfrm>
            <a:off x="1641569" y="4799215"/>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E646F4C-DE59-124A-AE48-AACD11F32E57}"/>
              </a:ext>
            </a:extLst>
          </p:cNvPr>
          <p:cNvSpPr/>
          <p:nvPr/>
        </p:nvSpPr>
        <p:spPr>
          <a:xfrm>
            <a:off x="1641569" y="5033390"/>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03D1EC4-412B-AB47-93E4-4C854E07E2F1}"/>
              </a:ext>
            </a:extLst>
          </p:cNvPr>
          <p:cNvSpPr txBox="1"/>
          <p:nvPr/>
        </p:nvSpPr>
        <p:spPr>
          <a:xfrm>
            <a:off x="463464" y="5116475"/>
            <a:ext cx="2517731" cy="954107"/>
          </a:xfrm>
          <a:prstGeom prst="rect">
            <a:avLst/>
          </a:prstGeom>
          <a:noFill/>
        </p:spPr>
        <p:txBody>
          <a:bodyPr wrap="square" rtlCol="0">
            <a:spAutoFit/>
          </a:bodyPr>
          <a:lstStyle/>
          <a:p>
            <a:pPr algn="ctr"/>
            <a:r>
              <a:rPr lang="en-US" sz="2800" b="1">
                <a:solidFill>
                  <a:srgbClr val="584D8A"/>
                </a:solidFill>
              </a:rPr>
              <a:t>Career Pathways</a:t>
            </a:r>
          </a:p>
        </p:txBody>
      </p:sp>
      <p:pic>
        <p:nvPicPr>
          <p:cNvPr id="21" name="Picture 20" descr="Logo&#10;&#10;Description automatically generated with medium confidence">
            <a:extLst>
              <a:ext uri="{FF2B5EF4-FFF2-40B4-BE49-F238E27FC236}">
                <a16:creationId xmlns:a16="http://schemas.microsoft.com/office/drawing/2014/main" id="{8C9AC757-9574-414B-9E0E-CB6D38F801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777" y="36695"/>
            <a:ext cx="1935099" cy="1935099"/>
          </a:xfrm>
          <a:prstGeom prst="rect">
            <a:avLst/>
          </a:prstGeom>
        </p:spPr>
      </p:pic>
      <p:sp>
        <p:nvSpPr>
          <p:cNvPr id="22" name="Rectangle 21">
            <a:extLst>
              <a:ext uri="{FF2B5EF4-FFF2-40B4-BE49-F238E27FC236}">
                <a16:creationId xmlns:a16="http://schemas.microsoft.com/office/drawing/2014/main" id="{A70E4130-A73E-9A47-AF88-BCD49360A82E}"/>
              </a:ext>
            </a:extLst>
          </p:cNvPr>
          <p:cNvSpPr/>
          <p:nvPr/>
        </p:nvSpPr>
        <p:spPr>
          <a:xfrm>
            <a:off x="6224395" y="1836414"/>
            <a:ext cx="1833823" cy="3383582"/>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87A377A-F8C2-CC42-ABAB-BD7C6D28D9EA}"/>
              </a:ext>
            </a:extLst>
          </p:cNvPr>
          <p:cNvSpPr txBox="1"/>
          <p:nvPr/>
        </p:nvSpPr>
        <p:spPr>
          <a:xfrm>
            <a:off x="10093607" y="3414358"/>
            <a:ext cx="1269233" cy="184666"/>
          </a:xfrm>
          <a:prstGeom prst="rect">
            <a:avLst/>
          </a:prstGeom>
          <a:noFill/>
        </p:spPr>
        <p:txBody>
          <a:bodyPr wrap="square" rtlCol="0">
            <a:spAutoFit/>
          </a:bodyPr>
          <a:lstStyle/>
          <a:p>
            <a:r>
              <a:rPr lang="en-US" sz="600"/>
              <a:t>Pharmacy Technician</a:t>
            </a:r>
          </a:p>
        </p:txBody>
      </p:sp>
      <p:sp>
        <p:nvSpPr>
          <p:cNvPr id="23" name="TextBox 22">
            <a:extLst>
              <a:ext uri="{FF2B5EF4-FFF2-40B4-BE49-F238E27FC236}">
                <a16:creationId xmlns:a16="http://schemas.microsoft.com/office/drawing/2014/main" id="{A57F940B-4233-0E40-A21D-2A5AE93B178D}"/>
              </a:ext>
            </a:extLst>
          </p:cNvPr>
          <p:cNvSpPr txBox="1"/>
          <p:nvPr/>
        </p:nvSpPr>
        <p:spPr>
          <a:xfrm>
            <a:off x="9543657" y="3728031"/>
            <a:ext cx="1269233" cy="184666"/>
          </a:xfrm>
          <a:prstGeom prst="rect">
            <a:avLst/>
          </a:prstGeom>
          <a:noFill/>
        </p:spPr>
        <p:txBody>
          <a:bodyPr wrap="square" rtlCol="0">
            <a:spAutoFit/>
          </a:bodyPr>
          <a:lstStyle/>
          <a:p>
            <a:r>
              <a:rPr lang="en-US" sz="600">
                <a:latin typeface="Arial" panose="020B0604020202020204" pitchFamily="34" charset="0"/>
                <a:cs typeface="Arial" panose="020B0604020202020204" pitchFamily="34" charset="0"/>
              </a:rPr>
              <a:t>Medical Coding</a:t>
            </a:r>
          </a:p>
        </p:txBody>
      </p:sp>
      <p:pic>
        <p:nvPicPr>
          <p:cNvPr id="4" name="Picture 3" descr="Graphical user interface, text, application&#10;&#10;Description automatically generated">
            <a:extLst>
              <a:ext uri="{FF2B5EF4-FFF2-40B4-BE49-F238E27FC236}">
                <a16:creationId xmlns:a16="http://schemas.microsoft.com/office/drawing/2014/main" id="{A73052DF-3D99-F644-BADB-94A8F2FC24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752" y="853153"/>
            <a:ext cx="2984045" cy="5122410"/>
          </a:xfrm>
          <a:prstGeom prst="rect">
            <a:avLst/>
          </a:prstGeom>
          <a:ln w="76200">
            <a:solidFill>
              <a:schemeClr val="accent1">
                <a:shade val="50000"/>
              </a:schemeClr>
            </a:solidFill>
          </a:ln>
        </p:spPr>
      </p:pic>
      <p:sp>
        <p:nvSpPr>
          <p:cNvPr id="24" name="Rectangle 23">
            <a:extLst>
              <a:ext uri="{FF2B5EF4-FFF2-40B4-BE49-F238E27FC236}">
                <a16:creationId xmlns:a16="http://schemas.microsoft.com/office/drawing/2014/main" id="{AEA656CC-7440-5543-8B33-CAF158E10375}"/>
              </a:ext>
            </a:extLst>
          </p:cNvPr>
          <p:cNvSpPr/>
          <p:nvPr/>
        </p:nvSpPr>
        <p:spPr>
          <a:xfrm>
            <a:off x="9230497" y="6070582"/>
            <a:ext cx="2335283" cy="6748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163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A291A4-A897-1226-AA3B-A62C0EE00762}"/>
              </a:ext>
            </a:extLst>
          </p:cNvPr>
          <p:cNvPicPr>
            <a:picLocks noChangeAspect="1"/>
          </p:cNvPicPr>
          <p:nvPr/>
        </p:nvPicPr>
        <p:blipFill>
          <a:blip r:embed="rId2"/>
          <a:stretch>
            <a:fillRect/>
          </a:stretch>
        </p:blipFill>
        <p:spPr>
          <a:xfrm>
            <a:off x="2115520" y="0"/>
            <a:ext cx="7960959" cy="6858000"/>
          </a:xfrm>
          <a:prstGeom prst="rect">
            <a:avLst/>
          </a:prstGeom>
        </p:spPr>
      </p:pic>
    </p:spTree>
    <p:extLst>
      <p:ext uri="{BB962C8B-B14F-4D97-AF65-F5344CB8AC3E}">
        <p14:creationId xmlns:p14="http://schemas.microsoft.com/office/powerpoint/2010/main" val="2597553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21A6354-41B8-5947-BFF7-66C45606F290}"/>
              </a:ext>
            </a:extLst>
          </p:cNvPr>
          <p:cNvSpPr/>
          <p:nvPr/>
        </p:nvSpPr>
        <p:spPr>
          <a:xfrm>
            <a:off x="626220" y="0"/>
            <a:ext cx="2192215" cy="1899138"/>
          </a:xfrm>
          <a:prstGeom prst="rect">
            <a:avLst/>
          </a:prstGeom>
          <a:solidFill>
            <a:srgbClr val="584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01A7D33-BAE3-BF41-8B04-FEB40ACEE562}"/>
              </a:ext>
            </a:extLst>
          </p:cNvPr>
          <p:cNvSpPr txBox="1"/>
          <p:nvPr/>
        </p:nvSpPr>
        <p:spPr>
          <a:xfrm>
            <a:off x="463464" y="2030413"/>
            <a:ext cx="2517731" cy="523220"/>
          </a:xfrm>
          <a:prstGeom prst="rect">
            <a:avLst/>
          </a:prstGeom>
          <a:noFill/>
        </p:spPr>
        <p:txBody>
          <a:bodyPr wrap="square" rtlCol="0">
            <a:spAutoFit/>
          </a:bodyPr>
          <a:lstStyle/>
          <a:p>
            <a:pPr algn="ctr"/>
            <a:r>
              <a:rPr lang="en-US" sz="2800" b="1">
                <a:solidFill>
                  <a:srgbClr val="C8C8C8"/>
                </a:solidFill>
              </a:rPr>
              <a:t>Profile</a:t>
            </a:r>
          </a:p>
        </p:txBody>
      </p:sp>
      <p:sp>
        <p:nvSpPr>
          <p:cNvPr id="9" name="Oval 8">
            <a:extLst>
              <a:ext uri="{FF2B5EF4-FFF2-40B4-BE49-F238E27FC236}">
                <a16:creationId xmlns:a16="http://schemas.microsoft.com/office/drawing/2014/main" id="{28E6E2AB-769C-C24A-AE8C-1181F30B3726}"/>
              </a:ext>
            </a:extLst>
          </p:cNvPr>
          <p:cNvSpPr/>
          <p:nvPr/>
        </p:nvSpPr>
        <p:spPr>
          <a:xfrm>
            <a:off x="1641569" y="2488162"/>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E835E8F-5360-7C4B-814F-604016A4DB57}"/>
              </a:ext>
            </a:extLst>
          </p:cNvPr>
          <p:cNvSpPr/>
          <p:nvPr/>
        </p:nvSpPr>
        <p:spPr>
          <a:xfrm>
            <a:off x="1641569" y="2722338"/>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9E4CE94-8AFD-FD4F-9972-A0C43BF2B81F}"/>
              </a:ext>
            </a:extLst>
          </p:cNvPr>
          <p:cNvSpPr/>
          <p:nvPr/>
        </p:nvSpPr>
        <p:spPr>
          <a:xfrm>
            <a:off x="1641569" y="2956513"/>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85D4614-52DB-044B-B725-6EC4979DD14F}"/>
              </a:ext>
            </a:extLst>
          </p:cNvPr>
          <p:cNvSpPr txBox="1"/>
          <p:nvPr/>
        </p:nvSpPr>
        <p:spPr>
          <a:xfrm>
            <a:off x="463464" y="3050750"/>
            <a:ext cx="2517731" cy="523220"/>
          </a:xfrm>
          <a:prstGeom prst="rect">
            <a:avLst/>
          </a:prstGeom>
          <a:noFill/>
        </p:spPr>
        <p:txBody>
          <a:bodyPr wrap="square" rtlCol="0">
            <a:spAutoFit/>
          </a:bodyPr>
          <a:lstStyle/>
          <a:p>
            <a:pPr algn="ctr"/>
            <a:r>
              <a:rPr lang="en-US" sz="2800" b="1">
                <a:solidFill>
                  <a:srgbClr val="C8C8C8"/>
                </a:solidFill>
              </a:rPr>
              <a:t>Skills</a:t>
            </a:r>
          </a:p>
        </p:txBody>
      </p:sp>
      <p:sp>
        <p:nvSpPr>
          <p:cNvPr id="13" name="Oval 12">
            <a:extLst>
              <a:ext uri="{FF2B5EF4-FFF2-40B4-BE49-F238E27FC236}">
                <a16:creationId xmlns:a16="http://schemas.microsoft.com/office/drawing/2014/main" id="{D1D54313-9DB4-5E47-B0A5-437795926F4F}"/>
              </a:ext>
            </a:extLst>
          </p:cNvPr>
          <p:cNvSpPr/>
          <p:nvPr/>
        </p:nvSpPr>
        <p:spPr>
          <a:xfrm>
            <a:off x="1641569" y="3508499"/>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D8CC157-9C98-9445-912D-872445F6F6FF}"/>
              </a:ext>
            </a:extLst>
          </p:cNvPr>
          <p:cNvSpPr/>
          <p:nvPr/>
        </p:nvSpPr>
        <p:spPr>
          <a:xfrm>
            <a:off x="1641569" y="3742675"/>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75A598C-79B4-A140-8449-73F088523274}"/>
              </a:ext>
            </a:extLst>
          </p:cNvPr>
          <p:cNvSpPr/>
          <p:nvPr/>
        </p:nvSpPr>
        <p:spPr>
          <a:xfrm>
            <a:off x="1641569" y="3976850"/>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E6A5B4A-802D-D844-97C4-B20D25EC6936}"/>
              </a:ext>
            </a:extLst>
          </p:cNvPr>
          <p:cNvSpPr txBox="1"/>
          <p:nvPr/>
        </p:nvSpPr>
        <p:spPr>
          <a:xfrm>
            <a:off x="463464" y="4082238"/>
            <a:ext cx="2517731" cy="523220"/>
          </a:xfrm>
          <a:prstGeom prst="rect">
            <a:avLst/>
          </a:prstGeom>
          <a:noFill/>
        </p:spPr>
        <p:txBody>
          <a:bodyPr wrap="square" rtlCol="0">
            <a:spAutoFit/>
          </a:bodyPr>
          <a:lstStyle/>
          <a:p>
            <a:pPr algn="ctr"/>
            <a:r>
              <a:rPr lang="en-US" sz="2800" b="1">
                <a:solidFill>
                  <a:srgbClr val="C8C8C8"/>
                </a:solidFill>
              </a:rPr>
              <a:t>My Records</a:t>
            </a:r>
          </a:p>
        </p:txBody>
      </p:sp>
      <p:sp>
        <p:nvSpPr>
          <p:cNvPr id="17" name="Oval 16">
            <a:extLst>
              <a:ext uri="{FF2B5EF4-FFF2-40B4-BE49-F238E27FC236}">
                <a16:creationId xmlns:a16="http://schemas.microsoft.com/office/drawing/2014/main" id="{F91C26BD-336B-2E49-8438-46A35BCB2884}"/>
              </a:ext>
            </a:extLst>
          </p:cNvPr>
          <p:cNvSpPr/>
          <p:nvPr/>
        </p:nvSpPr>
        <p:spPr>
          <a:xfrm>
            <a:off x="1641569" y="4565039"/>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E772530-8B78-8F47-9491-88FB87EC9DED}"/>
              </a:ext>
            </a:extLst>
          </p:cNvPr>
          <p:cNvSpPr/>
          <p:nvPr/>
        </p:nvSpPr>
        <p:spPr>
          <a:xfrm>
            <a:off x="1641569" y="4799215"/>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BE3C98D-7172-B842-8BE6-E5C347CEF63C}"/>
              </a:ext>
            </a:extLst>
          </p:cNvPr>
          <p:cNvSpPr/>
          <p:nvPr/>
        </p:nvSpPr>
        <p:spPr>
          <a:xfrm>
            <a:off x="1641569" y="5033390"/>
            <a:ext cx="161519" cy="16151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C27754E-6905-5B41-9631-276DCDD1DBBB}"/>
              </a:ext>
            </a:extLst>
          </p:cNvPr>
          <p:cNvSpPr txBox="1"/>
          <p:nvPr/>
        </p:nvSpPr>
        <p:spPr>
          <a:xfrm>
            <a:off x="463464" y="5116475"/>
            <a:ext cx="2517731" cy="954107"/>
          </a:xfrm>
          <a:prstGeom prst="rect">
            <a:avLst/>
          </a:prstGeom>
          <a:noFill/>
        </p:spPr>
        <p:txBody>
          <a:bodyPr wrap="square" rtlCol="0">
            <a:spAutoFit/>
          </a:bodyPr>
          <a:lstStyle/>
          <a:p>
            <a:pPr algn="ctr"/>
            <a:r>
              <a:rPr lang="en-US" sz="2800" b="1">
                <a:solidFill>
                  <a:srgbClr val="584D8A"/>
                </a:solidFill>
              </a:rPr>
              <a:t>Career Pathways</a:t>
            </a:r>
          </a:p>
        </p:txBody>
      </p:sp>
      <p:pic>
        <p:nvPicPr>
          <p:cNvPr id="23" name="Picture 22" descr="Logo&#10;&#10;Description automatically generated with medium confidence">
            <a:extLst>
              <a:ext uri="{FF2B5EF4-FFF2-40B4-BE49-F238E27FC236}">
                <a16:creationId xmlns:a16="http://schemas.microsoft.com/office/drawing/2014/main" id="{E564F287-62C9-B140-A544-55E99B982D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777" y="36695"/>
            <a:ext cx="1935099" cy="1935099"/>
          </a:xfrm>
          <a:prstGeom prst="rect">
            <a:avLst/>
          </a:prstGeom>
        </p:spPr>
      </p:pic>
      <p:pic>
        <p:nvPicPr>
          <p:cNvPr id="25" name="Picture 24" descr="A picture containing diagram&#10;&#10;Description automatically generated">
            <a:extLst>
              <a:ext uri="{FF2B5EF4-FFF2-40B4-BE49-F238E27FC236}">
                <a16:creationId xmlns:a16="http://schemas.microsoft.com/office/drawing/2014/main" id="{DBE60EF6-43E9-B94D-AB25-5043A13D2F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7333" y="724807"/>
            <a:ext cx="5573086" cy="4818283"/>
          </a:xfrm>
          <a:prstGeom prst="rect">
            <a:avLst/>
          </a:prstGeom>
          <a:effectLst>
            <a:outerShdw blurRad="241300" dist="76200" dir="2100000" sx="102000" sy="102000" algn="tl" rotWithShape="0">
              <a:prstClr val="black">
                <a:alpha val="40000"/>
              </a:prstClr>
            </a:outerShdw>
          </a:effectLst>
        </p:spPr>
      </p:pic>
      <p:sp>
        <p:nvSpPr>
          <p:cNvPr id="26" name="Rectangle 25">
            <a:extLst>
              <a:ext uri="{FF2B5EF4-FFF2-40B4-BE49-F238E27FC236}">
                <a16:creationId xmlns:a16="http://schemas.microsoft.com/office/drawing/2014/main" id="{0DE472C2-3588-4123-B48F-3224C08C03F5}"/>
              </a:ext>
            </a:extLst>
          </p:cNvPr>
          <p:cNvSpPr/>
          <p:nvPr/>
        </p:nvSpPr>
        <p:spPr>
          <a:xfrm>
            <a:off x="7981700" y="1259928"/>
            <a:ext cx="3128684" cy="1308993"/>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nature, cloud&#10;&#10;Description automatically generated">
            <a:extLst>
              <a:ext uri="{FF2B5EF4-FFF2-40B4-BE49-F238E27FC236}">
                <a16:creationId xmlns:a16="http://schemas.microsoft.com/office/drawing/2014/main" id="{1D14B450-3142-4844-935F-6FDF980BE9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2866" y="724807"/>
            <a:ext cx="4658799" cy="1686999"/>
          </a:xfrm>
          <a:prstGeom prst="rect">
            <a:avLst/>
          </a:prstGeom>
          <a:ln w="76200">
            <a:solidFill>
              <a:srgbClr val="2F528F"/>
            </a:solidFill>
          </a:ln>
        </p:spPr>
      </p:pic>
      <p:sp>
        <p:nvSpPr>
          <p:cNvPr id="2" name="TextBox 1">
            <a:extLst>
              <a:ext uri="{FF2B5EF4-FFF2-40B4-BE49-F238E27FC236}">
                <a16:creationId xmlns:a16="http://schemas.microsoft.com/office/drawing/2014/main" id="{B89A5594-05C6-BC40-9943-7FFEEDF4150D}"/>
              </a:ext>
            </a:extLst>
          </p:cNvPr>
          <p:cNvSpPr txBox="1"/>
          <p:nvPr/>
        </p:nvSpPr>
        <p:spPr>
          <a:xfrm>
            <a:off x="10008973" y="6376086"/>
            <a:ext cx="184731" cy="369332"/>
          </a:xfrm>
          <a:prstGeom prst="rect">
            <a:avLst/>
          </a:prstGeom>
          <a:noFill/>
        </p:spPr>
        <p:txBody>
          <a:bodyPr wrap="none" rtlCol="0">
            <a:spAutoFit/>
          </a:bodyPr>
          <a:lstStyle/>
          <a:p>
            <a:endParaRPr lang="en-US"/>
          </a:p>
        </p:txBody>
      </p:sp>
      <p:sp>
        <p:nvSpPr>
          <p:cNvPr id="4" name="Rectangle 3">
            <a:extLst>
              <a:ext uri="{FF2B5EF4-FFF2-40B4-BE49-F238E27FC236}">
                <a16:creationId xmlns:a16="http://schemas.microsoft.com/office/drawing/2014/main" id="{787FA488-E140-E44E-9AC3-8908EAA9D51A}"/>
              </a:ext>
            </a:extLst>
          </p:cNvPr>
          <p:cNvSpPr/>
          <p:nvPr/>
        </p:nvSpPr>
        <p:spPr>
          <a:xfrm>
            <a:off x="9230497" y="6070582"/>
            <a:ext cx="2335283" cy="6748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9554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Open Skills Network | LinkedIn">
            <a:extLst>
              <a:ext uri="{FF2B5EF4-FFF2-40B4-BE49-F238E27FC236}">
                <a16:creationId xmlns:a16="http://schemas.microsoft.com/office/drawing/2014/main" id="{BB0520F4-0349-C041-AC75-458EF9293E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949"/>
          <a:stretch/>
        </p:blipFill>
        <p:spPr bwMode="auto">
          <a:xfrm>
            <a:off x="20" y="1"/>
            <a:ext cx="12191980" cy="6216557"/>
          </a:xfrm>
          <a:custGeom>
            <a:avLst/>
            <a:gdLst/>
            <a:ahLst/>
            <a:cxnLst/>
            <a:rect l="l" t="t" r="r" b="b"/>
            <a:pathLst>
              <a:path w="12188952" h="6216557">
                <a:moveTo>
                  <a:pt x="0" y="0"/>
                </a:moveTo>
                <a:lnTo>
                  <a:pt x="12188952" y="0"/>
                </a:lnTo>
                <a:lnTo>
                  <a:pt x="12188952" y="5609705"/>
                </a:lnTo>
                <a:lnTo>
                  <a:pt x="12049115" y="5640762"/>
                </a:lnTo>
                <a:cubicBezTo>
                  <a:pt x="10313281" y="6006147"/>
                  <a:pt x="8275571" y="6216557"/>
                  <a:pt x="6096001" y="6216557"/>
                </a:cubicBezTo>
                <a:cubicBezTo>
                  <a:pt x="3916432" y="6216557"/>
                  <a:pt x="1878721" y="6006147"/>
                  <a:pt x="142887" y="5640762"/>
                </a:cubicBezTo>
                <a:lnTo>
                  <a:pt x="0" y="5609028"/>
                </a:lnTo>
                <a:close/>
              </a:path>
            </a:pathLst>
          </a:custGeom>
          <a:noFill/>
          <a:extLst>
            <a:ext uri="{909E8E84-426E-40DD-AFC4-6F175D3DCCD1}">
              <a14:hiddenFill xmlns:a14="http://schemas.microsoft.com/office/drawing/2010/main">
                <a:solidFill>
                  <a:srgbClr val="FFFFFF"/>
                </a:solidFill>
              </a14:hiddenFill>
            </a:ext>
          </a:extLst>
        </p:spPr>
      </p:pic>
      <p:sp>
        <p:nvSpPr>
          <p:cNvPr id="4" name="Text Placeholder 2">
            <a:extLst>
              <a:ext uri="{FF2B5EF4-FFF2-40B4-BE49-F238E27FC236}">
                <a16:creationId xmlns:a16="http://schemas.microsoft.com/office/drawing/2014/main" id="{47CBBA9A-A3C8-4DC0-9711-07C8F41D6DB2}"/>
              </a:ext>
            </a:extLst>
          </p:cNvPr>
          <p:cNvSpPr txBox="1">
            <a:spLocks/>
          </p:cNvSpPr>
          <p:nvPr/>
        </p:nvSpPr>
        <p:spPr>
          <a:xfrm>
            <a:off x="1800765" y="6216558"/>
            <a:ext cx="3667333" cy="8312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3866">
              <a:buSzPct val="100000"/>
            </a:pPr>
            <a:r>
              <a:rPr lang="en-US" dirty="0">
                <a:latin typeface="Arial" panose="020B0604020202020204" pitchFamily="34" charset="0"/>
                <a:cs typeface="Arial" panose="020B0604020202020204" pitchFamily="34" charset="0"/>
                <a:hlinkClick r:id="rId4"/>
              </a:rPr>
              <a:t>openskillsnetwork.org</a:t>
            </a:r>
            <a:endParaRPr lang="en-US" dirty="0">
              <a:latin typeface="Arial" panose="020B0604020202020204" pitchFamily="34" charset="0"/>
              <a:cs typeface="Arial" panose="020B0604020202020204" pitchFamily="34" charset="0"/>
            </a:endParaRPr>
          </a:p>
          <a:p>
            <a:pPr>
              <a:buSzPct val="100000"/>
            </a:pPr>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22C4BDE-8252-4F12-A667-F77F1AE335F6}"/>
              </a:ext>
            </a:extLst>
          </p:cNvPr>
          <p:cNvSpPr txBox="1"/>
          <p:nvPr/>
        </p:nvSpPr>
        <p:spPr>
          <a:xfrm>
            <a:off x="159468" y="6107811"/>
            <a:ext cx="2009640"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Visit us at</a:t>
            </a:r>
          </a:p>
        </p:txBody>
      </p:sp>
      <p:sp>
        <p:nvSpPr>
          <p:cNvPr id="2" name="Rectangle 1">
            <a:extLst>
              <a:ext uri="{FF2B5EF4-FFF2-40B4-BE49-F238E27FC236}">
                <a16:creationId xmlns:a16="http://schemas.microsoft.com/office/drawing/2014/main" id="{A8D77056-FA65-44D8-A824-F0CF22D63544}"/>
              </a:ext>
            </a:extLst>
          </p:cNvPr>
          <p:cNvSpPr/>
          <p:nvPr/>
        </p:nvSpPr>
        <p:spPr>
          <a:xfrm>
            <a:off x="7481074" y="5168"/>
            <a:ext cx="4720936" cy="6857999"/>
          </a:xfrm>
          <a:prstGeom prst="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35236A"/>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B7618E5-9171-4C7F-9F2E-739563EFE872}"/>
              </a:ext>
            </a:extLst>
          </p:cNvPr>
          <p:cNvSpPr txBox="1"/>
          <p:nvPr/>
        </p:nvSpPr>
        <p:spPr>
          <a:xfrm>
            <a:off x="6742835" y="147843"/>
            <a:ext cx="6177394" cy="369332"/>
          </a:xfrm>
          <a:prstGeom prst="rect">
            <a:avLst/>
          </a:prstGeom>
          <a:noFill/>
        </p:spPr>
        <p:txBody>
          <a:bodyPr wrap="square">
            <a:spAutoFit/>
          </a:bodyPr>
          <a:lstStyle/>
          <a:p>
            <a:pPr algn="ctr"/>
            <a:r>
              <a:rPr lang="en-US" b="1" dirty="0">
                <a:solidFill>
                  <a:srgbClr val="35236A"/>
                </a:solidFill>
                <a:latin typeface="Arial" panose="020B0604020202020204" pitchFamily="34" charset="0"/>
                <a:cs typeface="Arial" panose="020B0604020202020204" pitchFamily="34" charset="0"/>
              </a:rPr>
              <a:t>Benefits of Membership</a:t>
            </a:r>
          </a:p>
        </p:txBody>
      </p:sp>
      <p:pic>
        <p:nvPicPr>
          <p:cNvPr id="11" name="Picture 10">
            <a:extLst>
              <a:ext uri="{FF2B5EF4-FFF2-40B4-BE49-F238E27FC236}">
                <a16:creationId xmlns:a16="http://schemas.microsoft.com/office/drawing/2014/main" id="{89BF63CE-BC83-4F37-94E8-E3609639C69D}"/>
              </a:ext>
            </a:extLst>
          </p:cNvPr>
          <p:cNvPicPr>
            <a:picLocks noChangeAspect="1"/>
          </p:cNvPicPr>
          <p:nvPr/>
        </p:nvPicPr>
        <p:blipFill>
          <a:blip r:embed="rId5"/>
          <a:stretch>
            <a:fillRect/>
          </a:stretch>
        </p:blipFill>
        <p:spPr>
          <a:xfrm>
            <a:off x="7642404" y="665017"/>
            <a:ext cx="826187" cy="977319"/>
          </a:xfrm>
          <a:prstGeom prst="rect">
            <a:avLst/>
          </a:prstGeom>
        </p:spPr>
      </p:pic>
      <p:sp>
        <p:nvSpPr>
          <p:cNvPr id="12" name="TextBox 11">
            <a:extLst>
              <a:ext uri="{FF2B5EF4-FFF2-40B4-BE49-F238E27FC236}">
                <a16:creationId xmlns:a16="http://schemas.microsoft.com/office/drawing/2014/main" id="{A36CEA62-2632-460D-AEBF-8097A2B0F043}"/>
              </a:ext>
            </a:extLst>
          </p:cNvPr>
          <p:cNvSpPr txBox="1"/>
          <p:nvPr/>
        </p:nvSpPr>
        <p:spPr>
          <a:xfrm>
            <a:off x="8702601" y="943629"/>
            <a:ext cx="2403222"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Thought Leadership</a:t>
            </a:r>
          </a:p>
        </p:txBody>
      </p:sp>
      <p:pic>
        <p:nvPicPr>
          <p:cNvPr id="14" name="Picture 13">
            <a:extLst>
              <a:ext uri="{FF2B5EF4-FFF2-40B4-BE49-F238E27FC236}">
                <a16:creationId xmlns:a16="http://schemas.microsoft.com/office/drawing/2014/main" id="{751E5CA9-8899-423A-BBD9-9E77EC6D9F65}"/>
              </a:ext>
            </a:extLst>
          </p:cNvPr>
          <p:cNvPicPr>
            <a:picLocks noChangeAspect="1"/>
          </p:cNvPicPr>
          <p:nvPr/>
        </p:nvPicPr>
        <p:blipFill>
          <a:blip r:embed="rId6"/>
          <a:stretch>
            <a:fillRect/>
          </a:stretch>
        </p:blipFill>
        <p:spPr>
          <a:xfrm>
            <a:off x="7642404" y="1597313"/>
            <a:ext cx="856598" cy="921247"/>
          </a:xfrm>
          <a:prstGeom prst="rect">
            <a:avLst/>
          </a:prstGeom>
        </p:spPr>
      </p:pic>
      <p:sp>
        <p:nvSpPr>
          <p:cNvPr id="15" name="TextBox 14">
            <a:extLst>
              <a:ext uri="{FF2B5EF4-FFF2-40B4-BE49-F238E27FC236}">
                <a16:creationId xmlns:a16="http://schemas.microsoft.com/office/drawing/2014/main" id="{755F507E-5799-42E9-8D44-8031DF563D3A}"/>
              </a:ext>
            </a:extLst>
          </p:cNvPr>
          <p:cNvSpPr txBox="1"/>
          <p:nvPr/>
        </p:nvSpPr>
        <p:spPr>
          <a:xfrm>
            <a:off x="8702601" y="1904702"/>
            <a:ext cx="1441420"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Networking</a:t>
            </a:r>
          </a:p>
        </p:txBody>
      </p:sp>
      <p:pic>
        <p:nvPicPr>
          <p:cNvPr id="17" name="Picture 16">
            <a:extLst>
              <a:ext uri="{FF2B5EF4-FFF2-40B4-BE49-F238E27FC236}">
                <a16:creationId xmlns:a16="http://schemas.microsoft.com/office/drawing/2014/main" id="{B23673F4-141C-4228-A5E6-8CB2466FD4D5}"/>
              </a:ext>
            </a:extLst>
          </p:cNvPr>
          <p:cNvPicPr>
            <a:picLocks noChangeAspect="1"/>
          </p:cNvPicPr>
          <p:nvPr/>
        </p:nvPicPr>
        <p:blipFill rotWithShape="1">
          <a:blip r:embed="rId7"/>
          <a:srcRect l="10434"/>
          <a:stretch/>
        </p:blipFill>
        <p:spPr>
          <a:xfrm>
            <a:off x="7665707" y="2574632"/>
            <a:ext cx="916800" cy="921247"/>
          </a:xfrm>
          <a:prstGeom prst="rect">
            <a:avLst/>
          </a:prstGeom>
        </p:spPr>
      </p:pic>
      <p:sp>
        <p:nvSpPr>
          <p:cNvPr id="18" name="TextBox 17">
            <a:extLst>
              <a:ext uri="{FF2B5EF4-FFF2-40B4-BE49-F238E27FC236}">
                <a16:creationId xmlns:a16="http://schemas.microsoft.com/office/drawing/2014/main" id="{A888B29F-9492-4395-809F-D4CA08852376}"/>
              </a:ext>
            </a:extLst>
          </p:cNvPr>
          <p:cNvSpPr txBox="1"/>
          <p:nvPr/>
        </p:nvSpPr>
        <p:spPr>
          <a:xfrm>
            <a:off x="8702601" y="2818539"/>
            <a:ext cx="1539845"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Workgroups</a:t>
            </a:r>
          </a:p>
        </p:txBody>
      </p:sp>
      <p:pic>
        <p:nvPicPr>
          <p:cNvPr id="20" name="Picture 19">
            <a:extLst>
              <a:ext uri="{FF2B5EF4-FFF2-40B4-BE49-F238E27FC236}">
                <a16:creationId xmlns:a16="http://schemas.microsoft.com/office/drawing/2014/main" id="{7458B133-AAA2-4507-86DD-0B7E105EF5E4}"/>
              </a:ext>
            </a:extLst>
          </p:cNvPr>
          <p:cNvPicPr>
            <a:picLocks noChangeAspect="1"/>
          </p:cNvPicPr>
          <p:nvPr/>
        </p:nvPicPr>
        <p:blipFill rotWithShape="1">
          <a:blip r:embed="rId8"/>
          <a:srcRect l="6235"/>
          <a:stretch/>
        </p:blipFill>
        <p:spPr>
          <a:xfrm>
            <a:off x="7665707" y="3551951"/>
            <a:ext cx="916800" cy="921247"/>
          </a:xfrm>
          <a:prstGeom prst="rect">
            <a:avLst/>
          </a:prstGeom>
        </p:spPr>
      </p:pic>
      <p:sp>
        <p:nvSpPr>
          <p:cNvPr id="21" name="TextBox 20">
            <a:extLst>
              <a:ext uri="{FF2B5EF4-FFF2-40B4-BE49-F238E27FC236}">
                <a16:creationId xmlns:a16="http://schemas.microsoft.com/office/drawing/2014/main" id="{79C5C25A-F627-42A7-AF52-844AD3BC595C}"/>
              </a:ext>
            </a:extLst>
          </p:cNvPr>
          <p:cNvSpPr txBox="1"/>
          <p:nvPr/>
        </p:nvSpPr>
        <p:spPr>
          <a:xfrm>
            <a:off x="8702601" y="3830162"/>
            <a:ext cx="1300356"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Education</a:t>
            </a:r>
          </a:p>
        </p:txBody>
      </p:sp>
      <p:pic>
        <p:nvPicPr>
          <p:cNvPr id="23" name="Picture 22">
            <a:extLst>
              <a:ext uri="{FF2B5EF4-FFF2-40B4-BE49-F238E27FC236}">
                <a16:creationId xmlns:a16="http://schemas.microsoft.com/office/drawing/2014/main" id="{2179B8FA-3785-4BF3-AD4D-4869F7FBA7AB}"/>
              </a:ext>
            </a:extLst>
          </p:cNvPr>
          <p:cNvPicPr>
            <a:picLocks noChangeAspect="1"/>
          </p:cNvPicPr>
          <p:nvPr/>
        </p:nvPicPr>
        <p:blipFill>
          <a:blip r:embed="rId9"/>
          <a:stretch>
            <a:fillRect/>
          </a:stretch>
        </p:blipFill>
        <p:spPr>
          <a:xfrm>
            <a:off x="7642404" y="4529270"/>
            <a:ext cx="904081" cy="921247"/>
          </a:xfrm>
          <a:prstGeom prst="rect">
            <a:avLst/>
          </a:prstGeom>
        </p:spPr>
      </p:pic>
      <p:sp>
        <p:nvSpPr>
          <p:cNvPr id="24" name="TextBox 23">
            <a:extLst>
              <a:ext uri="{FF2B5EF4-FFF2-40B4-BE49-F238E27FC236}">
                <a16:creationId xmlns:a16="http://schemas.microsoft.com/office/drawing/2014/main" id="{D63395F8-AB07-454F-AE41-63A508FD9300}"/>
              </a:ext>
            </a:extLst>
          </p:cNvPr>
          <p:cNvSpPr txBox="1"/>
          <p:nvPr/>
        </p:nvSpPr>
        <p:spPr>
          <a:xfrm>
            <a:off x="8702601" y="4805227"/>
            <a:ext cx="2257862"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Resources &amp; Tools</a:t>
            </a:r>
          </a:p>
        </p:txBody>
      </p:sp>
      <p:pic>
        <p:nvPicPr>
          <p:cNvPr id="26" name="Picture 25">
            <a:extLst>
              <a:ext uri="{FF2B5EF4-FFF2-40B4-BE49-F238E27FC236}">
                <a16:creationId xmlns:a16="http://schemas.microsoft.com/office/drawing/2014/main" id="{BAAC88FC-D1CF-4E63-8D1E-36273D8DF13E}"/>
              </a:ext>
            </a:extLst>
          </p:cNvPr>
          <p:cNvPicPr>
            <a:picLocks noChangeAspect="1"/>
          </p:cNvPicPr>
          <p:nvPr/>
        </p:nvPicPr>
        <p:blipFill>
          <a:blip r:embed="rId10"/>
          <a:stretch>
            <a:fillRect/>
          </a:stretch>
        </p:blipFill>
        <p:spPr>
          <a:xfrm>
            <a:off x="7665707" y="5506589"/>
            <a:ext cx="855833" cy="921247"/>
          </a:xfrm>
          <a:prstGeom prst="rect">
            <a:avLst/>
          </a:prstGeom>
        </p:spPr>
      </p:pic>
      <p:sp>
        <p:nvSpPr>
          <p:cNvPr id="27" name="TextBox 26">
            <a:extLst>
              <a:ext uri="{FF2B5EF4-FFF2-40B4-BE49-F238E27FC236}">
                <a16:creationId xmlns:a16="http://schemas.microsoft.com/office/drawing/2014/main" id="{77A245CC-495A-4772-94DA-D85E5FA3FDF9}"/>
              </a:ext>
            </a:extLst>
          </p:cNvPr>
          <p:cNvSpPr txBox="1"/>
          <p:nvPr/>
        </p:nvSpPr>
        <p:spPr>
          <a:xfrm>
            <a:off x="8702601" y="5756014"/>
            <a:ext cx="1454244"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Community</a:t>
            </a:r>
          </a:p>
        </p:txBody>
      </p:sp>
    </p:spTree>
    <p:extLst>
      <p:ext uri="{BB962C8B-B14F-4D97-AF65-F5344CB8AC3E}">
        <p14:creationId xmlns:p14="http://schemas.microsoft.com/office/powerpoint/2010/main" val="2406773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756693-A6AB-5840-103A-A3BAC80C83B7}"/>
              </a:ext>
            </a:extLst>
          </p:cNvPr>
          <p:cNvSpPr>
            <a:spLocks noGrp="1"/>
          </p:cNvSpPr>
          <p:nvPr>
            <p:ph idx="1"/>
          </p:nvPr>
        </p:nvSpPr>
        <p:spPr/>
        <p:txBody>
          <a:bodyPr/>
          <a:lstStyle/>
          <a:p>
            <a:pPr marL="0" indent="0" algn="ctr">
              <a:buNone/>
            </a:pPr>
            <a:r>
              <a:rPr lang="en-US" sz="6600" b="1">
                <a:latin typeface="Arial" panose="020B0604020202020204" pitchFamily="34" charset="0"/>
                <a:cs typeface="Arial" panose="020B0604020202020204" pitchFamily="34" charset="0"/>
              </a:rPr>
              <a:t>Thank You!</a:t>
            </a:r>
          </a:p>
          <a:p>
            <a:pPr marL="0" indent="0">
              <a:buNone/>
            </a:pPr>
            <a:endParaRPr lang="en-US">
              <a:latin typeface="Arial" panose="020B0604020202020204" pitchFamily="34" charset="0"/>
              <a:cs typeface="Arial" panose="020B0604020202020204" pitchFamily="34" charset="0"/>
            </a:endParaRPr>
          </a:p>
          <a:p>
            <a:pPr marL="0" indent="0" algn="ctr">
              <a:buNone/>
            </a:pPr>
            <a:r>
              <a:rPr lang="en-US">
                <a:latin typeface="Arial" panose="020B0604020202020204" pitchFamily="34" charset="0"/>
                <a:cs typeface="Arial" panose="020B0604020202020204" pitchFamily="34" charset="0"/>
                <a:hlinkClick r:id="rId2"/>
              </a:rPr>
              <a:t>kacey.thorne@wgu.edu</a:t>
            </a:r>
            <a:endParaRPr lang="en-US">
              <a:latin typeface="Arial" panose="020B0604020202020204" pitchFamily="34" charset="0"/>
              <a:cs typeface="Arial" panose="020B0604020202020204" pitchFamily="34" charset="0"/>
            </a:endParaRPr>
          </a:p>
          <a:p>
            <a:pPr marL="0" indent="0" algn="ctr">
              <a:buNone/>
            </a:pPr>
            <a:r>
              <a:rPr lang="en-US">
                <a:latin typeface="Arial" panose="020B0604020202020204" pitchFamily="34" charset="0"/>
                <a:cs typeface="Arial" panose="020B0604020202020204" pitchFamily="34" charset="0"/>
                <a:hlinkClick r:id="rId3"/>
              </a:rPr>
              <a:t>darin.hobbs@wgu.edu</a:t>
            </a:r>
            <a:endParaRPr lang="en-US">
              <a:latin typeface="Arial" panose="020B0604020202020204" pitchFamily="34" charset="0"/>
              <a:cs typeface="Arial" panose="020B0604020202020204" pitchFamily="34" charset="0"/>
            </a:endParaRPr>
          </a:p>
          <a:p>
            <a:pPr marL="0" indent="0" algn="ctr">
              <a:buNone/>
            </a:pPr>
            <a:r>
              <a:rPr lang="en-US">
                <a:latin typeface="Arial" panose="020B0604020202020204" pitchFamily="34" charset="0"/>
                <a:cs typeface="Arial" panose="020B0604020202020204" pitchFamily="34" charset="0"/>
                <a:hlinkClick r:id="rId4"/>
              </a:rPr>
              <a:t>sarah.demark@wgu.edu</a:t>
            </a:r>
            <a:endParaRPr lang="en-US">
              <a:latin typeface="Arial" panose="020B0604020202020204" pitchFamily="34" charset="0"/>
              <a:cs typeface="Arial" panose="020B0604020202020204" pitchFamily="34" charset="0"/>
            </a:endParaRPr>
          </a:p>
          <a:p>
            <a:pPr marL="0" indent="0">
              <a:buNone/>
            </a:pPr>
            <a:endParaRPr lang="en-US">
              <a:latin typeface="Arial" panose="020B0604020202020204" pitchFamily="34" charset="0"/>
              <a:cs typeface="Arial" panose="020B0604020202020204" pitchFamily="34" charset="0"/>
            </a:endParaRPr>
          </a:p>
        </p:txBody>
      </p:sp>
      <p:pic>
        <p:nvPicPr>
          <p:cNvPr id="4" name="Picture 8" descr="Western Governors University">
            <a:extLst>
              <a:ext uri="{FF2B5EF4-FFF2-40B4-BE49-F238E27FC236}">
                <a16:creationId xmlns:a16="http://schemas.microsoft.com/office/drawing/2014/main" id="{8A5290B6-427E-17FC-DCD8-5EAC27A03C44}"/>
              </a:ext>
            </a:extLst>
          </p:cNvPr>
          <p:cNvPicPr>
            <a:picLocks noChangeAspect="1" noChangeArrowheads="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33165" y="4474029"/>
            <a:ext cx="2796860" cy="2311921"/>
          </a:xfrm>
          <a:prstGeom prst="rect">
            <a:avLst/>
          </a:prstGeom>
          <a:noFill/>
          <a:effectLst>
            <a:outerShdw blurRad="508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068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36860-C0CA-C34B-8A81-D1E9AFAC2721}"/>
              </a:ext>
            </a:extLst>
          </p:cNvPr>
          <p:cNvSpPr>
            <a:spLocks noGrp="1"/>
          </p:cNvSpPr>
          <p:nvPr>
            <p:ph type="title"/>
          </p:nvPr>
        </p:nvSpPr>
        <p:spPr>
          <a:xfrm>
            <a:off x="5590867" y="258404"/>
            <a:ext cx="6279400" cy="1325563"/>
          </a:xfrm>
        </p:spPr>
        <p:txBody>
          <a:bodyPr>
            <a:noAutofit/>
          </a:bodyPr>
          <a:lstStyle/>
          <a:p>
            <a:pPr algn="ctr"/>
            <a:r>
              <a:rPr lang="en-US" sz="4800">
                <a:latin typeface="Arial" panose="020B0604020202020204" pitchFamily="34" charset="0"/>
                <a:cs typeface="Arial" panose="020B0604020202020204" pitchFamily="34" charset="0"/>
              </a:rPr>
              <a:t>Problem Statement:</a:t>
            </a:r>
          </a:p>
        </p:txBody>
      </p:sp>
      <p:sp>
        <p:nvSpPr>
          <p:cNvPr id="15" name="Freeform: Shape 14">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raphic 11" descr="Light Bulb and Gear">
            <a:extLst>
              <a:ext uri="{FF2B5EF4-FFF2-40B4-BE49-F238E27FC236}">
                <a16:creationId xmlns:a16="http://schemas.microsoft.com/office/drawing/2014/main" id="{AA713E3A-4947-49D9-9AB9-BA6879B3E6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7595" y="813298"/>
            <a:ext cx="3530101" cy="3530101"/>
          </a:xfrm>
          <a:prstGeom prst="rect">
            <a:avLst/>
          </a:prstGeom>
        </p:spPr>
      </p:pic>
      <p:sp>
        <p:nvSpPr>
          <p:cNvPr id="3" name="Content Placeholder 2">
            <a:extLst>
              <a:ext uri="{FF2B5EF4-FFF2-40B4-BE49-F238E27FC236}">
                <a16:creationId xmlns:a16="http://schemas.microsoft.com/office/drawing/2014/main" id="{DB20091B-B913-2D48-9EA5-B5CFBAA5F3A3}"/>
              </a:ext>
            </a:extLst>
          </p:cNvPr>
          <p:cNvSpPr>
            <a:spLocks noGrp="1"/>
          </p:cNvSpPr>
          <p:nvPr>
            <p:ph idx="1"/>
          </p:nvPr>
        </p:nvSpPr>
        <p:spPr>
          <a:xfrm>
            <a:off x="5742904" y="1589609"/>
            <a:ext cx="6279400" cy="3626627"/>
          </a:xfrm>
        </p:spPr>
        <p:txBody>
          <a:bodyPr anchor="t">
            <a:noAutofit/>
          </a:bodyPr>
          <a:lstStyle/>
          <a:p>
            <a:pPr marL="0" indent="0">
              <a:spcBef>
                <a:spcPts val="0"/>
              </a:spcBef>
              <a:buNone/>
            </a:pPr>
            <a:r>
              <a:rPr lang="en-US" sz="2400" dirty="0">
                <a:latin typeface="Arial"/>
                <a:cs typeface="Arial"/>
              </a:rPr>
              <a:t>Learners need to gain new </a:t>
            </a:r>
            <a:r>
              <a:rPr lang="en-US" sz="2400" b="1" dirty="0">
                <a:solidFill>
                  <a:schemeClr val="accent5"/>
                </a:solidFill>
                <a:latin typeface="Arial"/>
                <a:cs typeface="Arial"/>
              </a:rPr>
              <a:t>skills </a:t>
            </a:r>
            <a:r>
              <a:rPr lang="en-US" sz="2400" dirty="0">
                <a:latin typeface="Arial"/>
                <a:cs typeface="Arial"/>
              </a:rPr>
              <a:t>&amp; </a:t>
            </a:r>
            <a:r>
              <a:rPr lang="en-US" sz="2400" b="1" dirty="0">
                <a:solidFill>
                  <a:schemeClr val="accent5"/>
                </a:solidFill>
                <a:latin typeface="Arial" panose="020B0604020202020204" pitchFamily="34" charset="0"/>
                <a:cs typeface="Arial" panose="020B0604020202020204" pitchFamily="34" charset="0"/>
              </a:rPr>
              <a:t>communicate the value</a:t>
            </a:r>
            <a:r>
              <a:rPr lang="en-US" sz="2400" dirty="0">
                <a:solidFill>
                  <a:schemeClr val="accent5"/>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of their accomplishments.</a:t>
            </a:r>
          </a:p>
          <a:p>
            <a:pPr marL="0" indent="0">
              <a:spcBef>
                <a:spcPts val="1333"/>
              </a:spcBef>
              <a:buNone/>
            </a:pPr>
            <a:r>
              <a:rPr lang="en-US" sz="2400" dirty="0">
                <a:latin typeface="Arial" panose="020B0604020202020204" pitchFamily="34" charset="0"/>
                <a:cs typeface="Arial" panose="020B0604020202020204" pitchFamily="34" charset="0"/>
              </a:rPr>
              <a:t>Academic </a:t>
            </a:r>
            <a:r>
              <a:rPr lang="en-US" sz="2400" b="1" dirty="0">
                <a:solidFill>
                  <a:schemeClr val="accent5"/>
                </a:solidFill>
                <a:latin typeface="Arial" panose="020B0604020202020204" pitchFamily="34" charset="0"/>
                <a:cs typeface="Arial" panose="020B0604020202020204" pitchFamily="34" charset="0"/>
              </a:rPr>
              <a:t>achievements</a:t>
            </a:r>
            <a:r>
              <a:rPr lang="en-US" sz="2400" dirty="0">
                <a:latin typeface="Arial" panose="020B0604020202020204" pitchFamily="34" charset="0"/>
                <a:cs typeface="Arial" panose="020B0604020202020204" pitchFamily="34" charset="0"/>
              </a:rPr>
              <a:t> don’t encompass the skills employers desire.</a:t>
            </a:r>
          </a:p>
          <a:p>
            <a:pPr marL="0" indent="0">
              <a:spcBef>
                <a:spcPts val="1333"/>
              </a:spcBef>
              <a:buNone/>
            </a:pPr>
            <a:r>
              <a:rPr lang="en-US" sz="2400" dirty="0">
                <a:latin typeface="Arial"/>
                <a:cs typeface="Arial"/>
              </a:rPr>
              <a:t>Learner </a:t>
            </a:r>
            <a:r>
              <a:rPr lang="en-US" sz="2400" b="1" dirty="0">
                <a:solidFill>
                  <a:schemeClr val="accent5"/>
                </a:solidFill>
                <a:latin typeface="Arial"/>
                <a:cs typeface="Arial"/>
              </a:rPr>
              <a:t>records</a:t>
            </a:r>
            <a:r>
              <a:rPr lang="en-US" sz="2400" dirty="0">
                <a:latin typeface="Arial"/>
                <a:cs typeface="Arial"/>
              </a:rPr>
              <a:t> are flat transcripts that tell little of a learner's journey.</a:t>
            </a:r>
          </a:p>
          <a:p>
            <a:pPr marL="0" indent="0">
              <a:spcBef>
                <a:spcPts val="1333"/>
              </a:spcBef>
              <a:buNone/>
            </a:pPr>
            <a:r>
              <a:rPr lang="en-US" sz="2400" b="1" dirty="0">
                <a:solidFill>
                  <a:schemeClr val="accent5"/>
                </a:solidFill>
                <a:effectLst/>
                <a:latin typeface="Arial" panose="020B0604020202020204" pitchFamily="34" charset="0"/>
                <a:ea typeface="Calibri" panose="020F0502020204030204" pitchFamily="34" charset="0"/>
                <a:cs typeface="Times New Roman" panose="02020603050405020304" pitchFamily="18" charset="0"/>
              </a:rPr>
              <a:t>Pathways</a:t>
            </a:r>
            <a:r>
              <a:rPr lang="en-US" sz="2400" dirty="0">
                <a:effectLst/>
                <a:latin typeface="Arial" panose="020B0604020202020204" pitchFamily="34" charset="0"/>
                <a:ea typeface="Calibri" panose="020F0502020204030204" pitchFamily="34" charset="0"/>
                <a:cs typeface="Times New Roman" panose="02020603050405020304" pitchFamily="18" charset="0"/>
              </a:rPr>
              <a:t> are static, inflexible, and discount learners’ unique needs</a:t>
            </a:r>
            <a:endParaRPr lang="en-US" sz="2400" dirty="0">
              <a:latin typeface="Arial"/>
              <a:cs typeface="Arial"/>
            </a:endParaRPr>
          </a:p>
        </p:txBody>
      </p:sp>
      <p:pic>
        <p:nvPicPr>
          <p:cNvPr id="16" name="Picture 8" descr="Western Governors University">
            <a:extLst>
              <a:ext uri="{FF2B5EF4-FFF2-40B4-BE49-F238E27FC236}">
                <a16:creationId xmlns:a16="http://schemas.microsoft.com/office/drawing/2014/main" id="{2DB1FC17-8DC5-5245-9DFE-C27D59E4162D}"/>
              </a:ext>
            </a:extLst>
          </p:cNvPr>
          <p:cNvPicPr>
            <a:picLocks noChangeAspect="1" noChangeArrowheads="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33165" y="6088802"/>
            <a:ext cx="843379" cy="69714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
            <a:extLst>
              <a:ext uri="{FF2B5EF4-FFF2-40B4-BE49-F238E27FC236}">
                <a16:creationId xmlns:a16="http://schemas.microsoft.com/office/drawing/2014/main" id="{B98D7194-4F8B-EB40-8C09-6CFD96A2D0A0}"/>
              </a:ext>
            </a:extLst>
          </p:cNvPr>
          <p:cNvSpPr txBox="1"/>
          <p:nvPr/>
        </p:nvSpPr>
        <p:spPr>
          <a:xfrm>
            <a:off x="7936062" y="6437376"/>
            <a:ext cx="4340431" cy="292388"/>
          </a:xfrm>
          <a:prstGeom prst="rect">
            <a:avLst/>
          </a:prstGeom>
          <a:noFill/>
        </p:spPr>
        <p:txBody>
          <a:bodyPr rot="0" spcFirstLastPara="0" vert="horz" wrap="square" lIns="121920" tIns="60960" rIns="121920" bIns="6096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a:solidFill>
                  <a:schemeClr val="tx2">
                    <a:lumMod val="60000"/>
                    <a:lumOff val="40000"/>
                  </a:schemeClr>
                </a:solidFill>
              </a:rPr>
              <a:t>© 2021 Western Governors University – WGU. All Rights Reserved</a:t>
            </a:r>
            <a:r>
              <a:rPr lang="en-US" sz="1100">
                <a:solidFill>
                  <a:schemeClr val="tx2">
                    <a:lumMod val="60000"/>
                    <a:lumOff val="40000"/>
                  </a:schemeClr>
                </a:solidFill>
                <a:cs typeface="Arial"/>
              </a:rPr>
              <a:t>​</a:t>
            </a:r>
            <a:endParaRPr lang="en-US" sz="1100">
              <a:solidFill>
                <a:schemeClr val="tx2">
                  <a:lumMod val="60000"/>
                  <a:lumOff val="40000"/>
                </a:schemeClr>
              </a:solidFill>
            </a:endParaRPr>
          </a:p>
        </p:txBody>
      </p:sp>
    </p:spTree>
    <p:extLst>
      <p:ext uri="{BB962C8B-B14F-4D97-AF65-F5344CB8AC3E}">
        <p14:creationId xmlns:p14="http://schemas.microsoft.com/office/powerpoint/2010/main" val="424302434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THE PROMISE OF HIGHER EDUCATION, FULFILLED">
            <a:extLst>
              <a:ext uri="{FF2B5EF4-FFF2-40B4-BE49-F238E27FC236}">
                <a16:creationId xmlns:a16="http://schemas.microsoft.com/office/drawing/2014/main" id="{D1853B06-C23F-994C-9353-0F466B6A3A6B}"/>
              </a:ext>
            </a:extLst>
          </p:cNvPr>
          <p:cNvPicPr>
            <a:picLocks noChangeAspect="1" noChangeArrowheads="1"/>
          </p:cNvPicPr>
          <p:nvPr/>
        </p:nvPicPr>
        <p:blipFill>
          <a:blip r:embed="rId3">
            <a:duotone>
              <a:schemeClr val="accent5">
                <a:shade val="45000"/>
                <a:satMod val="135000"/>
              </a:schemeClr>
              <a:prstClr val="white"/>
            </a:duotone>
            <a:alphaModFix amt="34000"/>
            <a:extLst>
              <a:ext uri="{28A0092B-C50C-407E-A947-70E740481C1C}">
                <a14:useLocalDpi xmlns:a14="http://schemas.microsoft.com/office/drawing/2010/main" val="0"/>
              </a:ext>
            </a:extLst>
          </a:blip>
          <a:srcRect/>
          <a:stretch>
            <a:fillRect/>
          </a:stretch>
        </p:blipFill>
        <p:spPr bwMode="auto">
          <a:xfrm>
            <a:off x="2965143" y="1127228"/>
            <a:ext cx="9226858" cy="51670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6078212-5B9E-4A21-9BB0-3C35AD68871A}"/>
              </a:ext>
            </a:extLst>
          </p:cNvPr>
          <p:cNvSpPr>
            <a:spLocks noGrp="1"/>
          </p:cNvSpPr>
          <p:nvPr>
            <p:ph type="title"/>
          </p:nvPr>
        </p:nvSpPr>
        <p:spPr>
          <a:xfrm>
            <a:off x="177554" y="27890"/>
            <a:ext cx="10515600" cy="1325563"/>
          </a:xfrm>
        </p:spPr>
        <p:txBody>
          <a:bodyPr>
            <a:normAutofit/>
          </a:bodyPr>
          <a:lstStyle/>
          <a:p>
            <a:r>
              <a:rPr lang="en-US" sz="5400">
                <a:solidFill>
                  <a:srgbClr val="002060"/>
                </a:solidFill>
                <a:latin typeface="Arial" panose="020B0604020202020204" pitchFamily="34" charset="0"/>
                <a:cs typeface="Arial" panose="020B0604020202020204" pitchFamily="34" charset="0"/>
              </a:rPr>
              <a:t>WGU’s Use Case</a:t>
            </a:r>
          </a:p>
        </p:txBody>
      </p:sp>
      <p:sp>
        <p:nvSpPr>
          <p:cNvPr id="3" name="Content Placeholder 2">
            <a:extLst>
              <a:ext uri="{FF2B5EF4-FFF2-40B4-BE49-F238E27FC236}">
                <a16:creationId xmlns:a16="http://schemas.microsoft.com/office/drawing/2014/main" id="{F3CF827F-BAF6-4117-9F37-3C3674CD2728}"/>
              </a:ext>
            </a:extLst>
          </p:cNvPr>
          <p:cNvSpPr>
            <a:spLocks noGrp="1"/>
          </p:cNvSpPr>
          <p:nvPr>
            <p:ph idx="1"/>
          </p:nvPr>
        </p:nvSpPr>
        <p:spPr>
          <a:xfrm>
            <a:off x="838200" y="2646546"/>
            <a:ext cx="10265229" cy="2128403"/>
          </a:xfrm>
        </p:spPr>
        <p:txBody>
          <a:bodyPr vert="horz" lIns="121920" tIns="60960" rIns="121920" bIns="60960" rtlCol="0" anchor="t">
            <a:normAutofit/>
          </a:bodyPr>
          <a:lstStyle/>
          <a:p>
            <a:pPr marL="0" indent="0" algn="ctr">
              <a:lnSpc>
                <a:spcPct val="100000"/>
              </a:lnSpc>
              <a:buNone/>
            </a:pPr>
            <a:r>
              <a:rPr lang="en-US">
                <a:latin typeface="Arial" panose="020B0604020202020204" pitchFamily="34" charset="0"/>
                <a:cs typeface="Arial" panose="020B0604020202020204" pitchFamily="34" charset="0"/>
              </a:rPr>
              <a:t>Design and configure academic achievements based on </a:t>
            </a:r>
            <a:r>
              <a:rPr lang="en-US" b="1">
                <a:latin typeface="Arial" panose="020B0604020202020204" pitchFamily="34" charset="0"/>
                <a:cs typeface="Arial" panose="020B0604020202020204" pitchFamily="34" charset="0"/>
              </a:rPr>
              <a:t>open</a:t>
            </a:r>
            <a:r>
              <a:rPr lang="en-US">
                <a:latin typeface="Arial" panose="020B0604020202020204" pitchFamily="34" charset="0"/>
                <a:cs typeface="Arial" panose="020B0604020202020204" pitchFamily="34" charset="0"/>
              </a:rPr>
              <a:t> </a:t>
            </a:r>
            <a:r>
              <a:rPr lang="en-US" b="1">
                <a:latin typeface="Arial" panose="020B0604020202020204" pitchFamily="34" charset="0"/>
                <a:cs typeface="Arial" panose="020B0604020202020204" pitchFamily="34" charset="0"/>
              </a:rPr>
              <a:t>technical standards</a:t>
            </a:r>
            <a:r>
              <a:rPr lang="en-US">
                <a:latin typeface="Arial" panose="020B0604020202020204" pitchFamily="34" charset="0"/>
                <a:cs typeface="Arial" panose="020B0604020202020204" pitchFamily="34" charset="0"/>
              </a:rPr>
              <a:t> to enable the interoperability of skills, pathways, achievements, and records at scale for more equitable pathways to opportunity. </a:t>
            </a:r>
          </a:p>
          <a:p>
            <a:pPr marL="0" indent="0">
              <a:lnSpc>
                <a:spcPct val="100000"/>
              </a:lnSpc>
              <a:buNone/>
            </a:pPr>
            <a:endParaRPr lang="en-US">
              <a:cs typeface="Arial"/>
            </a:endParaRPr>
          </a:p>
        </p:txBody>
      </p:sp>
      <p:pic>
        <p:nvPicPr>
          <p:cNvPr id="10" name="Picture 8" descr="Western Governors University">
            <a:extLst>
              <a:ext uri="{FF2B5EF4-FFF2-40B4-BE49-F238E27FC236}">
                <a16:creationId xmlns:a16="http://schemas.microsoft.com/office/drawing/2014/main" id="{A1DD54C5-91CF-334D-86F1-4F8E6EB00DBB}"/>
              </a:ext>
            </a:extLst>
          </p:cNvPr>
          <p:cNvPicPr>
            <a:picLocks noChangeAspect="1" noChangeArrowheads="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33165" y="6088802"/>
            <a:ext cx="843379" cy="69714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
            <a:extLst>
              <a:ext uri="{FF2B5EF4-FFF2-40B4-BE49-F238E27FC236}">
                <a16:creationId xmlns:a16="http://schemas.microsoft.com/office/drawing/2014/main" id="{B7206AA7-861D-B840-B6DC-285233A75F45}"/>
              </a:ext>
            </a:extLst>
          </p:cNvPr>
          <p:cNvSpPr txBox="1"/>
          <p:nvPr/>
        </p:nvSpPr>
        <p:spPr>
          <a:xfrm>
            <a:off x="8121013" y="6537722"/>
            <a:ext cx="4340431" cy="292388"/>
          </a:xfrm>
          <a:prstGeom prst="rect">
            <a:avLst/>
          </a:prstGeom>
          <a:noFill/>
        </p:spPr>
        <p:txBody>
          <a:bodyPr rot="0" spcFirstLastPara="0" vert="horz" wrap="square" lIns="121920" tIns="60960" rIns="121920" bIns="6096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a:solidFill>
                  <a:schemeClr val="tx2">
                    <a:lumMod val="60000"/>
                    <a:lumOff val="40000"/>
                  </a:schemeClr>
                </a:solidFill>
              </a:rPr>
              <a:t>© 2021 Western Governors University – WGU. All Rights Reserved</a:t>
            </a:r>
            <a:r>
              <a:rPr lang="en-US" sz="1100">
                <a:solidFill>
                  <a:schemeClr val="tx2">
                    <a:lumMod val="60000"/>
                    <a:lumOff val="40000"/>
                  </a:schemeClr>
                </a:solidFill>
                <a:cs typeface="Arial"/>
              </a:rPr>
              <a:t>​</a:t>
            </a:r>
            <a:endParaRPr lang="en-US" sz="1100">
              <a:solidFill>
                <a:schemeClr val="tx2">
                  <a:lumMod val="60000"/>
                  <a:lumOff val="40000"/>
                </a:schemeClr>
              </a:solidFill>
            </a:endParaRPr>
          </a:p>
        </p:txBody>
      </p:sp>
    </p:spTree>
    <p:extLst>
      <p:ext uri="{BB962C8B-B14F-4D97-AF65-F5344CB8AC3E}">
        <p14:creationId xmlns:p14="http://schemas.microsoft.com/office/powerpoint/2010/main" val="1630557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97045F6-E520-014E-929F-E752C675C2C3}"/>
              </a:ext>
            </a:extLst>
          </p:cNvPr>
          <p:cNvSpPr>
            <a:spLocks noGrp="1"/>
          </p:cNvSpPr>
          <p:nvPr>
            <p:ph type="title"/>
          </p:nvPr>
        </p:nvSpPr>
        <p:spPr>
          <a:xfrm>
            <a:off x="254810" y="299589"/>
            <a:ext cx="10515600" cy="771217"/>
          </a:xfrm>
        </p:spPr>
        <p:txBody>
          <a:bodyPr>
            <a:normAutofit fontScale="90000"/>
          </a:bodyPr>
          <a:lstStyle/>
          <a:p>
            <a:r>
              <a:rPr lang="en-US" sz="5400" dirty="0">
                <a:solidFill>
                  <a:srgbClr val="002060"/>
                </a:solidFill>
                <a:latin typeface="Arial" panose="020B0604020202020204" pitchFamily="34" charset="0"/>
                <a:cs typeface="Arial" panose="020B0604020202020204" pitchFamily="34" charset="0"/>
              </a:rPr>
              <a:t>A Case for </a:t>
            </a:r>
            <a:r>
              <a:rPr lang="en-US" sz="5400" b="1" dirty="0">
                <a:solidFill>
                  <a:srgbClr val="002060"/>
                </a:solidFill>
                <a:latin typeface="Arial" panose="020B0604020202020204" pitchFamily="34" charset="0"/>
                <a:cs typeface="Arial" panose="020B0604020202020204" pitchFamily="34" charset="0"/>
              </a:rPr>
              <a:t>Open Standards</a:t>
            </a:r>
            <a:br>
              <a:rPr lang="en-US" sz="5400" dirty="0">
                <a:solidFill>
                  <a:srgbClr val="002060"/>
                </a:solidFill>
                <a:latin typeface="Arial" panose="020B0604020202020204" pitchFamily="34" charset="0"/>
                <a:cs typeface="Arial" panose="020B0604020202020204" pitchFamily="34" charset="0"/>
              </a:rPr>
            </a:br>
            <a:r>
              <a:rPr lang="en-US" sz="2700" i="1" dirty="0">
                <a:solidFill>
                  <a:srgbClr val="002060"/>
                </a:solidFill>
                <a:latin typeface="Arial" panose="020B0604020202020204" pitchFamily="34" charset="0"/>
                <a:cs typeface="Arial" panose="020B0604020202020204" pitchFamily="34" charset="0"/>
              </a:rPr>
              <a:t>machine-readable and actionable</a:t>
            </a:r>
          </a:p>
        </p:txBody>
      </p:sp>
      <p:pic>
        <p:nvPicPr>
          <p:cNvPr id="53" name="Picture 8" descr="Western Governors University">
            <a:extLst>
              <a:ext uri="{FF2B5EF4-FFF2-40B4-BE49-F238E27FC236}">
                <a16:creationId xmlns:a16="http://schemas.microsoft.com/office/drawing/2014/main" id="{0AE8D73F-896B-5D45-9033-6B5A40223678}"/>
              </a:ext>
            </a:extLst>
          </p:cNvPr>
          <p:cNvPicPr>
            <a:picLocks noChangeAspect="1" noChangeArrowheads="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33165" y="6088802"/>
            <a:ext cx="843379" cy="697148"/>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1">
            <a:extLst>
              <a:ext uri="{FF2B5EF4-FFF2-40B4-BE49-F238E27FC236}">
                <a16:creationId xmlns:a16="http://schemas.microsoft.com/office/drawing/2014/main" id="{BC092B0E-1FF5-2443-860F-18B8FB5E2F61}"/>
              </a:ext>
            </a:extLst>
          </p:cNvPr>
          <p:cNvSpPr txBox="1"/>
          <p:nvPr/>
        </p:nvSpPr>
        <p:spPr>
          <a:xfrm>
            <a:off x="8035771" y="6565612"/>
            <a:ext cx="4340431" cy="292388"/>
          </a:xfrm>
          <a:prstGeom prst="rect">
            <a:avLst/>
          </a:prstGeom>
          <a:noFill/>
        </p:spPr>
        <p:txBody>
          <a:bodyPr rot="0" spcFirstLastPara="0" vert="horz" wrap="square" lIns="121920" tIns="60960" rIns="121920" bIns="6096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a:solidFill>
                  <a:schemeClr val="tx2">
                    <a:lumMod val="60000"/>
                    <a:lumOff val="40000"/>
                  </a:schemeClr>
                </a:solidFill>
              </a:rPr>
              <a:t>© 2021 Western Governors University – WGU. All Rights Reserved</a:t>
            </a:r>
            <a:r>
              <a:rPr lang="en-US" sz="1100">
                <a:solidFill>
                  <a:schemeClr val="tx2">
                    <a:lumMod val="60000"/>
                    <a:lumOff val="40000"/>
                  </a:schemeClr>
                </a:solidFill>
                <a:cs typeface="Arial"/>
              </a:rPr>
              <a:t>​</a:t>
            </a:r>
            <a:endParaRPr lang="en-US" sz="1100">
              <a:solidFill>
                <a:schemeClr val="tx2">
                  <a:lumMod val="60000"/>
                  <a:lumOff val="40000"/>
                </a:schemeClr>
              </a:solidFill>
            </a:endParaRPr>
          </a:p>
        </p:txBody>
      </p:sp>
      <p:grpSp>
        <p:nvGrpSpPr>
          <p:cNvPr id="11" name="Group 10">
            <a:extLst>
              <a:ext uri="{FF2B5EF4-FFF2-40B4-BE49-F238E27FC236}">
                <a16:creationId xmlns:a16="http://schemas.microsoft.com/office/drawing/2014/main" id="{EAAE9072-A489-453E-9E26-19B555CA00D0}"/>
              </a:ext>
            </a:extLst>
          </p:cNvPr>
          <p:cNvGrpSpPr/>
          <p:nvPr/>
        </p:nvGrpSpPr>
        <p:grpSpPr>
          <a:xfrm>
            <a:off x="1162106" y="1142416"/>
            <a:ext cx="10513647" cy="5089587"/>
            <a:chOff x="1162106" y="1142416"/>
            <a:chExt cx="10513647" cy="5089587"/>
          </a:xfrm>
        </p:grpSpPr>
        <p:grpSp>
          <p:nvGrpSpPr>
            <p:cNvPr id="9" name="Group 8">
              <a:extLst>
                <a:ext uri="{FF2B5EF4-FFF2-40B4-BE49-F238E27FC236}">
                  <a16:creationId xmlns:a16="http://schemas.microsoft.com/office/drawing/2014/main" id="{2A753453-F186-41D0-BE07-3739021E5BA4}"/>
                </a:ext>
              </a:extLst>
            </p:cNvPr>
            <p:cNvGrpSpPr/>
            <p:nvPr/>
          </p:nvGrpSpPr>
          <p:grpSpPr>
            <a:xfrm>
              <a:off x="2584792" y="1530847"/>
              <a:ext cx="7712599" cy="4391701"/>
              <a:chOff x="2262674" y="1465118"/>
              <a:chExt cx="7712599" cy="4391701"/>
            </a:xfrm>
          </p:grpSpPr>
          <p:sp>
            <p:nvSpPr>
              <p:cNvPr id="8" name="Isosceles Triangle 7">
                <a:extLst>
                  <a:ext uri="{FF2B5EF4-FFF2-40B4-BE49-F238E27FC236}">
                    <a16:creationId xmlns:a16="http://schemas.microsoft.com/office/drawing/2014/main" id="{AA4D61CF-4C31-46A1-9AA6-18C8FF0C750F}"/>
                  </a:ext>
                </a:extLst>
              </p:cNvPr>
              <p:cNvSpPr/>
              <p:nvPr/>
            </p:nvSpPr>
            <p:spPr>
              <a:xfrm>
                <a:off x="2262674" y="1465118"/>
                <a:ext cx="7712599" cy="4239491"/>
              </a:xfrm>
              <a:prstGeom prst="triangl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5">
                <a:extLst>
                  <a:ext uri="{FF2B5EF4-FFF2-40B4-BE49-F238E27FC236}">
                    <a16:creationId xmlns:a16="http://schemas.microsoft.com/office/drawing/2014/main" id="{24AF2A7C-5F5F-46FF-8422-03EBC6E7C505}"/>
                  </a:ext>
                </a:extLst>
              </p:cNvPr>
              <p:cNvSpPr/>
              <p:nvPr/>
            </p:nvSpPr>
            <p:spPr>
              <a:xfrm>
                <a:off x="5341483" y="1843895"/>
                <a:ext cx="1592398" cy="124043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latin typeface="Arial" panose="020B0604020202020204" pitchFamily="34" charset="0"/>
                    <a:cs typeface="Arial" panose="020B0604020202020204" pitchFamily="34" charset="0"/>
                  </a:rPr>
                  <a:t>Open Skills</a:t>
                </a:r>
              </a:p>
            </p:txBody>
          </p:sp>
          <p:sp>
            <p:nvSpPr>
              <p:cNvPr id="21" name="Rounded Rectangle 5">
                <a:extLst>
                  <a:ext uri="{FF2B5EF4-FFF2-40B4-BE49-F238E27FC236}">
                    <a16:creationId xmlns:a16="http://schemas.microsoft.com/office/drawing/2014/main" id="{BD1C0F38-0198-4D8D-81DD-34925B12D118}"/>
                  </a:ext>
                </a:extLst>
              </p:cNvPr>
              <p:cNvSpPr/>
              <p:nvPr/>
            </p:nvSpPr>
            <p:spPr>
              <a:xfrm>
                <a:off x="3730953" y="3215442"/>
                <a:ext cx="1592398" cy="124043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latin typeface="Arial" panose="020B0604020202020204" pitchFamily="34" charset="0"/>
                    <a:cs typeface="Arial" panose="020B0604020202020204" pitchFamily="34" charset="0"/>
                  </a:rPr>
                  <a:t>Open Records</a:t>
                </a:r>
              </a:p>
            </p:txBody>
          </p:sp>
          <p:sp>
            <p:nvSpPr>
              <p:cNvPr id="19" name="Rounded Rectangle 5">
                <a:extLst>
                  <a:ext uri="{FF2B5EF4-FFF2-40B4-BE49-F238E27FC236}">
                    <a16:creationId xmlns:a16="http://schemas.microsoft.com/office/drawing/2014/main" id="{B79413E9-6866-404A-9132-4485A44570CB}"/>
                  </a:ext>
                </a:extLst>
              </p:cNvPr>
              <p:cNvSpPr/>
              <p:nvPr/>
            </p:nvSpPr>
            <p:spPr>
              <a:xfrm>
                <a:off x="6909825" y="3238910"/>
                <a:ext cx="1592398" cy="124043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latin typeface="Arial" panose="020B0604020202020204" pitchFamily="34" charset="0"/>
                    <a:cs typeface="Arial" panose="020B0604020202020204" pitchFamily="34" charset="0"/>
                  </a:rPr>
                  <a:t>Open Pathways</a:t>
                </a:r>
              </a:p>
            </p:txBody>
          </p:sp>
          <p:sp>
            <p:nvSpPr>
              <p:cNvPr id="6" name="Rounded Rectangle 5">
                <a:extLst>
                  <a:ext uri="{FF2B5EF4-FFF2-40B4-BE49-F238E27FC236}">
                    <a16:creationId xmlns:a16="http://schemas.microsoft.com/office/drawing/2014/main" id="{9545715F-6E0E-C24A-9104-098A73EA6A11}"/>
                  </a:ext>
                </a:extLst>
              </p:cNvPr>
              <p:cNvSpPr/>
              <p:nvPr/>
            </p:nvSpPr>
            <p:spPr>
              <a:xfrm>
                <a:off x="5333664" y="4616389"/>
                <a:ext cx="1592398" cy="124043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latin typeface="Arial" panose="020B0604020202020204" pitchFamily="34" charset="0"/>
                    <a:cs typeface="Arial" panose="020B0604020202020204" pitchFamily="34" charset="0"/>
                  </a:rPr>
                  <a:t>Open Achievements</a:t>
                </a:r>
              </a:p>
            </p:txBody>
          </p:sp>
          <p:pic>
            <p:nvPicPr>
              <p:cNvPr id="29" name="Graphic 28" descr="Document with solid fill">
                <a:extLst>
                  <a:ext uri="{FF2B5EF4-FFF2-40B4-BE49-F238E27FC236}">
                    <a16:creationId xmlns:a16="http://schemas.microsoft.com/office/drawing/2014/main" id="{EA5F14E2-DA4B-774B-9888-DE996BDF99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32744" y="3647210"/>
                <a:ext cx="586734" cy="586734"/>
              </a:xfrm>
              <a:prstGeom prst="rect">
                <a:avLst/>
              </a:prstGeom>
            </p:spPr>
          </p:pic>
          <p:pic>
            <p:nvPicPr>
              <p:cNvPr id="46" name="Graphic 45" descr="Route (Two Pins With A Path) with solid fill">
                <a:extLst>
                  <a:ext uri="{FF2B5EF4-FFF2-40B4-BE49-F238E27FC236}">
                    <a16:creationId xmlns:a16="http://schemas.microsoft.com/office/drawing/2014/main" id="{D1F6B6FC-8AB8-1246-9F13-61134547300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06873" y="3835657"/>
                <a:ext cx="552563" cy="552563"/>
              </a:xfrm>
              <a:prstGeom prst="rect">
                <a:avLst/>
              </a:prstGeom>
            </p:spPr>
          </p:pic>
          <p:pic>
            <p:nvPicPr>
              <p:cNvPr id="48" name="Graphic 47" descr="Ribbon with solid fill">
                <a:extLst>
                  <a:ext uri="{FF2B5EF4-FFF2-40B4-BE49-F238E27FC236}">
                    <a16:creationId xmlns:a16="http://schemas.microsoft.com/office/drawing/2014/main" id="{2199BCED-994C-514A-9B8A-F9212C3B75A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43412" y="5175253"/>
                <a:ext cx="608828" cy="608828"/>
              </a:xfrm>
              <a:prstGeom prst="rect">
                <a:avLst/>
              </a:prstGeom>
            </p:spPr>
          </p:pic>
          <p:pic>
            <p:nvPicPr>
              <p:cNvPr id="50" name="Graphic 49" descr="Lightbulb and gear with solid fill">
                <a:extLst>
                  <a:ext uri="{FF2B5EF4-FFF2-40B4-BE49-F238E27FC236}">
                    <a16:creationId xmlns:a16="http://schemas.microsoft.com/office/drawing/2014/main" id="{5FCDA4E0-A8B9-2D42-9C19-BF73810EABB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85126" y="2190934"/>
                <a:ext cx="663054" cy="663054"/>
              </a:xfrm>
              <a:prstGeom prst="rect">
                <a:avLst/>
              </a:prstGeom>
            </p:spPr>
          </p:pic>
          <p:sp>
            <p:nvSpPr>
              <p:cNvPr id="13" name="Diamond 12">
                <a:extLst>
                  <a:ext uri="{FF2B5EF4-FFF2-40B4-BE49-F238E27FC236}">
                    <a16:creationId xmlns:a16="http://schemas.microsoft.com/office/drawing/2014/main" id="{A9079017-A412-5AC3-C341-45FA2F2B23CC}"/>
                  </a:ext>
                </a:extLst>
              </p:cNvPr>
              <p:cNvSpPr/>
              <p:nvPr/>
            </p:nvSpPr>
            <p:spPr>
              <a:xfrm>
                <a:off x="5362265" y="3103424"/>
                <a:ext cx="1508646" cy="1493866"/>
              </a:xfrm>
              <a:prstGeom prst="diamond">
                <a:avLst/>
              </a:prstGeom>
              <a:noFill/>
              <a:ln w="57150">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E9893338-807A-4949-B378-0179142A6337}"/>
                </a:ext>
              </a:extLst>
            </p:cNvPr>
            <p:cNvSpPr txBox="1"/>
            <p:nvPr/>
          </p:nvSpPr>
          <p:spPr>
            <a:xfrm>
              <a:off x="5492753" y="1142416"/>
              <a:ext cx="1954381" cy="369332"/>
            </a:xfrm>
            <a:prstGeom prst="rect">
              <a:avLst/>
            </a:prstGeom>
            <a:noFill/>
          </p:spPr>
          <p:txBody>
            <a:bodyPr wrap="none" rtlCol="0">
              <a:spAutoFit/>
            </a:bodyPr>
            <a:lstStyle/>
            <a:p>
              <a:r>
                <a:rPr lang="en-US" b="1" dirty="0">
                  <a:solidFill>
                    <a:srgbClr val="2F528F"/>
                  </a:solidFill>
                  <a:latin typeface="Arial" panose="020B0604020202020204" pitchFamily="34" charset="0"/>
                  <a:cs typeface="Arial" panose="020B0604020202020204" pitchFamily="34" charset="0"/>
                </a:rPr>
                <a:t>Learner/Earners</a:t>
              </a:r>
            </a:p>
          </p:txBody>
        </p:sp>
        <p:sp>
          <p:nvSpPr>
            <p:cNvPr id="28" name="TextBox 27">
              <a:extLst>
                <a:ext uri="{FF2B5EF4-FFF2-40B4-BE49-F238E27FC236}">
                  <a16:creationId xmlns:a16="http://schemas.microsoft.com/office/drawing/2014/main" id="{EE79A4B7-5F96-4DD5-801F-996654112E63}"/>
                </a:ext>
              </a:extLst>
            </p:cNvPr>
            <p:cNvSpPr txBox="1"/>
            <p:nvPr/>
          </p:nvSpPr>
          <p:spPr>
            <a:xfrm>
              <a:off x="1162106" y="5585672"/>
              <a:ext cx="1364476" cy="369332"/>
            </a:xfrm>
            <a:prstGeom prst="rect">
              <a:avLst/>
            </a:prstGeom>
            <a:noFill/>
          </p:spPr>
          <p:txBody>
            <a:bodyPr wrap="none" rtlCol="0">
              <a:spAutoFit/>
            </a:bodyPr>
            <a:lstStyle/>
            <a:p>
              <a:r>
                <a:rPr lang="en-US" b="1" dirty="0">
                  <a:solidFill>
                    <a:srgbClr val="2F528F"/>
                  </a:solidFill>
                  <a:latin typeface="Arial" panose="020B0604020202020204" pitchFamily="34" charset="0"/>
                  <a:cs typeface="Arial" panose="020B0604020202020204" pitchFamily="34" charset="0"/>
                </a:rPr>
                <a:t>Employers</a:t>
              </a:r>
            </a:p>
          </p:txBody>
        </p:sp>
        <p:sp>
          <p:nvSpPr>
            <p:cNvPr id="30" name="TextBox 29">
              <a:extLst>
                <a:ext uri="{FF2B5EF4-FFF2-40B4-BE49-F238E27FC236}">
                  <a16:creationId xmlns:a16="http://schemas.microsoft.com/office/drawing/2014/main" id="{B61F5213-9EDC-4D30-A925-C7F2B78E58E4}"/>
                </a:ext>
              </a:extLst>
            </p:cNvPr>
            <p:cNvSpPr txBox="1"/>
            <p:nvPr/>
          </p:nvSpPr>
          <p:spPr>
            <a:xfrm>
              <a:off x="10375397" y="5585672"/>
              <a:ext cx="1300356" cy="646331"/>
            </a:xfrm>
            <a:prstGeom prst="rect">
              <a:avLst/>
            </a:prstGeom>
            <a:noFill/>
          </p:spPr>
          <p:txBody>
            <a:bodyPr wrap="none" rtlCol="0">
              <a:spAutoFit/>
            </a:bodyPr>
            <a:lstStyle/>
            <a:p>
              <a:r>
                <a:rPr lang="en-US" b="1" dirty="0">
                  <a:solidFill>
                    <a:srgbClr val="2F528F"/>
                  </a:solidFill>
                  <a:latin typeface="Arial" panose="020B0604020202020204" pitchFamily="34" charset="0"/>
                  <a:cs typeface="Arial" panose="020B0604020202020204" pitchFamily="34" charset="0"/>
                </a:rPr>
                <a:t>Education</a:t>
              </a:r>
            </a:p>
            <a:p>
              <a:r>
                <a:rPr lang="en-US" b="1" dirty="0">
                  <a:solidFill>
                    <a:srgbClr val="2F528F"/>
                  </a:solidFill>
                  <a:latin typeface="Arial" panose="020B0604020202020204" pitchFamily="34" charset="0"/>
                  <a:cs typeface="Arial" panose="020B0604020202020204" pitchFamily="34" charset="0"/>
                </a:rPr>
                <a:t>Providers</a:t>
              </a:r>
            </a:p>
          </p:txBody>
        </p:sp>
      </p:grpSp>
    </p:spTree>
    <p:extLst>
      <p:ext uri="{BB962C8B-B14F-4D97-AF65-F5344CB8AC3E}">
        <p14:creationId xmlns:p14="http://schemas.microsoft.com/office/powerpoint/2010/main" val="3197207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97045F6-E520-014E-929F-E752C675C2C3}"/>
              </a:ext>
            </a:extLst>
          </p:cNvPr>
          <p:cNvSpPr>
            <a:spLocks noGrp="1"/>
          </p:cNvSpPr>
          <p:nvPr>
            <p:ph type="title"/>
          </p:nvPr>
        </p:nvSpPr>
        <p:spPr>
          <a:xfrm>
            <a:off x="254810" y="299589"/>
            <a:ext cx="10515600" cy="771217"/>
          </a:xfrm>
        </p:spPr>
        <p:txBody>
          <a:bodyPr>
            <a:normAutofit fontScale="90000"/>
          </a:bodyPr>
          <a:lstStyle/>
          <a:p>
            <a:r>
              <a:rPr lang="en-US" sz="5400">
                <a:solidFill>
                  <a:srgbClr val="002060"/>
                </a:solidFill>
                <a:latin typeface="Arial" panose="020B0604020202020204" pitchFamily="34" charset="0"/>
                <a:cs typeface="Arial" panose="020B0604020202020204" pitchFamily="34" charset="0"/>
              </a:rPr>
              <a:t>A Case for </a:t>
            </a:r>
            <a:r>
              <a:rPr lang="en-US" sz="5400" b="1">
                <a:solidFill>
                  <a:srgbClr val="002060"/>
                </a:solidFill>
                <a:latin typeface="Arial" panose="020B0604020202020204" pitchFamily="34" charset="0"/>
                <a:cs typeface="Arial" panose="020B0604020202020204" pitchFamily="34" charset="0"/>
              </a:rPr>
              <a:t>Open Standards</a:t>
            </a:r>
            <a:br>
              <a:rPr lang="en-US" sz="5400">
                <a:solidFill>
                  <a:srgbClr val="002060"/>
                </a:solidFill>
                <a:latin typeface="Arial" panose="020B0604020202020204" pitchFamily="34" charset="0"/>
                <a:cs typeface="Arial" panose="020B0604020202020204" pitchFamily="34" charset="0"/>
              </a:rPr>
            </a:br>
            <a:r>
              <a:rPr lang="en-US" sz="2700" i="1">
                <a:solidFill>
                  <a:srgbClr val="002060"/>
                </a:solidFill>
                <a:latin typeface="Arial" panose="020B0604020202020204" pitchFamily="34" charset="0"/>
                <a:cs typeface="Arial" panose="020B0604020202020204" pitchFamily="34" charset="0"/>
              </a:rPr>
              <a:t>machine-readable and actionable</a:t>
            </a:r>
          </a:p>
        </p:txBody>
      </p:sp>
      <p:sp>
        <p:nvSpPr>
          <p:cNvPr id="4" name="Rounded Rectangle 3">
            <a:extLst>
              <a:ext uri="{FF2B5EF4-FFF2-40B4-BE49-F238E27FC236}">
                <a16:creationId xmlns:a16="http://schemas.microsoft.com/office/drawing/2014/main" id="{3FB5D981-EF51-9C40-807F-D8F68D5BEEBD}"/>
              </a:ext>
            </a:extLst>
          </p:cNvPr>
          <p:cNvSpPr/>
          <p:nvPr/>
        </p:nvSpPr>
        <p:spPr>
          <a:xfrm>
            <a:off x="5344947" y="958175"/>
            <a:ext cx="1411550" cy="175777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a:latin typeface="Arial" panose="020B0604020202020204" pitchFamily="34" charset="0"/>
                <a:cs typeface="Arial" panose="020B0604020202020204" pitchFamily="34" charset="0"/>
              </a:rPr>
              <a:t>Open</a:t>
            </a:r>
            <a:r>
              <a:rPr lang="en-US" b="1">
                <a:latin typeface="Arial" panose="020B0604020202020204" pitchFamily="34" charset="0"/>
                <a:cs typeface="Arial" panose="020B0604020202020204" pitchFamily="34" charset="0"/>
              </a:rPr>
              <a:t> </a:t>
            </a:r>
            <a:r>
              <a:rPr lang="en-US" sz="1400" b="1">
                <a:latin typeface="Arial" panose="020B0604020202020204" pitchFamily="34" charset="0"/>
                <a:cs typeface="Arial" panose="020B0604020202020204" pitchFamily="34" charset="0"/>
              </a:rPr>
              <a:t>Skills</a:t>
            </a:r>
          </a:p>
        </p:txBody>
      </p:sp>
      <p:sp>
        <p:nvSpPr>
          <p:cNvPr id="5" name="Rounded Rectangle 4">
            <a:extLst>
              <a:ext uri="{FF2B5EF4-FFF2-40B4-BE49-F238E27FC236}">
                <a16:creationId xmlns:a16="http://schemas.microsoft.com/office/drawing/2014/main" id="{94EF26EB-A68B-7047-9257-6250E111510F}"/>
              </a:ext>
            </a:extLst>
          </p:cNvPr>
          <p:cNvSpPr/>
          <p:nvPr/>
        </p:nvSpPr>
        <p:spPr>
          <a:xfrm>
            <a:off x="7374461" y="2858610"/>
            <a:ext cx="1411550" cy="175777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latin typeface="Arial" panose="020B0604020202020204" pitchFamily="34" charset="0"/>
                <a:cs typeface="Arial" panose="020B0604020202020204" pitchFamily="34" charset="0"/>
              </a:rPr>
              <a:t>Open Pathways</a:t>
            </a:r>
          </a:p>
        </p:txBody>
      </p:sp>
      <p:sp>
        <p:nvSpPr>
          <p:cNvPr id="6" name="Rounded Rectangle 5">
            <a:extLst>
              <a:ext uri="{FF2B5EF4-FFF2-40B4-BE49-F238E27FC236}">
                <a16:creationId xmlns:a16="http://schemas.microsoft.com/office/drawing/2014/main" id="{9545715F-6E0E-C24A-9104-098A73EA6A11}"/>
              </a:ext>
            </a:extLst>
          </p:cNvPr>
          <p:cNvSpPr/>
          <p:nvPr/>
        </p:nvSpPr>
        <p:spPr>
          <a:xfrm>
            <a:off x="5278513" y="4921109"/>
            <a:ext cx="1647549" cy="175777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a:latin typeface="Arial" panose="020B0604020202020204" pitchFamily="34" charset="0"/>
                <a:cs typeface="Arial" panose="020B0604020202020204" pitchFamily="34" charset="0"/>
              </a:rPr>
              <a:t>Open Achievements</a:t>
            </a:r>
          </a:p>
        </p:txBody>
      </p:sp>
      <p:sp>
        <p:nvSpPr>
          <p:cNvPr id="7" name="Rounded Rectangle 6">
            <a:extLst>
              <a:ext uri="{FF2B5EF4-FFF2-40B4-BE49-F238E27FC236}">
                <a16:creationId xmlns:a16="http://schemas.microsoft.com/office/drawing/2014/main" id="{FCC7B534-2454-754B-B51C-5CD9913472BF}"/>
              </a:ext>
            </a:extLst>
          </p:cNvPr>
          <p:cNvSpPr/>
          <p:nvPr/>
        </p:nvSpPr>
        <p:spPr>
          <a:xfrm>
            <a:off x="3375785" y="2858610"/>
            <a:ext cx="1411550" cy="175777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a:latin typeface="Arial" panose="020B0604020202020204" pitchFamily="34" charset="0"/>
                <a:cs typeface="Arial" panose="020B0604020202020204" pitchFamily="34" charset="0"/>
              </a:rPr>
              <a:t>Open Records</a:t>
            </a:r>
          </a:p>
        </p:txBody>
      </p:sp>
      <p:sp>
        <p:nvSpPr>
          <p:cNvPr id="24" name="TextBox 23">
            <a:extLst>
              <a:ext uri="{FF2B5EF4-FFF2-40B4-BE49-F238E27FC236}">
                <a16:creationId xmlns:a16="http://schemas.microsoft.com/office/drawing/2014/main" id="{58831317-215D-D145-BF58-FAC1977F5E53}"/>
              </a:ext>
            </a:extLst>
          </p:cNvPr>
          <p:cNvSpPr txBox="1"/>
          <p:nvPr/>
        </p:nvSpPr>
        <p:spPr>
          <a:xfrm>
            <a:off x="1513962" y="3156776"/>
            <a:ext cx="1819069" cy="1200329"/>
          </a:xfrm>
          <a:prstGeom prst="rect">
            <a:avLst/>
          </a:prstGeom>
          <a:noFill/>
        </p:spPr>
        <p:txBody>
          <a:bodyPr wrap="square" rtlCol="0">
            <a:spAutoFit/>
          </a:bodyPr>
          <a:lstStyle/>
          <a:p>
            <a:pPr algn="r"/>
            <a:r>
              <a:rPr lang="en-US">
                <a:latin typeface="Arial" panose="020B0604020202020204" pitchFamily="34" charset="0"/>
                <a:cs typeface="Arial" panose="020B0604020202020204" pitchFamily="34" charset="0"/>
              </a:rPr>
              <a:t>Enable digital assertions to a </a:t>
            </a:r>
            <a:r>
              <a:rPr lang="en-US" b="1">
                <a:latin typeface="Arial" panose="020B0604020202020204" pitchFamily="34" charset="0"/>
                <a:cs typeface="Arial" panose="020B0604020202020204" pitchFamily="34" charset="0"/>
              </a:rPr>
              <a:t>learner-owned </a:t>
            </a:r>
            <a:r>
              <a:rPr lang="en-US">
                <a:latin typeface="Arial" panose="020B0604020202020204" pitchFamily="34" charset="0"/>
                <a:cs typeface="Arial" panose="020B0604020202020204" pitchFamily="34" charset="0"/>
              </a:rPr>
              <a:t>record.</a:t>
            </a:r>
          </a:p>
        </p:txBody>
      </p:sp>
      <p:sp>
        <p:nvSpPr>
          <p:cNvPr id="25" name="TextBox 24">
            <a:extLst>
              <a:ext uri="{FF2B5EF4-FFF2-40B4-BE49-F238E27FC236}">
                <a16:creationId xmlns:a16="http://schemas.microsoft.com/office/drawing/2014/main" id="{1BACFF0F-DA78-2145-BC83-F11CC6FE588E}"/>
              </a:ext>
            </a:extLst>
          </p:cNvPr>
          <p:cNvSpPr txBox="1"/>
          <p:nvPr/>
        </p:nvSpPr>
        <p:spPr>
          <a:xfrm>
            <a:off x="8896077" y="3232290"/>
            <a:ext cx="1773083" cy="1200329"/>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Enable </a:t>
            </a:r>
            <a:r>
              <a:rPr lang="en-US" b="1">
                <a:latin typeface="Arial" panose="020B0604020202020204" pitchFamily="34" charset="0"/>
                <a:cs typeface="Arial" panose="020B0604020202020204" pitchFamily="34" charset="0"/>
              </a:rPr>
              <a:t>personalized learning pathways</a:t>
            </a:r>
            <a:r>
              <a:rPr lang="en-US">
                <a:latin typeface="Arial" panose="020B0604020202020204" pitchFamily="34" charset="0"/>
                <a:cs typeface="Arial" panose="020B0604020202020204" pitchFamily="34" charset="0"/>
              </a:rPr>
              <a:t>.</a:t>
            </a:r>
          </a:p>
        </p:txBody>
      </p:sp>
      <p:sp>
        <p:nvSpPr>
          <p:cNvPr id="26" name="TextBox 25">
            <a:extLst>
              <a:ext uri="{FF2B5EF4-FFF2-40B4-BE49-F238E27FC236}">
                <a16:creationId xmlns:a16="http://schemas.microsoft.com/office/drawing/2014/main" id="{6618E66A-321F-3B41-B75F-766A71738389}"/>
              </a:ext>
            </a:extLst>
          </p:cNvPr>
          <p:cNvSpPr txBox="1"/>
          <p:nvPr/>
        </p:nvSpPr>
        <p:spPr>
          <a:xfrm>
            <a:off x="6926063" y="5408006"/>
            <a:ext cx="2343705" cy="923330"/>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Enable </a:t>
            </a:r>
            <a:r>
              <a:rPr lang="en-US" b="1">
                <a:latin typeface="Arial" panose="020B0604020202020204" pitchFamily="34" charset="0"/>
                <a:cs typeface="Arial" panose="020B0604020202020204" pitchFamily="34" charset="0"/>
              </a:rPr>
              <a:t>verifiable and sharable </a:t>
            </a:r>
            <a:r>
              <a:rPr lang="en-US">
                <a:latin typeface="Arial" panose="020B0604020202020204" pitchFamily="34" charset="0"/>
                <a:cs typeface="Arial" panose="020B0604020202020204" pitchFamily="34" charset="0"/>
              </a:rPr>
              <a:t>digital achievements.</a:t>
            </a:r>
          </a:p>
        </p:txBody>
      </p:sp>
      <p:sp>
        <p:nvSpPr>
          <p:cNvPr id="27" name="TextBox 26">
            <a:extLst>
              <a:ext uri="{FF2B5EF4-FFF2-40B4-BE49-F238E27FC236}">
                <a16:creationId xmlns:a16="http://schemas.microsoft.com/office/drawing/2014/main" id="{ED60DD10-2B6E-FC4D-9997-88CD1C7AEC88}"/>
              </a:ext>
            </a:extLst>
          </p:cNvPr>
          <p:cNvSpPr txBox="1"/>
          <p:nvPr/>
        </p:nvSpPr>
        <p:spPr>
          <a:xfrm>
            <a:off x="6824023" y="1450035"/>
            <a:ext cx="2343705" cy="646331"/>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Enable a </a:t>
            </a:r>
            <a:r>
              <a:rPr lang="en-US" b="1">
                <a:latin typeface="Arial" panose="020B0604020202020204" pitchFamily="34" charset="0"/>
                <a:cs typeface="Arial" panose="020B0604020202020204" pitchFamily="34" charset="0"/>
              </a:rPr>
              <a:t>common language</a:t>
            </a:r>
            <a:r>
              <a:rPr lang="en-US">
                <a:latin typeface="Arial" panose="020B0604020202020204" pitchFamily="34" charset="0"/>
                <a:cs typeface="Arial" panose="020B0604020202020204" pitchFamily="34" charset="0"/>
              </a:rPr>
              <a:t> of skills. </a:t>
            </a:r>
          </a:p>
        </p:txBody>
      </p:sp>
      <p:pic>
        <p:nvPicPr>
          <p:cNvPr id="29" name="Graphic 28" descr="Document with solid fill">
            <a:extLst>
              <a:ext uri="{FF2B5EF4-FFF2-40B4-BE49-F238E27FC236}">
                <a16:creationId xmlns:a16="http://schemas.microsoft.com/office/drawing/2014/main" id="{EA5F14E2-DA4B-774B-9888-DE996BDF99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89230" y="3431219"/>
            <a:ext cx="914400" cy="914400"/>
          </a:xfrm>
          <a:prstGeom prst="rect">
            <a:avLst/>
          </a:prstGeom>
        </p:spPr>
      </p:pic>
      <p:pic>
        <p:nvPicPr>
          <p:cNvPr id="46" name="Graphic 45" descr="Route (Two Pins With A Path) with solid fill">
            <a:extLst>
              <a:ext uri="{FF2B5EF4-FFF2-40B4-BE49-F238E27FC236}">
                <a16:creationId xmlns:a16="http://schemas.microsoft.com/office/drawing/2014/main" id="{D1F6B6FC-8AB8-1246-9F13-6113454730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57845" y="3431219"/>
            <a:ext cx="914400" cy="914400"/>
          </a:xfrm>
          <a:prstGeom prst="rect">
            <a:avLst/>
          </a:prstGeom>
        </p:spPr>
      </p:pic>
      <p:pic>
        <p:nvPicPr>
          <p:cNvPr id="48" name="Graphic 47" descr="Ribbon with solid fill">
            <a:extLst>
              <a:ext uri="{FF2B5EF4-FFF2-40B4-BE49-F238E27FC236}">
                <a16:creationId xmlns:a16="http://schemas.microsoft.com/office/drawing/2014/main" id="{2199BCED-994C-514A-9B8A-F9212C3B75A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32777" y="5479974"/>
            <a:ext cx="914400" cy="914400"/>
          </a:xfrm>
          <a:prstGeom prst="rect">
            <a:avLst/>
          </a:prstGeom>
        </p:spPr>
      </p:pic>
      <p:pic>
        <p:nvPicPr>
          <p:cNvPr id="50" name="Graphic 49" descr="Lightbulb and gear with solid fill">
            <a:extLst>
              <a:ext uri="{FF2B5EF4-FFF2-40B4-BE49-F238E27FC236}">
                <a16:creationId xmlns:a16="http://schemas.microsoft.com/office/drawing/2014/main" id="{5FCDA4E0-A8B9-2D42-9C19-BF73810EABB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12610" y="1378359"/>
            <a:ext cx="1073681" cy="1073681"/>
          </a:xfrm>
          <a:prstGeom prst="rect">
            <a:avLst/>
          </a:prstGeom>
        </p:spPr>
      </p:pic>
      <p:pic>
        <p:nvPicPr>
          <p:cNvPr id="53" name="Picture 8" descr="Western Governors University">
            <a:extLst>
              <a:ext uri="{FF2B5EF4-FFF2-40B4-BE49-F238E27FC236}">
                <a16:creationId xmlns:a16="http://schemas.microsoft.com/office/drawing/2014/main" id="{0AE8D73F-896B-5D45-9033-6B5A40223678}"/>
              </a:ext>
            </a:extLst>
          </p:cNvPr>
          <p:cNvPicPr>
            <a:picLocks noChangeAspect="1" noChangeArrowheads="1"/>
          </p:cNvPicPr>
          <p:nvPr/>
        </p:nvPicPr>
        <p:blipFill>
          <a:blip r:embed="rId11"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33165" y="6088802"/>
            <a:ext cx="843379" cy="697148"/>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1">
            <a:extLst>
              <a:ext uri="{FF2B5EF4-FFF2-40B4-BE49-F238E27FC236}">
                <a16:creationId xmlns:a16="http://schemas.microsoft.com/office/drawing/2014/main" id="{BC092B0E-1FF5-2443-860F-18B8FB5E2F61}"/>
              </a:ext>
            </a:extLst>
          </p:cNvPr>
          <p:cNvSpPr txBox="1"/>
          <p:nvPr/>
        </p:nvSpPr>
        <p:spPr>
          <a:xfrm>
            <a:off x="8035771" y="6565612"/>
            <a:ext cx="4340431" cy="292388"/>
          </a:xfrm>
          <a:prstGeom prst="rect">
            <a:avLst/>
          </a:prstGeom>
          <a:noFill/>
        </p:spPr>
        <p:txBody>
          <a:bodyPr rot="0" spcFirstLastPara="0" vert="horz" wrap="square" lIns="121920" tIns="60960" rIns="121920" bIns="6096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a:solidFill>
                  <a:schemeClr val="tx2">
                    <a:lumMod val="60000"/>
                    <a:lumOff val="40000"/>
                  </a:schemeClr>
                </a:solidFill>
              </a:rPr>
              <a:t>© 2021 Western Governors University – WGU. All Rights Reserved</a:t>
            </a:r>
            <a:r>
              <a:rPr lang="en-US" sz="1100">
                <a:solidFill>
                  <a:schemeClr val="tx2">
                    <a:lumMod val="60000"/>
                    <a:lumOff val="40000"/>
                  </a:schemeClr>
                </a:solidFill>
                <a:cs typeface="Arial"/>
              </a:rPr>
              <a:t>​</a:t>
            </a:r>
            <a:endParaRPr lang="en-US" sz="1100">
              <a:solidFill>
                <a:schemeClr val="tx2">
                  <a:lumMod val="60000"/>
                  <a:lumOff val="40000"/>
                </a:schemeClr>
              </a:solidFill>
            </a:endParaRPr>
          </a:p>
        </p:txBody>
      </p:sp>
      <p:sp>
        <p:nvSpPr>
          <p:cNvPr id="13" name="Diamond 12">
            <a:extLst>
              <a:ext uri="{FF2B5EF4-FFF2-40B4-BE49-F238E27FC236}">
                <a16:creationId xmlns:a16="http://schemas.microsoft.com/office/drawing/2014/main" id="{A9079017-A412-5AC3-C341-45FA2F2B23CC}"/>
              </a:ext>
            </a:extLst>
          </p:cNvPr>
          <p:cNvSpPr/>
          <p:nvPr/>
        </p:nvSpPr>
        <p:spPr>
          <a:xfrm>
            <a:off x="4820351" y="2752559"/>
            <a:ext cx="2521373" cy="2129302"/>
          </a:xfrm>
          <a:prstGeom prst="diamond">
            <a:avLst/>
          </a:prstGeom>
          <a:noFill/>
          <a:ln w="57150">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3237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ED60DD10-2B6E-FC4D-9997-88CD1C7AEC88}"/>
              </a:ext>
            </a:extLst>
          </p:cNvPr>
          <p:cNvSpPr txBox="1"/>
          <p:nvPr/>
        </p:nvSpPr>
        <p:spPr>
          <a:xfrm>
            <a:off x="10010335" y="3630555"/>
            <a:ext cx="1717843" cy="1200329"/>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Enable a common language of skills. </a:t>
            </a:r>
          </a:p>
        </p:txBody>
      </p:sp>
      <p:pic>
        <p:nvPicPr>
          <p:cNvPr id="46" name="Graphic 45" descr="Route (Two Pins With A Path) with solid fill">
            <a:extLst>
              <a:ext uri="{FF2B5EF4-FFF2-40B4-BE49-F238E27FC236}">
                <a16:creationId xmlns:a16="http://schemas.microsoft.com/office/drawing/2014/main" id="{D1F6B6FC-8AB8-1246-9F13-6113454730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80145" y="2723378"/>
            <a:ext cx="823787" cy="854168"/>
          </a:xfrm>
          <a:prstGeom prst="rect">
            <a:avLst/>
          </a:prstGeom>
        </p:spPr>
      </p:pic>
      <p:pic>
        <p:nvPicPr>
          <p:cNvPr id="53" name="Picture 8" descr="Western Governors University">
            <a:extLst>
              <a:ext uri="{FF2B5EF4-FFF2-40B4-BE49-F238E27FC236}">
                <a16:creationId xmlns:a16="http://schemas.microsoft.com/office/drawing/2014/main" id="{0AE8D73F-896B-5D45-9033-6B5A40223678}"/>
              </a:ext>
            </a:extLst>
          </p:cNvPr>
          <p:cNvPicPr>
            <a:picLocks noChangeAspect="1" noChangeArrowheads="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33165" y="6088802"/>
            <a:ext cx="843379" cy="697148"/>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1">
            <a:extLst>
              <a:ext uri="{FF2B5EF4-FFF2-40B4-BE49-F238E27FC236}">
                <a16:creationId xmlns:a16="http://schemas.microsoft.com/office/drawing/2014/main" id="{BC092B0E-1FF5-2443-860F-18B8FB5E2F61}"/>
              </a:ext>
            </a:extLst>
          </p:cNvPr>
          <p:cNvSpPr txBox="1"/>
          <p:nvPr/>
        </p:nvSpPr>
        <p:spPr>
          <a:xfrm>
            <a:off x="8035771" y="6565612"/>
            <a:ext cx="4340431" cy="292388"/>
          </a:xfrm>
          <a:prstGeom prst="rect">
            <a:avLst/>
          </a:prstGeom>
          <a:noFill/>
        </p:spPr>
        <p:txBody>
          <a:bodyPr rot="0" spcFirstLastPara="0" vert="horz" wrap="square" lIns="121920" tIns="60960" rIns="121920" bIns="6096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a:solidFill>
                  <a:schemeClr val="tx2">
                    <a:lumMod val="60000"/>
                    <a:lumOff val="40000"/>
                  </a:schemeClr>
                </a:solidFill>
              </a:rPr>
              <a:t>© 2021 Western Governors University – WGU. All Rights Reserved</a:t>
            </a:r>
            <a:r>
              <a:rPr lang="en-US" sz="1100">
                <a:solidFill>
                  <a:schemeClr val="tx2">
                    <a:lumMod val="60000"/>
                    <a:lumOff val="40000"/>
                  </a:schemeClr>
                </a:solidFill>
                <a:cs typeface="Arial"/>
              </a:rPr>
              <a:t>​</a:t>
            </a:r>
            <a:endParaRPr lang="en-US" sz="1100">
              <a:solidFill>
                <a:schemeClr val="tx2">
                  <a:lumMod val="60000"/>
                  <a:lumOff val="40000"/>
                </a:schemeClr>
              </a:solidFill>
            </a:endParaRPr>
          </a:p>
        </p:txBody>
      </p:sp>
      <p:sp>
        <p:nvSpPr>
          <p:cNvPr id="17" name="Title 2">
            <a:extLst>
              <a:ext uri="{FF2B5EF4-FFF2-40B4-BE49-F238E27FC236}">
                <a16:creationId xmlns:a16="http://schemas.microsoft.com/office/drawing/2014/main" id="{D7348456-10D0-4DDA-8EB8-B9DEE2E8F37F}"/>
              </a:ext>
            </a:extLst>
          </p:cNvPr>
          <p:cNvSpPr txBox="1">
            <a:spLocks/>
          </p:cNvSpPr>
          <p:nvPr/>
        </p:nvSpPr>
        <p:spPr>
          <a:xfrm>
            <a:off x="133165" y="14887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i="1" dirty="0">
                <a:solidFill>
                  <a:srgbClr val="002060"/>
                </a:solidFill>
                <a:latin typeface="Arial" panose="020B0604020202020204" pitchFamily="34" charset="0"/>
                <a:cs typeface="Arial" panose="020B0604020202020204" pitchFamily="34" charset="0"/>
              </a:rPr>
              <a:t>Why</a:t>
            </a:r>
            <a:r>
              <a:rPr lang="en-US" dirty="0">
                <a:solidFill>
                  <a:srgbClr val="002060"/>
                </a:solidFill>
                <a:latin typeface="Arial" panose="020B0604020202020204" pitchFamily="34" charset="0"/>
                <a:cs typeface="Arial" panose="020B0604020202020204" pitchFamily="34" charset="0"/>
              </a:rPr>
              <a:t> </a:t>
            </a:r>
            <a:r>
              <a:rPr lang="en-US" b="1" dirty="0">
                <a:solidFill>
                  <a:srgbClr val="002060"/>
                </a:solidFill>
                <a:latin typeface="Arial" panose="020B0604020202020204" pitchFamily="34" charset="0"/>
                <a:cs typeface="Arial" panose="020B0604020202020204" pitchFamily="34" charset="0"/>
              </a:rPr>
              <a:t>Open Skills</a:t>
            </a:r>
            <a:br>
              <a:rPr lang="en-US" dirty="0">
                <a:solidFill>
                  <a:srgbClr val="002060"/>
                </a:solidFill>
                <a:latin typeface="Arial" panose="020B0604020202020204" pitchFamily="34" charset="0"/>
                <a:cs typeface="Arial" panose="020B0604020202020204" pitchFamily="34" charset="0"/>
              </a:rPr>
            </a:br>
            <a:endParaRPr lang="en-US" sz="2400" i="1" dirty="0"/>
          </a:p>
        </p:txBody>
      </p:sp>
      <p:sp>
        <p:nvSpPr>
          <p:cNvPr id="18" name="Content Placeholder 3">
            <a:extLst>
              <a:ext uri="{FF2B5EF4-FFF2-40B4-BE49-F238E27FC236}">
                <a16:creationId xmlns:a16="http://schemas.microsoft.com/office/drawing/2014/main" id="{172CCE7F-E11E-4D20-9392-AF78B3631753}"/>
              </a:ext>
            </a:extLst>
          </p:cNvPr>
          <p:cNvSpPr txBox="1">
            <a:spLocks/>
          </p:cNvSpPr>
          <p:nvPr/>
        </p:nvSpPr>
        <p:spPr>
          <a:xfrm>
            <a:off x="268963" y="1294331"/>
            <a:ext cx="8981077" cy="5143045"/>
          </a:xfrm>
          <a:prstGeom prst="rect">
            <a:avLst/>
          </a:prstGeom>
          <a:noFill/>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3300" dirty="0">
                <a:latin typeface="Arial" panose="020B0604020202020204" pitchFamily="34" charset="0"/>
                <a:cs typeface="Arial" panose="020B0604020202020204" pitchFamily="34" charset="0"/>
              </a:rPr>
              <a:t>Earner/learners need:</a:t>
            </a:r>
          </a:p>
          <a:p>
            <a:pPr lvl="1">
              <a:lnSpc>
                <a:spcPct val="100000"/>
              </a:lnSpc>
            </a:pPr>
            <a:r>
              <a:rPr lang="en-US" sz="2800" dirty="0">
                <a:latin typeface="Arial" panose="020B0604020202020204" pitchFamily="34" charset="0"/>
                <a:cs typeface="Arial" panose="020B0604020202020204" pitchFamily="34" charset="0"/>
              </a:rPr>
              <a:t>to identify, represent, and communicate the value of their skills in a common language</a:t>
            </a:r>
          </a:p>
          <a:p>
            <a:pPr marL="457200" lvl="1" indent="0">
              <a:lnSpc>
                <a:spcPct val="100000"/>
              </a:lnSpc>
              <a:buFont typeface="Arial" panose="020B0604020202020204" pitchFamily="34" charset="0"/>
              <a:buNone/>
            </a:pPr>
            <a:endParaRPr lang="en-US" sz="2800" dirty="0">
              <a:latin typeface="Arial" panose="020B0604020202020204" pitchFamily="34" charset="0"/>
              <a:cs typeface="Arial" panose="020B0604020202020204" pitchFamily="34" charset="0"/>
            </a:endParaRPr>
          </a:p>
          <a:p>
            <a:pPr>
              <a:lnSpc>
                <a:spcPct val="100000"/>
              </a:lnSpc>
            </a:pPr>
            <a:r>
              <a:rPr lang="en-US" sz="3300" dirty="0">
                <a:latin typeface="Arial" panose="020B0604020202020204" pitchFamily="34" charset="0"/>
                <a:cs typeface="Arial" panose="020B0604020202020204" pitchFamily="34" charset="0"/>
              </a:rPr>
              <a:t>Employers need:</a:t>
            </a:r>
          </a:p>
          <a:p>
            <a:pPr lvl="1">
              <a:lnSpc>
                <a:spcPct val="100000"/>
              </a:lnSpc>
            </a:pPr>
            <a:r>
              <a:rPr lang="en-US" sz="2800" dirty="0">
                <a:latin typeface="Arial" panose="020B0604020202020204" pitchFamily="34" charset="0"/>
                <a:cs typeface="Arial" panose="020B0604020202020204" pitchFamily="34" charset="0"/>
              </a:rPr>
              <a:t>to create clearer, skills-based job descriptions</a:t>
            </a:r>
          </a:p>
          <a:p>
            <a:pPr lvl="1">
              <a:lnSpc>
                <a:spcPct val="100000"/>
              </a:lnSpc>
            </a:pPr>
            <a:r>
              <a:rPr lang="en-US" sz="2800" dirty="0">
                <a:latin typeface="Arial" panose="020B0604020202020204" pitchFamily="34" charset="0"/>
                <a:cs typeface="Arial" panose="020B0604020202020204" pitchFamily="34" charset="0"/>
              </a:rPr>
              <a:t>to make better, faster, cost-effective hiring and training decisions</a:t>
            </a:r>
          </a:p>
          <a:p>
            <a:pPr lvl="1">
              <a:lnSpc>
                <a:spcPct val="100000"/>
              </a:lnSpc>
            </a:pPr>
            <a:r>
              <a:rPr lang="en-US" sz="2800" dirty="0">
                <a:latin typeface="Arial" panose="020B0604020202020204" pitchFamily="34" charset="0"/>
                <a:cs typeface="Arial" panose="020B0604020202020204" pitchFamily="34" charset="0"/>
              </a:rPr>
              <a:t>to understand the skillset of their current workforce </a:t>
            </a:r>
          </a:p>
          <a:p>
            <a:pPr marL="457200" lvl="1" indent="0">
              <a:lnSpc>
                <a:spcPct val="100000"/>
              </a:lnSpc>
              <a:buFont typeface="Arial" panose="020B0604020202020204" pitchFamily="34" charset="0"/>
              <a:buNone/>
            </a:pPr>
            <a:endParaRPr lang="en-US" sz="2800" dirty="0">
              <a:latin typeface="Arial" panose="020B0604020202020204" pitchFamily="34" charset="0"/>
              <a:cs typeface="Arial" panose="020B0604020202020204" pitchFamily="34" charset="0"/>
            </a:endParaRPr>
          </a:p>
          <a:p>
            <a:pPr>
              <a:lnSpc>
                <a:spcPct val="100000"/>
              </a:lnSpc>
            </a:pPr>
            <a:r>
              <a:rPr lang="en-US" sz="3300" dirty="0">
                <a:latin typeface="Arial" panose="020B0604020202020204" pitchFamily="34" charset="0"/>
                <a:cs typeface="Arial" panose="020B0604020202020204" pitchFamily="34" charset="0"/>
              </a:rPr>
              <a:t>Education providers need:</a:t>
            </a:r>
          </a:p>
          <a:p>
            <a:pPr lvl="1">
              <a:lnSpc>
                <a:spcPct val="100000"/>
              </a:lnSpc>
            </a:pPr>
            <a:r>
              <a:rPr lang="en-US" sz="2800" dirty="0">
                <a:latin typeface="Arial" panose="020B0604020202020204" pitchFamily="34" charset="0"/>
                <a:cs typeface="Arial" panose="020B0604020202020204" pitchFamily="34" charset="0"/>
              </a:rPr>
              <a:t>to ensure their programs and curriculum reflect the skills learners need to be successful in the workforce</a:t>
            </a:r>
          </a:p>
          <a:p>
            <a:pPr lvl="1">
              <a:lnSpc>
                <a:spcPct val="100000"/>
              </a:lnSpc>
            </a:pPr>
            <a:r>
              <a:rPr lang="en-US" sz="2800" dirty="0">
                <a:latin typeface="Arial" panose="020B0604020202020204" pitchFamily="34" charset="0"/>
                <a:cs typeface="Arial" panose="020B0604020202020204" pitchFamily="34" charset="0"/>
              </a:rPr>
              <a:t>to develop more transparent, value-based, student-centric credentials</a:t>
            </a:r>
          </a:p>
          <a:p>
            <a:endParaRPr lang="en-US" dirty="0">
              <a:latin typeface="Arial" panose="020B0604020202020204" pitchFamily="34" charset="0"/>
              <a:cs typeface="Arial" panose="020B0604020202020204" pitchFamily="34" charset="0"/>
            </a:endParaRPr>
          </a:p>
        </p:txBody>
      </p:sp>
      <p:sp>
        <p:nvSpPr>
          <p:cNvPr id="21" name="Diamond 20">
            <a:extLst>
              <a:ext uri="{FF2B5EF4-FFF2-40B4-BE49-F238E27FC236}">
                <a16:creationId xmlns:a16="http://schemas.microsoft.com/office/drawing/2014/main" id="{E2725D58-64EB-4537-897F-DAC57B37ABA3}"/>
              </a:ext>
            </a:extLst>
          </p:cNvPr>
          <p:cNvSpPr/>
          <p:nvPr/>
        </p:nvSpPr>
        <p:spPr>
          <a:xfrm>
            <a:off x="9749791" y="3227269"/>
            <a:ext cx="2224724" cy="1964784"/>
          </a:xfrm>
          <a:prstGeom prst="diamond">
            <a:avLst/>
          </a:prstGeom>
          <a:noFill/>
          <a:ln w="57150">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3FB5D981-EF51-9C40-807F-D8F68D5BEEBD}"/>
              </a:ext>
            </a:extLst>
          </p:cNvPr>
          <p:cNvSpPr/>
          <p:nvPr/>
        </p:nvSpPr>
        <p:spPr>
          <a:xfrm>
            <a:off x="10203095" y="1667117"/>
            <a:ext cx="1271669" cy="164199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latin typeface="Arial" panose="020B0604020202020204" pitchFamily="34" charset="0"/>
                <a:cs typeface="Arial" panose="020B0604020202020204" pitchFamily="34" charset="0"/>
              </a:rPr>
              <a:t>Open</a:t>
            </a:r>
            <a:r>
              <a:rPr lang="en-US" b="1"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Skills</a:t>
            </a:r>
          </a:p>
        </p:txBody>
      </p:sp>
      <p:pic>
        <p:nvPicPr>
          <p:cNvPr id="50" name="Graphic 49" descr="Lightbulb and gear with solid fill">
            <a:extLst>
              <a:ext uri="{FF2B5EF4-FFF2-40B4-BE49-F238E27FC236}">
                <a16:creationId xmlns:a16="http://schemas.microsoft.com/office/drawing/2014/main" id="{5FCDA4E0-A8B9-2D42-9C19-BF73810EABB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01427" y="2315263"/>
            <a:ext cx="735660" cy="762792"/>
          </a:xfrm>
          <a:prstGeom prst="rect">
            <a:avLst/>
          </a:prstGeom>
        </p:spPr>
      </p:pic>
    </p:spTree>
    <p:extLst>
      <p:ext uri="{BB962C8B-B14F-4D97-AF65-F5344CB8AC3E}">
        <p14:creationId xmlns:p14="http://schemas.microsoft.com/office/powerpoint/2010/main" val="851830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6F151-9C5A-472E-B9D4-11E837C65ED3}"/>
              </a:ext>
            </a:extLst>
          </p:cNvPr>
          <p:cNvSpPr>
            <a:spLocks noGrp="1"/>
          </p:cNvSpPr>
          <p:nvPr>
            <p:ph type="title"/>
          </p:nvPr>
        </p:nvSpPr>
        <p:spPr>
          <a:xfrm>
            <a:off x="0" y="145717"/>
            <a:ext cx="11845736" cy="819548"/>
          </a:xfrm>
        </p:spPr>
        <p:txBody>
          <a:bodyPr>
            <a:noAutofit/>
          </a:bodyPr>
          <a:lstStyle/>
          <a:p>
            <a:r>
              <a:rPr lang="en-US" sz="5400">
                <a:solidFill>
                  <a:srgbClr val="002060"/>
                </a:solidFill>
                <a:latin typeface="Arial"/>
                <a:cs typeface="Arial"/>
              </a:rPr>
              <a:t>Rich Skill Descriptor (RSD)</a:t>
            </a:r>
            <a:endParaRPr lang="en-US" sz="5400">
              <a:solidFill>
                <a:srgbClr val="002060"/>
              </a:solidFill>
            </a:endParaRPr>
          </a:p>
        </p:txBody>
      </p:sp>
      <p:pic>
        <p:nvPicPr>
          <p:cNvPr id="8" name="Picture 8">
            <a:extLst>
              <a:ext uri="{FF2B5EF4-FFF2-40B4-BE49-F238E27FC236}">
                <a16:creationId xmlns:a16="http://schemas.microsoft.com/office/drawing/2014/main" id="{E77366C9-649D-4C8D-AC9E-34E98678B963}"/>
              </a:ext>
            </a:extLst>
          </p:cNvPr>
          <p:cNvPicPr>
            <a:picLocks noGrp="1" noChangeAspect="1"/>
          </p:cNvPicPr>
          <p:nvPr>
            <p:ph idx="1"/>
          </p:nvPr>
        </p:nvPicPr>
        <p:blipFill>
          <a:blip r:embed="rId3"/>
          <a:stretch>
            <a:fillRect/>
          </a:stretch>
        </p:blipFill>
        <p:spPr>
          <a:xfrm>
            <a:off x="633013" y="2480446"/>
            <a:ext cx="5417976" cy="2584191"/>
          </a:xfrm>
        </p:spPr>
      </p:pic>
      <p:pic>
        <p:nvPicPr>
          <p:cNvPr id="9" name="Picture 9" descr="A picture containing text, compact disk&#10;&#10;Description automatically generated">
            <a:extLst>
              <a:ext uri="{FF2B5EF4-FFF2-40B4-BE49-F238E27FC236}">
                <a16:creationId xmlns:a16="http://schemas.microsoft.com/office/drawing/2014/main" id="{AE2398A7-9962-4FEC-876B-32FE0A44788C}"/>
              </a:ext>
            </a:extLst>
          </p:cNvPr>
          <p:cNvPicPr>
            <a:picLocks noChangeAspect="1"/>
          </p:cNvPicPr>
          <p:nvPr/>
        </p:nvPicPr>
        <p:blipFill>
          <a:blip r:embed="rId4"/>
          <a:stretch>
            <a:fillRect/>
          </a:stretch>
        </p:blipFill>
        <p:spPr>
          <a:xfrm>
            <a:off x="6683418" y="1477347"/>
            <a:ext cx="4928117" cy="4696406"/>
          </a:xfrm>
          <a:prstGeom prst="rect">
            <a:avLst/>
          </a:prstGeom>
          <a:effectLst>
            <a:glow rad="241300">
              <a:schemeClr val="accent5">
                <a:satMod val="175000"/>
                <a:alpha val="40000"/>
              </a:schemeClr>
            </a:glow>
          </a:effectLst>
        </p:spPr>
      </p:pic>
      <p:sp>
        <p:nvSpPr>
          <p:cNvPr id="11" name="TextBox 10">
            <a:extLst>
              <a:ext uri="{FF2B5EF4-FFF2-40B4-BE49-F238E27FC236}">
                <a16:creationId xmlns:a16="http://schemas.microsoft.com/office/drawing/2014/main" id="{6957E8AE-4D3D-C347-8219-EB28A56656E9}"/>
              </a:ext>
            </a:extLst>
          </p:cNvPr>
          <p:cNvSpPr txBox="1"/>
          <p:nvPr/>
        </p:nvSpPr>
        <p:spPr>
          <a:xfrm>
            <a:off x="170155" y="2480446"/>
            <a:ext cx="6272633" cy="1815882"/>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 Rich Skill Descriptor (RSD):</a:t>
            </a:r>
          </a:p>
          <a:p>
            <a:pPr marL="514350" indent="-514350">
              <a:buFont typeface="Wingdings" panose="05000000000000000000" pitchFamily="2" charset="2"/>
              <a:buChar char="ü"/>
            </a:pPr>
            <a:r>
              <a:rPr lang="en-US" sz="2800" dirty="0">
                <a:latin typeface="Arial" panose="020B0604020202020204" pitchFamily="34" charset="0"/>
                <a:cs typeface="Arial" panose="020B0604020202020204" pitchFamily="34" charset="0"/>
              </a:rPr>
              <a:t>Contextualized skill statement</a:t>
            </a:r>
          </a:p>
          <a:p>
            <a:pPr marL="514350" indent="-514350">
              <a:buFont typeface="Wingdings" panose="05000000000000000000" pitchFamily="2" charset="2"/>
              <a:buChar char="ü"/>
            </a:pPr>
            <a:r>
              <a:rPr lang="en-US" sz="2800" dirty="0">
                <a:latin typeface="Arial" panose="020B0604020202020204" pitchFamily="34" charset="0"/>
                <a:cs typeface="Arial" panose="020B0604020202020204" pitchFamily="34" charset="0"/>
              </a:rPr>
              <a:t>Associated metadata </a:t>
            </a:r>
          </a:p>
          <a:p>
            <a:r>
              <a:rPr lang="en-US" sz="2800" dirty="0">
                <a:latin typeface="Arial" panose="020B0604020202020204" pitchFamily="34" charset="0"/>
                <a:cs typeface="Arial" panose="020B0604020202020204" pitchFamily="34" charset="0"/>
              </a:rPr>
              <a:t>=  Interoperability of skills.</a:t>
            </a:r>
          </a:p>
        </p:txBody>
      </p:sp>
      <p:pic>
        <p:nvPicPr>
          <p:cNvPr id="13" name="Picture 8" descr="Western Governors University">
            <a:extLst>
              <a:ext uri="{FF2B5EF4-FFF2-40B4-BE49-F238E27FC236}">
                <a16:creationId xmlns:a16="http://schemas.microsoft.com/office/drawing/2014/main" id="{E3B7C1F1-80E9-DC40-8603-A67AB8EC24CF}"/>
              </a:ext>
            </a:extLst>
          </p:cNvPr>
          <p:cNvPicPr>
            <a:picLocks noChangeAspect="1" noChangeArrowheads="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33165" y="6088802"/>
            <a:ext cx="843379" cy="69714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
            <a:extLst>
              <a:ext uri="{FF2B5EF4-FFF2-40B4-BE49-F238E27FC236}">
                <a16:creationId xmlns:a16="http://schemas.microsoft.com/office/drawing/2014/main" id="{1D5BDEFB-19F2-1343-9B06-876315C6D49D}"/>
              </a:ext>
            </a:extLst>
          </p:cNvPr>
          <p:cNvSpPr txBox="1"/>
          <p:nvPr/>
        </p:nvSpPr>
        <p:spPr>
          <a:xfrm>
            <a:off x="7899071" y="6528459"/>
            <a:ext cx="4340431" cy="292388"/>
          </a:xfrm>
          <a:prstGeom prst="rect">
            <a:avLst/>
          </a:prstGeom>
          <a:noFill/>
        </p:spPr>
        <p:txBody>
          <a:bodyPr rot="0" spcFirstLastPara="0" vert="horz" wrap="square" lIns="121920" tIns="60960" rIns="121920" bIns="6096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a:solidFill>
                  <a:schemeClr val="tx2">
                    <a:lumMod val="60000"/>
                    <a:lumOff val="40000"/>
                  </a:schemeClr>
                </a:solidFill>
              </a:rPr>
              <a:t>© 2021 Western Governors University – WGU. All Rights Reserved</a:t>
            </a:r>
            <a:r>
              <a:rPr lang="en-US" sz="1100">
                <a:solidFill>
                  <a:schemeClr val="tx2">
                    <a:lumMod val="60000"/>
                    <a:lumOff val="40000"/>
                  </a:schemeClr>
                </a:solidFill>
                <a:cs typeface="Arial"/>
              </a:rPr>
              <a:t>​</a:t>
            </a:r>
            <a:endParaRPr lang="en-US" sz="1100">
              <a:solidFill>
                <a:schemeClr val="tx2">
                  <a:lumMod val="60000"/>
                  <a:lumOff val="40000"/>
                </a:schemeClr>
              </a:solidFill>
            </a:endParaRPr>
          </a:p>
        </p:txBody>
      </p:sp>
    </p:spTree>
    <p:extLst>
      <p:ext uri="{BB962C8B-B14F-4D97-AF65-F5344CB8AC3E}">
        <p14:creationId xmlns:p14="http://schemas.microsoft.com/office/powerpoint/2010/main" val="993428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E70A6-BE4B-4321-A5F9-D52A2A836D28}"/>
              </a:ext>
            </a:extLst>
          </p:cNvPr>
          <p:cNvSpPr>
            <a:spLocks noGrp="1"/>
          </p:cNvSpPr>
          <p:nvPr>
            <p:ph type="title"/>
          </p:nvPr>
        </p:nvSpPr>
        <p:spPr>
          <a:xfrm>
            <a:off x="4104408" y="409574"/>
            <a:ext cx="6490855" cy="1009651"/>
          </a:xfrm>
        </p:spPr>
        <p:txBody>
          <a:bodyPr>
            <a:normAutofit/>
          </a:bodyPr>
          <a:lstStyle/>
          <a:p>
            <a:pPr algn="r"/>
            <a:r>
              <a:rPr lang="en-US" sz="3600" dirty="0">
                <a:solidFill>
                  <a:srgbClr val="002B4F"/>
                </a:solidFill>
                <a:latin typeface="Arial" panose="020B0604020202020204" pitchFamily="34" charset="0"/>
                <a:cs typeface="Arial" panose="020B0604020202020204" pitchFamily="34" charset="0"/>
              </a:rPr>
              <a:t>Market Information Strategies</a:t>
            </a:r>
          </a:p>
        </p:txBody>
      </p:sp>
      <p:sp>
        <p:nvSpPr>
          <p:cNvPr id="4" name="Content Placeholder 3">
            <a:extLst>
              <a:ext uri="{FF2B5EF4-FFF2-40B4-BE49-F238E27FC236}">
                <a16:creationId xmlns:a16="http://schemas.microsoft.com/office/drawing/2014/main" id="{B351C05C-C8D1-4DCE-B3D1-68DF66F00649}"/>
              </a:ext>
            </a:extLst>
          </p:cNvPr>
          <p:cNvSpPr>
            <a:spLocks noGrp="1"/>
          </p:cNvSpPr>
          <p:nvPr>
            <p:ph sz="half" idx="1"/>
          </p:nvPr>
        </p:nvSpPr>
        <p:spPr>
          <a:xfrm>
            <a:off x="6262255" y="1715249"/>
            <a:ext cx="5181600" cy="4351338"/>
          </a:xfrm>
        </p:spPr>
        <p:txBody>
          <a:bodyPr>
            <a:normAutofit fontScale="92500" lnSpcReduction="10000"/>
          </a:bodyPr>
          <a:lstStyle/>
          <a:p>
            <a:pPr marL="0" indent="0">
              <a:buNone/>
            </a:pPr>
            <a:r>
              <a:rPr lang="en-US" b="1" dirty="0">
                <a:latin typeface="Arial" panose="020B0604020202020204" pitchFamily="34" charset="0"/>
                <a:cs typeface="Arial" panose="020B0604020202020204" pitchFamily="34" charset="0"/>
              </a:rPr>
              <a:t>Data Resources</a:t>
            </a:r>
          </a:p>
          <a:p>
            <a:r>
              <a:rPr lang="en-US" sz="2600" dirty="0" err="1">
                <a:latin typeface="Arial" panose="020B0604020202020204" pitchFamily="34" charset="0"/>
                <a:cs typeface="Arial" panose="020B0604020202020204" pitchFamily="34" charset="0"/>
              </a:rPr>
              <a:t>Lightcast</a:t>
            </a:r>
            <a:r>
              <a:rPr lang="en-US" sz="2600" dirty="0">
                <a:latin typeface="Arial" panose="020B0604020202020204" pitchFamily="34" charset="0"/>
                <a:cs typeface="Arial" panose="020B0604020202020204" pitchFamily="34" charset="0"/>
              </a:rPr>
              <a:t> (formerly </a:t>
            </a:r>
            <a:r>
              <a:rPr lang="en-US" sz="2600" dirty="0" err="1">
                <a:latin typeface="Arial" panose="020B0604020202020204" pitchFamily="34" charset="0"/>
                <a:cs typeface="Arial" panose="020B0604020202020204" pitchFamily="34" charset="0"/>
              </a:rPr>
              <a:t>Emsi</a:t>
            </a:r>
            <a:r>
              <a:rPr lang="en-US" sz="2600" dirty="0">
                <a:latin typeface="Arial" panose="020B0604020202020204" pitchFamily="34" charset="0"/>
                <a:cs typeface="Arial" panose="020B0604020202020204" pitchFamily="34" charset="0"/>
              </a:rPr>
              <a:t> Burning Glass)</a:t>
            </a:r>
          </a:p>
          <a:p>
            <a:r>
              <a:rPr lang="en-US" sz="2600" dirty="0">
                <a:latin typeface="Arial" panose="020B0604020202020204" pitchFamily="34" charset="0"/>
                <a:cs typeface="Arial" panose="020B0604020202020204" pitchFamily="34" charset="0"/>
              </a:rPr>
              <a:t>Industry reports &amp; forecasts</a:t>
            </a:r>
          </a:p>
          <a:p>
            <a:r>
              <a:rPr lang="en-US" sz="2600" dirty="0">
                <a:latin typeface="Arial" panose="020B0604020202020204" pitchFamily="34" charset="0"/>
                <a:cs typeface="Arial" panose="020B0604020202020204" pitchFamily="34" charset="0"/>
              </a:rPr>
              <a:t>Skills demand reports from other learning organizations (Coursera, LinkedIn)</a:t>
            </a:r>
          </a:p>
          <a:p>
            <a:r>
              <a:rPr lang="en-US" sz="2600" dirty="0">
                <a:latin typeface="Arial" panose="020B0604020202020204" pitchFamily="34" charset="0"/>
                <a:cs typeface="Arial" panose="020B0604020202020204" pitchFamily="34" charset="0"/>
              </a:rPr>
              <a:t>Industry skills frameworks</a:t>
            </a:r>
          </a:p>
          <a:p>
            <a:r>
              <a:rPr lang="en-US" sz="2600" dirty="0">
                <a:latin typeface="Arial" panose="020B0604020202020204" pitchFamily="34" charset="0"/>
                <a:cs typeface="Arial" panose="020B0604020202020204" pitchFamily="34" charset="0"/>
              </a:rPr>
              <a:t>Accreditation &amp; licensure requirements</a:t>
            </a:r>
          </a:p>
          <a:p>
            <a:r>
              <a:rPr lang="en-US" sz="2600" dirty="0">
                <a:latin typeface="Arial" panose="020B0604020202020204" pitchFamily="34" charset="0"/>
                <a:cs typeface="Arial" panose="020B0604020202020204" pitchFamily="34" charset="0"/>
              </a:rPr>
              <a:t>Open skills libraries</a:t>
            </a:r>
          </a:p>
          <a:p>
            <a:endParaRPr lang="en-US"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240F49C9-D734-4662-B037-7E0A34C5DA94}"/>
              </a:ext>
            </a:extLst>
          </p:cNvPr>
          <p:cNvSpPr>
            <a:spLocks noGrp="1"/>
          </p:cNvSpPr>
          <p:nvPr>
            <p:ph sz="half" idx="2"/>
          </p:nvPr>
        </p:nvSpPr>
        <p:spPr>
          <a:xfrm>
            <a:off x="498763" y="3155806"/>
            <a:ext cx="5181600" cy="2787794"/>
          </a:xfrm>
        </p:spPr>
        <p:txBody>
          <a:bodyPr>
            <a:normAutofit fontScale="92500" lnSpcReduction="10000"/>
          </a:bodyPr>
          <a:lstStyle/>
          <a:p>
            <a:pPr marL="0" indent="0">
              <a:buNone/>
            </a:pPr>
            <a:r>
              <a:rPr lang="en-US" b="1" dirty="0">
                <a:latin typeface="Arial" panose="020B0604020202020204" pitchFamily="34" charset="0"/>
                <a:cs typeface="Arial" panose="020B0604020202020204" pitchFamily="34" charset="0"/>
              </a:rPr>
              <a:t>Industry Engagement</a:t>
            </a:r>
          </a:p>
          <a:p>
            <a:r>
              <a:rPr lang="en-US" sz="2600" dirty="0">
                <a:latin typeface="Arial" panose="020B0604020202020204" pitchFamily="34" charset="0"/>
                <a:cs typeface="Arial" panose="020B0604020202020204" pitchFamily="34" charset="0"/>
              </a:rPr>
              <a:t>Employer partners at community &amp; national level</a:t>
            </a:r>
          </a:p>
          <a:p>
            <a:r>
              <a:rPr lang="en-US" sz="2600" dirty="0">
                <a:latin typeface="Arial" panose="020B0604020202020204" pitchFamily="34" charset="0"/>
                <a:cs typeface="Arial" panose="020B0604020202020204" pitchFamily="34" charset="0"/>
              </a:rPr>
              <a:t>Workforce development organizations</a:t>
            </a:r>
          </a:p>
          <a:p>
            <a:r>
              <a:rPr lang="en-US" sz="2600" dirty="0">
                <a:latin typeface="Arial" panose="020B0604020202020204" pitchFamily="34" charset="0"/>
                <a:cs typeface="Arial" panose="020B0604020202020204" pitchFamily="34" charset="0"/>
              </a:rPr>
              <a:t>Focus groups with hiring managers</a:t>
            </a:r>
          </a:p>
          <a:p>
            <a:r>
              <a:rPr lang="en-US" sz="2600" dirty="0">
                <a:latin typeface="Arial" panose="020B0604020202020204" pitchFamily="34" charset="0"/>
                <a:cs typeface="Arial" panose="020B0604020202020204" pitchFamily="34" charset="0"/>
              </a:rPr>
              <a:t>Employer &amp; alumni surveys</a:t>
            </a:r>
          </a:p>
        </p:txBody>
      </p:sp>
      <p:pic>
        <p:nvPicPr>
          <p:cNvPr id="6" name="Picture 8" descr="Western Governors University">
            <a:extLst>
              <a:ext uri="{FF2B5EF4-FFF2-40B4-BE49-F238E27FC236}">
                <a16:creationId xmlns:a16="http://schemas.microsoft.com/office/drawing/2014/main" id="{09E9CA22-566A-4FD5-922D-5C77C8BAD696}"/>
              </a:ext>
            </a:extLst>
          </p:cNvPr>
          <p:cNvPicPr>
            <a:picLocks noChangeAspect="1" noChangeArrowheads="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33165" y="6088802"/>
            <a:ext cx="843379" cy="69714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A6D63B5D-CD6C-40DF-B6AA-F5CC05FA6935}"/>
              </a:ext>
            </a:extLst>
          </p:cNvPr>
          <p:cNvGrpSpPr/>
          <p:nvPr/>
        </p:nvGrpSpPr>
        <p:grpSpPr>
          <a:xfrm>
            <a:off x="976544" y="196649"/>
            <a:ext cx="2597728" cy="2546589"/>
            <a:chOff x="143556" y="832571"/>
            <a:chExt cx="2070538" cy="1998036"/>
          </a:xfrm>
        </p:grpSpPr>
        <p:pic>
          <p:nvPicPr>
            <p:cNvPr id="7" name="Picture 9" descr="A picture containing text, compact disk&#10;&#10;Description automatically generated">
              <a:extLst>
                <a:ext uri="{FF2B5EF4-FFF2-40B4-BE49-F238E27FC236}">
                  <a16:creationId xmlns:a16="http://schemas.microsoft.com/office/drawing/2014/main" id="{14EA46FC-5471-4F11-A22B-81435915EBDF}"/>
                </a:ext>
              </a:extLst>
            </p:cNvPr>
            <p:cNvPicPr>
              <a:picLocks noChangeAspect="1"/>
            </p:cNvPicPr>
            <p:nvPr/>
          </p:nvPicPr>
          <p:blipFill>
            <a:blip r:embed="rId4">
              <a:duotone>
                <a:schemeClr val="bg2">
                  <a:shade val="45000"/>
                  <a:satMod val="135000"/>
                </a:schemeClr>
                <a:prstClr val="white"/>
              </a:duotone>
            </a:blip>
            <a:stretch>
              <a:fillRect/>
            </a:stretch>
          </p:blipFill>
          <p:spPr>
            <a:xfrm>
              <a:off x="499594" y="1196720"/>
              <a:ext cx="1714500" cy="1633887"/>
            </a:xfrm>
            <a:prstGeom prst="rect">
              <a:avLst/>
            </a:prstGeom>
            <a:effectLst>
              <a:glow rad="241300">
                <a:schemeClr val="accent5">
                  <a:satMod val="175000"/>
                  <a:alpha val="40000"/>
                </a:schemeClr>
              </a:glow>
            </a:effectLst>
          </p:spPr>
        </p:pic>
        <p:pic>
          <p:nvPicPr>
            <p:cNvPr id="9" name="Picture 8">
              <a:extLst>
                <a:ext uri="{FF2B5EF4-FFF2-40B4-BE49-F238E27FC236}">
                  <a16:creationId xmlns:a16="http://schemas.microsoft.com/office/drawing/2014/main" id="{F69D867C-F751-4AAC-93EB-DB9B4B742887}"/>
                </a:ext>
              </a:extLst>
            </p:cNvPr>
            <p:cNvPicPr>
              <a:picLocks noChangeAspect="1"/>
            </p:cNvPicPr>
            <p:nvPr/>
          </p:nvPicPr>
          <p:blipFill>
            <a:blip r:embed="rId5"/>
            <a:stretch>
              <a:fillRect/>
            </a:stretch>
          </p:blipFill>
          <p:spPr>
            <a:xfrm>
              <a:off x="143556" y="832571"/>
              <a:ext cx="1268709" cy="1191483"/>
            </a:xfrm>
            <a:prstGeom prst="rect">
              <a:avLst/>
            </a:prstGeom>
          </p:spPr>
        </p:pic>
      </p:grpSp>
    </p:spTree>
    <p:extLst>
      <p:ext uri="{BB962C8B-B14F-4D97-AF65-F5344CB8AC3E}">
        <p14:creationId xmlns:p14="http://schemas.microsoft.com/office/powerpoint/2010/main" val="12616293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049B7A5353CCB4DB14A5D6AC0DF39E3" ma:contentTypeVersion="13" ma:contentTypeDescription="Create a new document." ma:contentTypeScope="" ma:versionID="225aeb3f2e1139b538cba8c23bcd5fdf">
  <xsd:schema xmlns:xsd="http://www.w3.org/2001/XMLSchema" xmlns:xs="http://www.w3.org/2001/XMLSchema" xmlns:p="http://schemas.microsoft.com/office/2006/metadata/properties" xmlns:ns2="cd8b90bf-54b8-43ba-96e1-9de0742c598d" xmlns:ns3="82f98aaf-e5b1-48cd-9358-78fa65459692" targetNamespace="http://schemas.microsoft.com/office/2006/metadata/properties" ma:root="true" ma:fieldsID="1264db4844874a625defbff5b82386e0" ns2:_="" ns3:_="">
    <xsd:import namespace="cd8b90bf-54b8-43ba-96e1-9de0742c598d"/>
    <xsd:import namespace="82f98aaf-e5b1-48cd-9358-78fa6545969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8b90bf-54b8-43ba-96e1-9de0742c59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f98aaf-e5b1-48cd-9358-78fa6545969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EAD84A0-2182-4A95-8F6E-A6EB1C7CD28B}">
  <ds:schemaRefs>
    <ds:schemaRef ds:uri="http://schemas.microsoft.com/sharepoint/v3/contenttype/forms"/>
  </ds:schemaRefs>
</ds:datastoreItem>
</file>

<file path=customXml/itemProps2.xml><?xml version="1.0" encoding="utf-8"?>
<ds:datastoreItem xmlns:ds="http://schemas.openxmlformats.org/officeDocument/2006/customXml" ds:itemID="{14AC61B3-E7BE-4355-84F6-A77BC5EB5D96}">
  <ds:schemaRefs>
    <ds:schemaRef ds:uri="82f98aaf-e5b1-48cd-9358-78fa65459692"/>
    <ds:schemaRef ds:uri="cd8b90bf-54b8-43ba-96e1-9de0742c598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AA3B3998-D4C4-4452-92AA-B45CD5CDE0C2}">
  <ds:schemaRefs>
    <ds:schemaRef ds:uri="82f98aaf-e5b1-48cd-9358-78fa65459692"/>
    <ds:schemaRef ds:uri="cd8b90bf-54b8-43ba-96e1-9de0742c598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142</TotalTime>
  <Words>1786</Words>
  <Application>Microsoft Office PowerPoint</Application>
  <PresentationFormat>Widescreen</PresentationFormat>
  <Paragraphs>256</Paragraphs>
  <Slides>27</Slides>
  <Notes>19</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Problem Statement:</vt:lpstr>
      <vt:lpstr>WGU’s Use Case</vt:lpstr>
      <vt:lpstr>A Case for Open Standards machine-readable and actionable</vt:lpstr>
      <vt:lpstr>A Case for Open Standards machine-readable and actionable</vt:lpstr>
      <vt:lpstr>PowerPoint Presentation</vt:lpstr>
      <vt:lpstr>Rich Skill Descriptor (RSD)</vt:lpstr>
      <vt:lpstr>Market Information Strategies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Open Records</vt:lpstr>
      <vt:lpstr>PowerPoint Presentation</vt:lpstr>
      <vt:lpstr>PowerPoint Presentation</vt:lpstr>
      <vt:lpstr>Why Open Pathways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Alyssa Fisher (She, Her)</cp:lastModifiedBy>
  <cp:revision>3</cp:revision>
  <dcterms:created xsi:type="dcterms:W3CDTF">2021-11-18T17:51:12Z</dcterms:created>
  <dcterms:modified xsi:type="dcterms:W3CDTF">2022-10-06T06:40:16Z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0x010100A049B7A5353CCB4DB14A5D6AC0DF39E3</vt:lpwstr>
  </property>
</Properties>
</file>