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2"/>
  </p:notesMasterIdLst>
  <p:sldIdLst>
    <p:sldId id="322" r:id="rId6"/>
    <p:sldId id="1165" r:id="rId7"/>
    <p:sldId id="1081" r:id="rId8"/>
    <p:sldId id="1288" r:id="rId9"/>
    <p:sldId id="1257" r:id="rId10"/>
    <p:sldId id="1268" r:id="rId11"/>
    <p:sldId id="1289" r:id="rId12"/>
    <p:sldId id="1294" r:id="rId13"/>
    <p:sldId id="329" r:id="rId14"/>
    <p:sldId id="1270" r:id="rId15"/>
    <p:sldId id="1290" r:id="rId16"/>
    <p:sldId id="1271" r:id="rId17"/>
    <p:sldId id="1293" r:id="rId18"/>
    <p:sldId id="258" r:id="rId19"/>
    <p:sldId id="257" r:id="rId20"/>
    <p:sldId id="325" r:id="rId21"/>
    <p:sldId id="326" r:id="rId22"/>
    <p:sldId id="1292" r:id="rId23"/>
    <p:sldId id="1258" r:id="rId24"/>
    <p:sldId id="1291" r:id="rId25"/>
    <p:sldId id="1287" r:id="rId26"/>
    <p:sldId id="1272" r:id="rId27"/>
    <p:sldId id="1273" r:id="rId28"/>
    <p:sldId id="1274" r:id="rId29"/>
    <p:sldId id="1275" r:id="rId30"/>
    <p:sldId id="1276" r:id="rId31"/>
    <p:sldId id="1277" r:id="rId32"/>
    <p:sldId id="1278" r:id="rId33"/>
    <p:sldId id="1279" r:id="rId34"/>
    <p:sldId id="1280" r:id="rId35"/>
    <p:sldId id="1281" r:id="rId36"/>
    <p:sldId id="1282" r:id="rId37"/>
    <p:sldId id="1283" r:id="rId38"/>
    <p:sldId id="1284" r:id="rId39"/>
    <p:sldId id="1285" r:id="rId40"/>
    <p:sldId id="1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DDF"/>
    <a:srgbClr val="00C3B2"/>
    <a:srgbClr val="21346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80921" autoAdjust="0"/>
  </p:normalViewPr>
  <p:slideViewPr>
    <p:cSldViewPr snapToGrid="0">
      <p:cViewPr varScale="1">
        <p:scale>
          <a:sx n="91" d="100"/>
          <a:sy n="91" d="100"/>
        </p:scale>
        <p:origin x="76" y="220"/>
      </p:cViewPr>
      <p:guideLst/>
    </p:cSldViewPr>
  </p:slideViewPr>
  <p:notesTextViewPr>
    <p:cViewPr>
      <p:scale>
        <a:sx n="1" d="1"/>
        <a:sy n="1" d="1"/>
      </p:scale>
      <p:origin x="0" y="0"/>
    </p:cViewPr>
  </p:notesTextViewPr>
  <p:sorterViewPr>
    <p:cViewPr varScale="1">
      <p:scale>
        <a:sx n="1" d="1"/>
        <a:sy n="1" d="1"/>
      </p:scale>
      <p:origin x="0" y="-1200"/>
    </p:cViewPr>
  </p:sorterViewPr>
  <p:notesViewPr>
    <p:cSldViewPr snapToGrid="0">
      <p:cViewPr varScale="1">
        <p:scale>
          <a:sx n="96" d="100"/>
          <a:sy n="96" d="100"/>
        </p:scale>
        <p:origin x="364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Dugan" userId="969c7e02-590d-4815-ba61-15d01a550177" providerId="ADAL" clId="{7A05EDA2-E5F9-4F8B-9F1E-7F72F1CCE06C}"/>
    <pc:docChg chg="custSel addSld delSld modSld sldOrd">
      <pc:chgData name="Michael Dugan" userId="969c7e02-590d-4815-ba61-15d01a550177" providerId="ADAL" clId="{7A05EDA2-E5F9-4F8B-9F1E-7F72F1CCE06C}" dt="2022-10-12T09:22:21.954" v="16" actId="2696"/>
      <pc:docMkLst>
        <pc:docMk/>
      </pc:docMkLst>
      <pc:sldChg chg="del">
        <pc:chgData name="Michael Dugan" userId="969c7e02-590d-4815-ba61-15d01a550177" providerId="ADAL" clId="{7A05EDA2-E5F9-4F8B-9F1E-7F72F1CCE06C}" dt="2022-10-12T09:15:45.581" v="6" actId="2696"/>
        <pc:sldMkLst>
          <pc:docMk/>
          <pc:sldMk cId="2106671273" sldId="256"/>
        </pc:sldMkLst>
      </pc:sldChg>
      <pc:sldChg chg="del">
        <pc:chgData name="Michael Dugan" userId="969c7e02-590d-4815-ba61-15d01a550177" providerId="ADAL" clId="{7A05EDA2-E5F9-4F8B-9F1E-7F72F1CCE06C}" dt="2022-10-12T09:22:21.954" v="16" actId="2696"/>
        <pc:sldMkLst>
          <pc:docMk/>
          <pc:sldMk cId="780392957" sldId="328"/>
        </pc:sldMkLst>
      </pc:sldChg>
      <pc:sldChg chg="del">
        <pc:chgData name="Michael Dugan" userId="969c7e02-590d-4815-ba61-15d01a550177" providerId="ADAL" clId="{7A05EDA2-E5F9-4F8B-9F1E-7F72F1CCE06C}" dt="2022-10-12T09:19:45.942" v="15" actId="2696"/>
        <pc:sldMkLst>
          <pc:docMk/>
          <pc:sldMk cId="1305379805" sldId="331"/>
        </pc:sldMkLst>
      </pc:sldChg>
      <pc:sldChg chg="addSp delSp modSp add ord">
        <pc:chgData name="Michael Dugan" userId="969c7e02-590d-4815-ba61-15d01a550177" providerId="ADAL" clId="{7A05EDA2-E5F9-4F8B-9F1E-7F72F1CCE06C}" dt="2022-10-12T09:15:37.069" v="5" actId="1076"/>
        <pc:sldMkLst>
          <pc:docMk/>
          <pc:sldMk cId="2709199052" sldId="1293"/>
        </pc:sldMkLst>
        <pc:spChg chg="add mod">
          <ac:chgData name="Michael Dugan" userId="969c7e02-590d-4815-ba61-15d01a550177" providerId="ADAL" clId="{7A05EDA2-E5F9-4F8B-9F1E-7F72F1CCE06C}" dt="2022-10-12T09:15:37.069" v="5" actId="1076"/>
          <ac:spMkLst>
            <pc:docMk/>
            <pc:sldMk cId="2709199052" sldId="1293"/>
            <ac:spMk id="34" creationId="{1720122B-5059-45DE-92E5-101C18973A28}"/>
          </ac:spMkLst>
        </pc:spChg>
        <pc:spChg chg="del">
          <ac:chgData name="Michael Dugan" userId="969c7e02-590d-4815-ba61-15d01a550177" providerId="ADAL" clId="{7A05EDA2-E5F9-4F8B-9F1E-7F72F1CCE06C}" dt="2022-10-12T09:15:31.466" v="4" actId="478"/>
          <ac:spMkLst>
            <pc:docMk/>
            <pc:sldMk cId="2709199052" sldId="1293"/>
            <ac:spMk id="123" creationId="{723B7278-D2BA-98FD-ABEC-78AF284E9552}"/>
          </ac:spMkLst>
        </pc:spChg>
      </pc:sldChg>
      <pc:sldChg chg="modSp add">
        <pc:chgData name="Michael Dugan" userId="969c7e02-590d-4815-ba61-15d01a550177" providerId="ADAL" clId="{7A05EDA2-E5F9-4F8B-9F1E-7F72F1CCE06C}" dt="2022-10-12T09:18:50.919" v="13" actId="403"/>
        <pc:sldMkLst>
          <pc:docMk/>
          <pc:sldMk cId="4159083258" sldId="1294"/>
        </pc:sldMkLst>
        <pc:spChg chg="mod">
          <ac:chgData name="Michael Dugan" userId="969c7e02-590d-4815-ba61-15d01a550177" providerId="ADAL" clId="{7A05EDA2-E5F9-4F8B-9F1E-7F72F1CCE06C}" dt="2022-10-12T09:18:50.919" v="13" actId="403"/>
          <ac:spMkLst>
            <pc:docMk/>
            <pc:sldMk cId="4159083258" sldId="1294"/>
            <ac:spMk id="3" creationId="{7DFCCE29-0A77-4BDF-94A3-EB201B3FE019}"/>
          </ac:spMkLst>
        </pc:spChg>
      </pc:sldChg>
      <pc:sldChg chg="add del">
        <pc:chgData name="Michael Dugan" userId="969c7e02-590d-4815-ba61-15d01a550177" providerId="ADAL" clId="{7A05EDA2-E5F9-4F8B-9F1E-7F72F1CCE06C}" dt="2022-10-12T09:19:05.235" v="14" actId="2696"/>
        <pc:sldMkLst>
          <pc:docMk/>
          <pc:sldMk cId="1393104086" sldId="1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FBD67-F01C-4A80-9A00-F520E3E31A06}" type="datetimeFigureOut">
              <a:rPr lang="en-GB" smtClean="0"/>
              <a:t>12/10/2022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60320-97B5-4FC0-81AB-1E28C14CBB74}" type="slidenum">
              <a:rPr lang="en-GB" smtClean="0"/>
              <a:t>‹#›</a:t>
            </a:fld>
            <a:endParaRPr lang="en-GB"/>
          </a:p>
        </p:txBody>
      </p:sp>
    </p:spTree>
    <p:extLst>
      <p:ext uri="{BB962C8B-B14F-4D97-AF65-F5344CB8AC3E}">
        <p14:creationId xmlns:p14="http://schemas.microsoft.com/office/powerpoint/2010/main" val="3296805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Hardware_security_modul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C:\Users\cstreun\OneDrive%20-%20Federation%20of%20State%20Medical%20Boards\FSMB\BlockChain\ImplementingSSIForADigitalStaffPassportAtUKNHS.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of Maryland login want for presentation</a:t>
            </a:r>
          </a:p>
          <a:p>
            <a:endParaRPr lang="en-US" dirty="0"/>
          </a:p>
        </p:txBody>
      </p:sp>
      <p:sp>
        <p:nvSpPr>
          <p:cNvPr id="4" name="Slide Number Placeholder 3"/>
          <p:cNvSpPr>
            <a:spLocks noGrp="1"/>
          </p:cNvSpPr>
          <p:nvPr>
            <p:ph type="sldNum" sz="quarter" idx="5"/>
          </p:nvPr>
        </p:nvSpPr>
        <p:spPr/>
        <p:txBody>
          <a:bodyPr/>
          <a:lstStyle/>
          <a:p>
            <a:fld id="{1ED60320-97B5-4FC0-81AB-1E28C14CBB74}" type="slidenum">
              <a:rPr lang="en-GB" smtClean="0"/>
              <a:t>1</a:t>
            </a:fld>
            <a:endParaRPr lang="en-GB"/>
          </a:p>
        </p:txBody>
      </p:sp>
    </p:spTree>
    <p:extLst>
      <p:ext uri="{BB962C8B-B14F-4D97-AF65-F5344CB8AC3E}">
        <p14:creationId xmlns:p14="http://schemas.microsoft.com/office/powerpoint/2010/main" val="141031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2D50463-3C9D-486F-8BCC-68B65E1B781A}"/>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39C3DB9-9330-42D7-9ECC-7AD10722CB07}"/>
              </a:ext>
            </a:extLst>
          </p:cNvPr>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5364" name="Slide Number Placeholder 3">
            <a:extLst>
              <a:ext uri="{FF2B5EF4-FFF2-40B4-BE49-F238E27FC236}">
                <a16:creationId xmlns:a16="http://schemas.microsoft.com/office/drawing/2014/main" id="{6AF0D259-1061-4AE9-B9A4-F3194A7DC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192E51-3B8E-4073-9EFA-A17D65022B2E}" type="slidenum">
              <a:rPr lang="en-US" altLang="en-US" smtClean="0"/>
              <a:pPr/>
              <a:t>18</a:t>
            </a:fld>
            <a:endParaRPr lang="en-US" altLang="en-US"/>
          </a:p>
        </p:txBody>
      </p:sp>
    </p:spTree>
    <p:extLst>
      <p:ext uri="{BB962C8B-B14F-4D97-AF65-F5344CB8AC3E}">
        <p14:creationId xmlns:p14="http://schemas.microsoft.com/office/powerpoint/2010/main" val="2269011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2D50463-3C9D-486F-8BCC-68B65E1B781A}"/>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39C3DB9-9330-42D7-9ECC-7AD10722CB07}"/>
              </a:ext>
            </a:extLst>
          </p:cNvPr>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5364" name="Slide Number Placeholder 3">
            <a:extLst>
              <a:ext uri="{FF2B5EF4-FFF2-40B4-BE49-F238E27FC236}">
                <a16:creationId xmlns:a16="http://schemas.microsoft.com/office/drawing/2014/main" id="{6AF0D259-1061-4AE9-B9A4-F3194A7DC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192E51-3B8E-4073-9EFA-A17D65022B2E}" type="slidenum">
              <a:rPr lang="en-US" altLang="en-US" smtClean="0"/>
              <a:pPr/>
              <a:t>19</a:t>
            </a:fld>
            <a:endParaRPr lang="en-US" altLang="en-US"/>
          </a:p>
        </p:txBody>
      </p:sp>
    </p:spTree>
    <p:extLst>
      <p:ext uri="{BB962C8B-B14F-4D97-AF65-F5344CB8AC3E}">
        <p14:creationId xmlns:p14="http://schemas.microsoft.com/office/powerpoint/2010/main" val="393127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2D50463-3C9D-486F-8BCC-68B65E1B781A}"/>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39C3DB9-9330-42D7-9ECC-7AD10722CB07}"/>
              </a:ext>
            </a:extLst>
          </p:cNvPr>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5364" name="Slide Number Placeholder 3">
            <a:extLst>
              <a:ext uri="{FF2B5EF4-FFF2-40B4-BE49-F238E27FC236}">
                <a16:creationId xmlns:a16="http://schemas.microsoft.com/office/drawing/2014/main" id="{6AF0D259-1061-4AE9-B9A4-F3194A7DC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192E51-3B8E-4073-9EFA-A17D65022B2E}"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4E9481F-D965-42F0-BF3A-57EA96267E92}"/>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47D1CA6D-76BC-4563-BFEF-E072D60BAAE8}"/>
              </a:ext>
            </a:extLst>
          </p:cNvPr>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F5EA7B4C-7D53-4447-8928-6796595409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8B346E-85AA-45D3-8D18-A292C932C909}"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 is an example of the actual passport document.  Each Passport is a digitally certified document containing the providers’ identification information, their specialty certification, … their current active licenses (other countries might refer to these as registrations), …and active DEA numbers, which is the registration that permits a provider to prescribe medications.  If they have any board actions those would be listed as well.  A few security features of note.  </a:t>
            </a: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The date of issue on the upper right this gives the recipient the indication of the currency of the document data in case it needs to be refreshed for more current data</a:t>
            </a:r>
          </a:p>
          <a:p>
            <a:pPr marL="342900" marR="0" lvl="0" indent="-342900">
              <a:lnSpc>
                <a:spcPct val="107000"/>
              </a:lnSpc>
              <a:spcBef>
                <a:spcPts val="0"/>
              </a:spcBef>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Note the “Blue Ribbon” on the top of the report and the certificate signatures on the left.  This is the digital certification that Aaron talked about earlier.  This gives the entity the assurance that this document is authentic, was generated by the FSMB for Provider Bridge, and has not be altered in any way since it was generated.</a:t>
            </a:r>
          </a:p>
          <a:p>
            <a:pPr marL="342900" marR="0" lvl="0" indent="-342900">
              <a:lnSpc>
                <a:spcPct val="107000"/>
              </a:lnSpc>
              <a:spcBef>
                <a:spcPts val="0"/>
              </a:spcBef>
              <a:spcAft>
                <a:spcPts val="800"/>
              </a:spcAft>
              <a:buFont typeface="Calibri" panose="020F050202020403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Why is this a unique product, to verify Rebecca, three state medical boards – assuming you know that in advance, </a:t>
            </a:r>
            <a:r>
              <a:rPr lang="en-US" sz="1800" err="1">
                <a:effectLst/>
                <a:latin typeface="Calibri" panose="020F0502020204030204" pitchFamily="34" charset="0"/>
                <a:ea typeface="Calibri" panose="020F0502020204030204" pitchFamily="34" charset="0"/>
                <a:cs typeface="Times New Roman" panose="02020603050405020304" pitchFamily="18" charset="0"/>
              </a:rPr>
              <a:t>abms</a:t>
            </a:r>
            <a:r>
              <a:rPr lang="en-US" sz="1800">
                <a:effectLst/>
                <a:latin typeface="Calibri" panose="020F0502020204030204" pitchFamily="34" charset="0"/>
                <a:ea typeface="Calibri" panose="020F0502020204030204" pitchFamily="34" charset="0"/>
                <a:cs typeface="Times New Roman" panose="02020603050405020304" pitchFamily="18" charset="0"/>
              </a:rPr>
              <a:t> has a lookup site and there is no DEA site, a verification of known DEA numbers exists</a:t>
            </a:r>
          </a:p>
          <a:p>
            <a:endParaRPr lang="en-US"/>
          </a:p>
        </p:txBody>
      </p:sp>
      <p:sp>
        <p:nvSpPr>
          <p:cNvPr id="4" name="Slide Number Placeholder 3"/>
          <p:cNvSpPr>
            <a:spLocks noGrp="1"/>
          </p:cNvSpPr>
          <p:nvPr>
            <p:ph type="sldNum" sz="quarter" idx="5"/>
          </p:nvPr>
        </p:nvSpPr>
        <p:spPr/>
        <p:txBody>
          <a:bodyPr/>
          <a:lstStyle/>
          <a:p>
            <a:fld id="{9F3EAD06-CF4B-4D57-9A82-B0EF6B6FB76E}" type="slidenum">
              <a:rPr lang="en-US" smtClean="0"/>
              <a:t>5</a:t>
            </a:fld>
            <a:endParaRPr lang="en-US"/>
          </a:p>
        </p:txBody>
      </p:sp>
    </p:spTree>
    <p:extLst>
      <p:ext uri="{BB962C8B-B14F-4D97-AF65-F5344CB8AC3E}">
        <p14:creationId xmlns:p14="http://schemas.microsoft.com/office/powerpoint/2010/main" val="351105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 of good standing using email, </a:t>
            </a:r>
            <a:r>
              <a:rPr lang="en-US" dirty="0" err="1"/>
              <a:t>xxxx</a:t>
            </a:r>
            <a:r>
              <a:rPr lang="en-US" dirty="0"/>
              <a:t> days from request to response.  Maryland had to watch for it, staff not sure what to do with it.   Lots of text to sift through, just need the data.  Formal letter.  Email not considered best source for primary source verification. Three pages, page one is name and identification number, page two has primary source data, page three trust me.</a:t>
            </a:r>
          </a:p>
          <a:p>
            <a:endParaRPr lang="en-US" dirty="0"/>
          </a:p>
        </p:txBody>
      </p:sp>
      <p:sp>
        <p:nvSpPr>
          <p:cNvPr id="4" name="Slide Number Placeholder 3"/>
          <p:cNvSpPr>
            <a:spLocks noGrp="1"/>
          </p:cNvSpPr>
          <p:nvPr>
            <p:ph type="sldNum" sz="quarter" idx="5"/>
          </p:nvPr>
        </p:nvSpPr>
        <p:spPr/>
        <p:txBody>
          <a:bodyPr/>
          <a:lstStyle/>
          <a:p>
            <a:fld id="{1ED60320-97B5-4FC0-81AB-1E28C14CBB74}" type="slidenum">
              <a:rPr lang="en-GB" smtClean="0"/>
              <a:t>6</a:t>
            </a:fld>
            <a:endParaRPr lang="en-GB"/>
          </a:p>
        </p:txBody>
      </p:sp>
    </p:spTree>
    <p:extLst>
      <p:ext uri="{BB962C8B-B14F-4D97-AF65-F5344CB8AC3E}">
        <p14:creationId xmlns:p14="http://schemas.microsoft.com/office/powerpoint/2010/main" val="3091662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cite</a:t>
            </a:r>
          </a:p>
          <a:p>
            <a:r>
              <a:rPr lang="en-US" dirty="0"/>
              <a:t>Manny fix and own</a:t>
            </a:r>
          </a:p>
        </p:txBody>
      </p:sp>
      <p:sp>
        <p:nvSpPr>
          <p:cNvPr id="4" name="Slide Number Placeholder 3"/>
          <p:cNvSpPr>
            <a:spLocks noGrp="1"/>
          </p:cNvSpPr>
          <p:nvPr>
            <p:ph type="sldNum" sz="quarter" idx="5"/>
          </p:nvPr>
        </p:nvSpPr>
        <p:spPr/>
        <p:txBody>
          <a:bodyPr/>
          <a:lstStyle/>
          <a:p>
            <a:fld id="{1ED60320-97B5-4FC0-81AB-1E28C14CBB74}" type="slidenum">
              <a:rPr lang="en-GB" smtClean="0"/>
              <a:t>9</a:t>
            </a:fld>
            <a:endParaRPr lang="en-GB"/>
          </a:p>
        </p:txBody>
      </p:sp>
    </p:spTree>
    <p:extLst>
      <p:ext uri="{BB962C8B-B14F-4D97-AF65-F5344CB8AC3E}">
        <p14:creationId xmlns:p14="http://schemas.microsoft.com/office/powerpoint/2010/main" val="370282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Manny fix and own</a:t>
            </a:r>
          </a:p>
          <a:p>
            <a:endParaRPr lang="en-US" dirty="0"/>
          </a:p>
          <a:p>
            <a:r>
              <a:rPr lang="en-US" dirty="0"/>
              <a:t>https://docs.google.com/document/d/1gfIz5TT0cNp2kxGMLFXr19x1uoZsruUe_0glHst2fZ8/edit?pli=1#heading=h.n5k2u6fkhf74</a:t>
            </a:r>
          </a:p>
          <a:p>
            <a:r>
              <a:rPr lang="en-US" dirty="0"/>
              <a:t>Appendix D of the </a:t>
            </a:r>
            <a:r>
              <a:rPr lang="en-US" dirty="0" err="1"/>
              <a:t>Sovrin</a:t>
            </a:r>
            <a:r>
              <a:rPr lang="en-US" dirty="0"/>
              <a:t> Glossary</a:t>
            </a:r>
          </a:p>
          <a:p>
            <a:r>
              <a:rPr lang="en-US" dirty="0"/>
              <a:t>Agent to Agent Layer Roles</a:t>
            </a:r>
          </a:p>
          <a:p>
            <a:r>
              <a:rPr lang="en-US" dirty="0"/>
              <a:t>Identity owners </a:t>
            </a:r>
          </a:p>
          <a:p>
            <a:r>
              <a:rPr lang="en-US" dirty="0"/>
              <a:t>Every wallet is associated with an agent and every agent is associated with a wallet</a:t>
            </a:r>
          </a:p>
          <a:p>
            <a:r>
              <a:rPr lang="en-US" sz="1800" b="0" i="0" u="none" strike="noStrike" dirty="0">
                <a:solidFill>
                  <a:srgbClr val="0B2906"/>
                </a:solidFill>
                <a:effectLst/>
                <a:latin typeface="Arial" panose="020B0604020202020204" pitchFamily="34" charset="0"/>
              </a:rPr>
              <a:t>The distinction between Edge and Cloud Agents is most important when it comes to key management. With Edge Agents, private keys are by definition stored “at the edge”, where in most cases they can enjoy the highest security because they are under the local control of the Identity Owner and not available via the open Internet. Cloud Agents, on the other hand, should store private keys and other cryptographic material in an HSM (</a:t>
            </a:r>
            <a:r>
              <a:rPr lang="en-US" sz="1800" b="0" i="0" u="sng" strike="noStrike" dirty="0">
                <a:solidFill>
                  <a:srgbClr val="1155CC"/>
                </a:solidFill>
                <a:effectLst/>
                <a:latin typeface="Arial" panose="020B0604020202020204" pitchFamily="34" charset="0"/>
                <a:hlinkClick r:id="rId3"/>
              </a:rPr>
              <a:t>Hardware Security Module</a:t>
            </a:r>
            <a:r>
              <a:rPr lang="en-US" sz="1800" b="0" i="0" u="none" strike="noStrike" dirty="0">
                <a:solidFill>
                  <a:srgbClr val="0B2906"/>
                </a:solidFill>
                <a:effectLst/>
                <a:latin typeface="Arial" panose="020B0604020202020204" pitchFamily="34" charset="0"/>
              </a:rPr>
              <a:t>) or other secure storage that is protected from unauthorized access (ideally even from the cloud service provider or hosting Agency).</a:t>
            </a:r>
          </a:p>
          <a:p>
            <a:endParaRPr lang="en-US" sz="1800" b="0" i="0" u="none" strike="noStrike" dirty="0">
              <a:solidFill>
                <a:srgbClr val="0B2906"/>
              </a:solidFill>
              <a:effectLst/>
              <a:latin typeface="Arial" panose="020B0604020202020204" pitchFamily="34" charset="0"/>
            </a:endParaRPr>
          </a:p>
          <a:p>
            <a:r>
              <a:rPr lang="en-US" dirty="0" err="1"/>
              <a:t>Decentralisation</a:t>
            </a:r>
            <a:r>
              <a:rPr lang="en-US" dirty="0"/>
              <a:t> that relies upon </a:t>
            </a:r>
            <a:r>
              <a:rPr lang="en-US" dirty="0" err="1"/>
              <a:t>centralisation</a:t>
            </a:r>
            <a:r>
              <a:rPr lang="en-US" dirty="0"/>
              <a:t> and intermediaries</a:t>
            </a:r>
          </a:p>
        </p:txBody>
      </p:sp>
      <p:sp>
        <p:nvSpPr>
          <p:cNvPr id="4" name="Slide Number Placeholder 3"/>
          <p:cNvSpPr>
            <a:spLocks noGrp="1"/>
          </p:cNvSpPr>
          <p:nvPr>
            <p:ph type="sldNum" sz="quarter" idx="5"/>
          </p:nvPr>
        </p:nvSpPr>
        <p:spPr/>
        <p:txBody>
          <a:bodyPr/>
          <a:lstStyle/>
          <a:p>
            <a:fld id="{1ED60320-97B5-4FC0-81AB-1E28C14CBB74}" type="slidenum">
              <a:rPr lang="en-GB" smtClean="0"/>
              <a:t>10</a:t>
            </a:fld>
            <a:endParaRPr lang="en-GB"/>
          </a:p>
        </p:txBody>
      </p:sp>
    </p:spTree>
    <p:extLst>
      <p:ext uri="{BB962C8B-B14F-4D97-AF65-F5344CB8AC3E}">
        <p14:creationId xmlns:p14="http://schemas.microsoft.com/office/powerpoint/2010/main" val="49925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was created from the individual slides below, the idea was taken from page 21 of this document</a:t>
            </a:r>
          </a:p>
          <a:p>
            <a:r>
              <a:rPr lang="en-US" dirty="0"/>
              <a:t>Physician perspective</a:t>
            </a:r>
          </a:p>
          <a:p>
            <a:r>
              <a:rPr lang="en-US" dirty="0"/>
              <a:t>Need Maryland perspective</a:t>
            </a:r>
          </a:p>
          <a:p>
            <a:endParaRPr lang="en-US" dirty="0"/>
          </a:p>
          <a:p>
            <a:r>
              <a:rPr lang="en-US" dirty="0">
                <a:hlinkClick r:id="rId3"/>
              </a:rPr>
              <a:t>ImplementingSSIForADigitalStaffPassportAtUKNHS.pdf</a:t>
            </a:r>
            <a:endParaRPr lang="en-US" dirty="0"/>
          </a:p>
        </p:txBody>
      </p:sp>
      <p:sp>
        <p:nvSpPr>
          <p:cNvPr id="4" name="Slide Number Placeholder 3"/>
          <p:cNvSpPr>
            <a:spLocks noGrp="1"/>
          </p:cNvSpPr>
          <p:nvPr>
            <p:ph type="sldNum" sz="quarter" idx="5"/>
          </p:nvPr>
        </p:nvSpPr>
        <p:spPr/>
        <p:txBody>
          <a:bodyPr/>
          <a:lstStyle/>
          <a:p>
            <a:fld id="{1ED60320-97B5-4FC0-81AB-1E28C14CBB74}" type="slidenum">
              <a:rPr lang="en-GB" smtClean="0"/>
              <a:t>14</a:t>
            </a:fld>
            <a:endParaRPr lang="en-GB"/>
          </a:p>
        </p:txBody>
      </p:sp>
    </p:spTree>
    <p:extLst>
      <p:ext uri="{BB962C8B-B14F-4D97-AF65-F5344CB8AC3E}">
        <p14:creationId xmlns:p14="http://schemas.microsoft.com/office/powerpoint/2010/main" val="2245847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happened beginning 8/22/2022, the school is in the UK</a:t>
            </a:r>
          </a:p>
        </p:txBody>
      </p:sp>
      <p:sp>
        <p:nvSpPr>
          <p:cNvPr id="4" name="Slide Number Placeholder 3"/>
          <p:cNvSpPr>
            <a:spLocks noGrp="1"/>
          </p:cNvSpPr>
          <p:nvPr>
            <p:ph type="sldNum" sz="quarter" idx="5"/>
          </p:nvPr>
        </p:nvSpPr>
        <p:spPr/>
        <p:txBody>
          <a:bodyPr/>
          <a:lstStyle/>
          <a:p>
            <a:fld id="{1ED60320-97B5-4FC0-81AB-1E28C14CBB74}" type="slidenum">
              <a:rPr lang="en-GB" smtClean="0"/>
              <a:t>15</a:t>
            </a:fld>
            <a:endParaRPr lang="en-GB"/>
          </a:p>
        </p:txBody>
      </p:sp>
    </p:spTree>
    <p:extLst>
      <p:ext uri="{BB962C8B-B14F-4D97-AF65-F5344CB8AC3E}">
        <p14:creationId xmlns:p14="http://schemas.microsoft.com/office/powerpoint/2010/main" val="266874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3243-5E42-19D6-7F60-94B5E49621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026FBB9-1B17-9D82-D536-6CA577040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8F4182-E05F-7A19-413C-B5481AFB314C}"/>
              </a:ext>
            </a:extLst>
          </p:cNvPr>
          <p:cNvSpPr>
            <a:spLocks noGrp="1"/>
          </p:cNvSpPr>
          <p:nvPr>
            <p:ph type="dt" sz="half" idx="10"/>
          </p:nvPr>
        </p:nvSpPr>
        <p:spPr/>
        <p:txBody>
          <a:bodyPr/>
          <a:lstStyle/>
          <a:p>
            <a:fld id="{B5059172-FE3E-4D92-9C5A-B9790D519440}" type="datetime1">
              <a:rPr lang="en-GB" smtClean="0"/>
              <a:t>12/10/2022</a:t>
            </a:fld>
            <a:endParaRPr lang="en-GB"/>
          </a:p>
        </p:txBody>
      </p:sp>
      <p:sp>
        <p:nvSpPr>
          <p:cNvPr id="5" name="Footer Placeholder 4">
            <a:extLst>
              <a:ext uri="{FF2B5EF4-FFF2-40B4-BE49-F238E27FC236}">
                <a16:creationId xmlns:a16="http://schemas.microsoft.com/office/drawing/2014/main" id="{F317FE0D-0EB7-9A98-57D9-B746826860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712C24-6087-417F-3F06-206780249AD9}"/>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355205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9E61-50D2-7A63-2CD3-3A10CC71A6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324C5D-157B-E912-EA3B-427F83AA48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2CAD85-0AE8-560B-00A7-EA4AEF0C8C53}"/>
              </a:ext>
            </a:extLst>
          </p:cNvPr>
          <p:cNvSpPr>
            <a:spLocks noGrp="1"/>
          </p:cNvSpPr>
          <p:nvPr>
            <p:ph type="dt" sz="half" idx="10"/>
          </p:nvPr>
        </p:nvSpPr>
        <p:spPr/>
        <p:txBody>
          <a:bodyPr/>
          <a:lstStyle/>
          <a:p>
            <a:fld id="{8ABE56BD-70ED-4595-B136-DB12E17F4688}" type="datetime1">
              <a:rPr lang="en-GB" smtClean="0"/>
              <a:t>12/10/2022</a:t>
            </a:fld>
            <a:endParaRPr lang="en-GB"/>
          </a:p>
        </p:txBody>
      </p:sp>
      <p:sp>
        <p:nvSpPr>
          <p:cNvPr id="5" name="Footer Placeholder 4">
            <a:extLst>
              <a:ext uri="{FF2B5EF4-FFF2-40B4-BE49-F238E27FC236}">
                <a16:creationId xmlns:a16="http://schemas.microsoft.com/office/drawing/2014/main" id="{A43E2177-F846-8990-3111-814CD8EC46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C6C17C-2759-6E22-33F0-0E1CB2AEB774}"/>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203602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5D560-F100-EF9E-3092-82C1CD19CD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7FD6CA-955A-6555-2429-E1D9CFE77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679160-4C9D-C309-EE63-BFD7DA1E7977}"/>
              </a:ext>
            </a:extLst>
          </p:cNvPr>
          <p:cNvSpPr>
            <a:spLocks noGrp="1"/>
          </p:cNvSpPr>
          <p:nvPr>
            <p:ph type="dt" sz="half" idx="10"/>
          </p:nvPr>
        </p:nvSpPr>
        <p:spPr/>
        <p:txBody>
          <a:bodyPr/>
          <a:lstStyle/>
          <a:p>
            <a:fld id="{092C6E3D-2797-4FAF-8F52-F040E66D8AF0}" type="datetime1">
              <a:rPr lang="en-GB" smtClean="0"/>
              <a:t>12/10/2022</a:t>
            </a:fld>
            <a:endParaRPr lang="en-GB"/>
          </a:p>
        </p:txBody>
      </p:sp>
      <p:sp>
        <p:nvSpPr>
          <p:cNvPr id="5" name="Footer Placeholder 4">
            <a:extLst>
              <a:ext uri="{FF2B5EF4-FFF2-40B4-BE49-F238E27FC236}">
                <a16:creationId xmlns:a16="http://schemas.microsoft.com/office/drawing/2014/main" id="{7D5FF6CE-B82F-8209-F3D1-E11B474B9D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750ECD-22B6-9177-9C4A-C773387CAAA3}"/>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75844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F1004-E2E0-8CC0-BACE-3D413287E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F34299-F50A-4536-50EB-C75F40DE7A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20DD0B-2AFA-3E1B-3CDE-51014507C4B1}"/>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5" name="Footer Placeholder 4">
            <a:extLst>
              <a:ext uri="{FF2B5EF4-FFF2-40B4-BE49-F238E27FC236}">
                <a16:creationId xmlns:a16="http://schemas.microsoft.com/office/drawing/2014/main" id="{BC7B0FD4-2339-F9D1-7CE0-214D579F4F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0E8167-0D71-0D7A-A2DA-019A9F50B105}"/>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2824750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3752-1111-7975-5D71-AF773777F7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167398-8128-6DAB-96E8-3468B9B427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27BB77-D1F0-5475-5CD9-DA7F17CD7668}"/>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5" name="Footer Placeholder 4">
            <a:extLst>
              <a:ext uri="{FF2B5EF4-FFF2-40B4-BE49-F238E27FC236}">
                <a16:creationId xmlns:a16="http://schemas.microsoft.com/office/drawing/2014/main" id="{E7D553EC-0B4A-CFBE-B1B9-919A19991D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09A238-76A6-43B7-2417-C6261FE6C73D}"/>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1313498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C1B1-24C2-C50F-8B05-365FC73C8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A79C44-FABC-991A-6EEC-52BF0B1842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35D313-252D-5914-7201-41295E1C17BB}"/>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5" name="Footer Placeholder 4">
            <a:extLst>
              <a:ext uri="{FF2B5EF4-FFF2-40B4-BE49-F238E27FC236}">
                <a16:creationId xmlns:a16="http://schemas.microsoft.com/office/drawing/2014/main" id="{FFA5FCC0-CE8D-4032-7560-AAB7693802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67777-C203-15AD-812B-EB3CEAE45F15}"/>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2060213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6F8F-7B34-3BF2-BFE7-F24B39924E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7CF413-FFA9-ABB1-BEBC-E07E18B1B7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E29DE2-5750-5049-00AA-90C4439F2E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2022608-E866-28C4-88B3-A10BF6AA7520}"/>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6" name="Footer Placeholder 5">
            <a:extLst>
              <a:ext uri="{FF2B5EF4-FFF2-40B4-BE49-F238E27FC236}">
                <a16:creationId xmlns:a16="http://schemas.microsoft.com/office/drawing/2014/main" id="{8B82AFFE-C34B-B0DD-A660-F73B78B08F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26D0AB-2B40-8505-0A4C-8651F2C78159}"/>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4066141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17C8-7317-B9D4-9F0E-ACDC95F67D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32D246-E9B0-F4BC-3656-824128ECB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1D9F0B-AA10-7178-05CE-D966671854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7AB99A-1EC8-1184-1B60-1FE6A1F99C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EE745-C752-1EF1-7466-C6EA5A108F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F7AFB7-EA74-2664-A3DA-84434D80E67E}"/>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8" name="Footer Placeholder 7">
            <a:extLst>
              <a:ext uri="{FF2B5EF4-FFF2-40B4-BE49-F238E27FC236}">
                <a16:creationId xmlns:a16="http://schemas.microsoft.com/office/drawing/2014/main" id="{0CE71AB7-5B1B-73D9-C2A2-42D7DAF2BA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3EA335-F854-432D-1B33-B6849CEC778C}"/>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3838062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6F6E-EFBA-CA95-5A14-DAC6FF274E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229232-ECE8-C499-C75F-DA8444EFB693}"/>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4" name="Footer Placeholder 3">
            <a:extLst>
              <a:ext uri="{FF2B5EF4-FFF2-40B4-BE49-F238E27FC236}">
                <a16:creationId xmlns:a16="http://schemas.microsoft.com/office/drawing/2014/main" id="{9ACDD55E-F13D-2FD4-3012-A591A0F67F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2D19695-2937-BF12-4F6C-6AA7DDDDAB25}"/>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335297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739D-509F-4E5C-5491-6F7CEBC3A863}"/>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3" name="Footer Placeholder 2">
            <a:extLst>
              <a:ext uri="{FF2B5EF4-FFF2-40B4-BE49-F238E27FC236}">
                <a16:creationId xmlns:a16="http://schemas.microsoft.com/office/drawing/2014/main" id="{03276EAA-A090-73D8-89E0-7D458F881F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A577A4-65C6-09DC-5E61-23CD81219A1A}"/>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2657341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CD9A-2191-20B2-0956-5993F8858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9684E1-B81B-5724-31E5-230ED3177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1441E7-A9F7-E6EC-DF69-E74AEAFC1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F2633E-D63B-8042-B42B-22C59A30F923}"/>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6" name="Footer Placeholder 5">
            <a:extLst>
              <a:ext uri="{FF2B5EF4-FFF2-40B4-BE49-F238E27FC236}">
                <a16:creationId xmlns:a16="http://schemas.microsoft.com/office/drawing/2014/main" id="{800A3BCE-B1A4-1FBA-2A1A-012E7BB41D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2C7E6A-7642-06F5-A682-A4D677D8765D}"/>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193710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A0E0-E565-7958-874A-F7E37F526D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BB093A-340B-51B8-29D2-F1647FEB1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1CE1DC-019A-1A51-2A2D-E309CA4F2F44}"/>
              </a:ext>
            </a:extLst>
          </p:cNvPr>
          <p:cNvSpPr>
            <a:spLocks noGrp="1"/>
          </p:cNvSpPr>
          <p:nvPr>
            <p:ph type="dt" sz="half" idx="10"/>
          </p:nvPr>
        </p:nvSpPr>
        <p:spPr/>
        <p:txBody>
          <a:bodyPr/>
          <a:lstStyle/>
          <a:p>
            <a:fld id="{CDE1CED8-4537-468C-BA96-40946C4BAE61}" type="datetime1">
              <a:rPr lang="en-GB" smtClean="0"/>
              <a:t>12/10/2022</a:t>
            </a:fld>
            <a:endParaRPr lang="en-GB"/>
          </a:p>
        </p:txBody>
      </p:sp>
      <p:sp>
        <p:nvSpPr>
          <p:cNvPr id="5" name="Footer Placeholder 4">
            <a:extLst>
              <a:ext uri="{FF2B5EF4-FFF2-40B4-BE49-F238E27FC236}">
                <a16:creationId xmlns:a16="http://schemas.microsoft.com/office/drawing/2014/main" id="{960393BD-86FE-E455-91B7-6F7CD2B0B2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E12C8A-CD57-38BF-C61F-E5892333BCBA}"/>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409462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B4E6-4CA0-0237-3328-972A0A6B2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4C753-D783-B5D3-1182-ACB2B33571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68F23A-D51F-EC3F-E46B-B49214BC8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245DE-49D7-8B31-38BD-A65121AA4349}"/>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6" name="Footer Placeholder 5">
            <a:extLst>
              <a:ext uri="{FF2B5EF4-FFF2-40B4-BE49-F238E27FC236}">
                <a16:creationId xmlns:a16="http://schemas.microsoft.com/office/drawing/2014/main" id="{82B34084-F4C2-AC82-179F-3AFAB6E9F6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49947F-3254-BEEC-0BB1-4DD9381B6975}"/>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3869169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27CC-F7C0-820C-5799-A3938553B1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C5C473-5021-2F56-C7F5-247B3BEAA7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A4E239-5971-525D-555F-176E7BFE055B}"/>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5" name="Footer Placeholder 4">
            <a:extLst>
              <a:ext uri="{FF2B5EF4-FFF2-40B4-BE49-F238E27FC236}">
                <a16:creationId xmlns:a16="http://schemas.microsoft.com/office/drawing/2014/main" id="{16AF5B73-8E99-8675-68C5-4D773A4D72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B2277-B9D9-BE17-1DA9-5D674CB720AF}"/>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3251935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0C69E6-4FEE-9C10-3198-BFB5FE5B4A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D4699A-9C7C-DA03-736B-2E2ED9C21E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B78C7-C671-C62B-4CDF-30E834C860F7}"/>
              </a:ext>
            </a:extLst>
          </p:cNvPr>
          <p:cNvSpPr>
            <a:spLocks noGrp="1"/>
          </p:cNvSpPr>
          <p:nvPr>
            <p:ph type="dt" sz="half" idx="10"/>
          </p:nvPr>
        </p:nvSpPr>
        <p:spPr/>
        <p:txBody>
          <a:bodyPr/>
          <a:lstStyle/>
          <a:p>
            <a:fld id="{BC650048-01D1-4254-A2B1-5CE711F19641}" type="datetimeFigureOut">
              <a:rPr lang="en-GB" smtClean="0"/>
              <a:t>12/10/2022</a:t>
            </a:fld>
            <a:endParaRPr lang="en-GB"/>
          </a:p>
        </p:txBody>
      </p:sp>
      <p:sp>
        <p:nvSpPr>
          <p:cNvPr id="5" name="Footer Placeholder 4">
            <a:extLst>
              <a:ext uri="{FF2B5EF4-FFF2-40B4-BE49-F238E27FC236}">
                <a16:creationId xmlns:a16="http://schemas.microsoft.com/office/drawing/2014/main" id="{2F4CBFF2-F74F-FDFC-0B4E-AD7FFDC714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FAF99F-C7CA-EA83-1957-C3DF536468FD}"/>
              </a:ext>
            </a:extLst>
          </p:cNvPr>
          <p:cNvSpPr>
            <a:spLocks noGrp="1"/>
          </p:cNvSpPr>
          <p:nvPr>
            <p:ph type="sldNum" sz="quarter" idx="12"/>
          </p:nvPr>
        </p:nvSpPr>
        <p:spPr/>
        <p:txBody>
          <a:bodyPr/>
          <a:lstStyle/>
          <a:p>
            <a:fld id="{E6CA70C5-F39E-4288-9934-52B96D7C4625}" type="slidenum">
              <a:rPr lang="en-GB" smtClean="0"/>
              <a:t>‹#›</a:t>
            </a:fld>
            <a:endParaRPr lang="en-GB"/>
          </a:p>
        </p:txBody>
      </p:sp>
    </p:spTree>
    <p:extLst>
      <p:ext uri="{BB962C8B-B14F-4D97-AF65-F5344CB8AC3E}">
        <p14:creationId xmlns:p14="http://schemas.microsoft.com/office/powerpoint/2010/main" val="313731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0931-8B24-9B37-BC83-3B592333D2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994CC7-6D0B-6662-52AE-693C8FA4EE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1978E3-7C46-2815-D0CD-0E5CDBB738A3}"/>
              </a:ext>
            </a:extLst>
          </p:cNvPr>
          <p:cNvSpPr>
            <a:spLocks noGrp="1"/>
          </p:cNvSpPr>
          <p:nvPr>
            <p:ph type="dt" sz="half" idx="10"/>
          </p:nvPr>
        </p:nvSpPr>
        <p:spPr/>
        <p:txBody>
          <a:bodyPr/>
          <a:lstStyle/>
          <a:p>
            <a:fld id="{4DC266CC-0593-46F5-BAF6-5903005E5EDE}" type="datetime1">
              <a:rPr lang="en-GB" smtClean="0"/>
              <a:t>12/10/2022</a:t>
            </a:fld>
            <a:endParaRPr lang="en-GB"/>
          </a:p>
        </p:txBody>
      </p:sp>
      <p:sp>
        <p:nvSpPr>
          <p:cNvPr id="5" name="Footer Placeholder 4">
            <a:extLst>
              <a:ext uri="{FF2B5EF4-FFF2-40B4-BE49-F238E27FC236}">
                <a16:creationId xmlns:a16="http://schemas.microsoft.com/office/drawing/2014/main" id="{B59AE6EA-6375-722B-D450-D129D6F2F1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862C3E-C87B-DF19-E4E3-7E580F10BAAD}"/>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150916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BC68-B0E9-F02E-401C-6FFC60C488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717DEC-BC41-4B16-D47F-CE5C999C26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50488D-B21F-A04E-1979-3CD6CBDCF7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3A9443-85D5-D304-DF82-09BDE427F3AD}"/>
              </a:ext>
            </a:extLst>
          </p:cNvPr>
          <p:cNvSpPr>
            <a:spLocks noGrp="1"/>
          </p:cNvSpPr>
          <p:nvPr>
            <p:ph type="dt" sz="half" idx="10"/>
          </p:nvPr>
        </p:nvSpPr>
        <p:spPr/>
        <p:txBody>
          <a:bodyPr/>
          <a:lstStyle/>
          <a:p>
            <a:fld id="{FF05FEC8-A0C5-4ADD-BB6E-DC5774E3D885}" type="datetime1">
              <a:rPr lang="en-GB" smtClean="0"/>
              <a:t>12/10/2022</a:t>
            </a:fld>
            <a:endParaRPr lang="en-GB"/>
          </a:p>
        </p:txBody>
      </p:sp>
      <p:sp>
        <p:nvSpPr>
          <p:cNvPr id="6" name="Footer Placeholder 5">
            <a:extLst>
              <a:ext uri="{FF2B5EF4-FFF2-40B4-BE49-F238E27FC236}">
                <a16:creationId xmlns:a16="http://schemas.microsoft.com/office/drawing/2014/main" id="{24FC0FCB-5FB8-9550-D039-55C842AE8B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7FCD18-E632-33E3-AC1A-941D65A3A68B}"/>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168471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670A-48FC-045E-E976-CBFF3DF510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6FE1D-B5EB-FB74-D3C6-4916E0ED2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0FD37-1338-D3DA-2233-327AFC5A60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7EE121-9051-EF29-AC59-E0AB7E52FC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109EC-5D9D-AF32-242A-F220F2E680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9A762E-2C4A-B470-E690-74BE0CD2E1FC}"/>
              </a:ext>
            </a:extLst>
          </p:cNvPr>
          <p:cNvSpPr>
            <a:spLocks noGrp="1"/>
          </p:cNvSpPr>
          <p:nvPr>
            <p:ph type="dt" sz="half" idx="10"/>
          </p:nvPr>
        </p:nvSpPr>
        <p:spPr/>
        <p:txBody>
          <a:bodyPr/>
          <a:lstStyle/>
          <a:p>
            <a:fld id="{B79EC316-020E-43CC-9C26-995EEBF59D0D}" type="datetime1">
              <a:rPr lang="en-GB" smtClean="0"/>
              <a:t>12/10/2022</a:t>
            </a:fld>
            <a:endParaRPr lang="en-GB"/>
          </a:p>
        </p:txBody>
      </p:sp>
      <p:sp>
        <p:nvSpPr>
          <p:cNvPr id="8" name="Footer Placeholder 7">
            <a:extLst>
              <a:ext uri="{FF2B5EF4-FFF2-40B4-BE49-F238E27FC236}">
                <a16:creationId xmlns:a16="http://schemas.microsoft.com/office/drawing/2014/main" id="{EF926443-A2CE-1246-AE4F-D7F726134BE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43F10FA-EC56-42B0-24C5-01137B11D3C3}"/>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327955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DA5E-FA9F-E84C-3C02-7576004266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83D078-79C6-FBD2-3EAA-6AC900A2FAF8}"/>
              </a:ext>
            </a:extLst>
          </p:cNvPr>
          <p:cNvSpPr>
            <a:spLocks noGrp="1"/>
          </p:cNvSpPr>
          <p:nvPr>
            <p:ph type="dt" sz="half" idx="10"/>
          </p:nvPr>
        </p:nvSpPr>
        <p:spPr/>
        <p:txBody>
          <a:bodyPr/>
          <a:lstStyle/>
          <a:p>
            <a:fld id="{061FED5A-5E3E-493C-8CCE-F8C52C778492}" type="datetime1">
              <a:rPr lang="en-GB" smtClean="0"/>
              <a:t>12/10/2022</a:t>
            </a:fld>
            <a:endParaRPr lang="en-GB"/>
          </a:p>
        </p:txBody>
      </p:sp>
      <p:sp>
        <p:nvSpPr>
          <p:cNvPr id="4" name="Footer Placeholder 3">
            <a:extLst>
              <a:ext uri="{FF2B5EF4-FFF2-40B4-BE49-F238E27FC236}">
                <a16:creationId xmlns:a16="http://schemas.microsoft.com/office/drawing/2014/main" id="{6C6B2EE1-EDFE-5495-F2E3-732F3F134B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FF5301-ABF7-C606-29A5-4B809244EC70}"/>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253809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5F1D0-FC75-2945-2EAA-F15C9795D94F}"/>
              </a:ext>
            </a:extLst>
          </p:cNvPr>
          <p:cNvSpPr>
            <a:spLocks noGrp="1"/>
          </p:cNvSpPr>
          <p:nvPr>
            <p:ph type="dt" sz="half" idx="10"/>
          </p:nvPr>
        </p:nvSpPr>
        <p:spPr/>
        <p:txBody>
          <a:bodyPr/>
          <a:lstStyle/>
          <a:p>
            <a:fld id="{6FD60C18-7EE9-46C0-B1AF-7017871464BD}" type="datetime1">
              <a:rPr lang="en-GB" smtClean="0"/>
              <a:t>12/10/2022</a:t>
            </a:fld>
            <a:endParaRPr lang="en-GB"/>
          </a:p>
        </p:txBody>
      </p:sp>
      <p:sp>
        <p:nvSpPr>
          <p:cNvPr id="3" name="Footer Placeholder 2">
            <a:extLst>
              <a:ext uri="{FF2B5EF4-FFF2-40B4-BE49-F238E27FC236}">
                <a16:creationId xmlns:a16="http://schemas.microsoft.com/office/drawing/2014/main" id="{78BDEB2B-F6D7-3CC4-1DA8-258019B489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05BBBA-E634-ECD7-CA8D-5B730BFFD15F}"/>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3563191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8265-E4E5-692E-71F8-85CAF2C32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F7B9261-6B3D-F09A-9D95-085350AFA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ED8779-C8E1-FA53-0149-AE29DA34B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0D9962-70A0-C985-56D0-F082208A6E9F}"/>
              </a:ext>
            </a:extLst>
          </p:cNvPr>
          <p:cNvSpPr>
            <a:spLocks noGrp="1"/>
          </p:cNvSpPr>
          <p:nvPr>
            <p:ph type="dt" sz="half" idx="10"/>
          </p:nvPr>
        </p:nvSpPr>
        <p:spPr/>
        <p:txBody>
          <a:bodyPr/>
          <a:lstStyle/>
          <a:p>
            <a:fld id="{D6A6F238-C110-420D-B702-F9037D2214E8}" type="datetime1">
              <a:rPr lang="en-GB" smtClean="0"/>
              <a:t>12/10/2022</a:t>
            </a:fld>
            <a:endParaRPr lang="en-GB"/>
          </a:p>
        </p:txBody>
      </p:sp>
      <p:sp>
        <p:nvSpPr>
          <p:cNvPr id="6" name="Footer Placeholder 5">
            <a:extLst>
              <a:ext uri="{FF2B5EF4-FFF2-40B4-BE49-F238E27FC236}">
                <a16:creationId xmlns:a16="http://schemas.microsoft.com/office/drawing/2014/main" id="{193A7BB9-03D6-AB07-4029-B69F615CDE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9BE3C9-1F3D-8CB3-14D6-7682A09426CE}"/>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369516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DA99-8A62-CA21-720C-AA4346843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A1B9FA-AA46-AEB1-676D-567CD3E37F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530352-E076-D6BD-7A70-A42AB900D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7C348D-DF5B-8BF0-1AA4-2A9638AD58EF}"/>
              </a:ext>
            </a:extLst>
          </p:cNvPr>
          <p:cNvSpPr>
            <a:spLocks noGrp="1"/>
          </p:cNvSpPr>
          <p:nvPr>
            <p:ph type="dt" sz="half" idx="10"/>
          </p:nvPr>
        </p:nvSpPr>
        <p:spPr/>
        <p:txBody>
          <a:bodyPr/>
          <a:lstStyle/>
          <a:p>
            <a:fld id="{FCE06111-8B3A-482E-AE43-413EA1852470}" type="datetime1">
              <a:rPr lang="en-GB" smtClean="0"/>
              <a:t>12/10/2022</a:t>
            </a:fld>
            <a:endParaRPr lang="en-GB"/>
          </a:p>
        </p:txBody>
      </p:sp>
      <p:sp>
        <p:nvSpPr>
          <p:cNvPr id="6" name="Footer Placeholder 5">
            <a:extLst>
              <a:ext uri="{FF2B5EF4-FFF2-40B4-BE49-F238E27FC236}">
                <a16:creationId xmlns:a16="http://schemas.microsoft.com/office/drawing/2014/main" id="{9729DBAD-5EDA-75E7-DE54-DDCD61360F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48AB45-46DA-284E-EEAF-612A259FB921}"/>
              </a:ext>
            </a:extLst>
          </p:cNvPr>
          <p:cNvSpPr>
            <a:spLocks noGrp="1"/>
          </p:cNvSpPr>
          <p:nvPr>
            <p:ph type="sldNum" sz="quarter" idx="12"/>
          </p:nvPr>
        </p:nvSpPr>
        <p:spPr/>
        <p:txBody>
          <a:bodyPr/>
          <a:lstStyle/>
          <a:p>
            <a:fld id="{4DFCA95B-FC54-448B-B288-4BB45BDA35EF}" type="slidenum">
              <a:rPr lang="en-GB" smtClean="0"/>
              <a:t>‹#›</a:t>
            </a:fld>
            <a:endParaRPr lang="en-GB"/>
          </a:p>
        </p:txBody>
      </p:sp>
    </p:spTree>
    <p:extLst>
      <p:ext uri="{BB962C8B-B14F-4D97-AF65-F5344CB8AC3E}">
        <p14:creationId xmlns:p14="http://schemas.microsoft.com/office/powerpoint/2010/main" val="348355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F97843-0553-1FCA-B416-65AAD94664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BF91C3-67B6-DD72-3CD6-B5424AAF22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5C9B6E-4A1B-267F-860D-131FD8555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BC1BE-692F-4B87-9C33-F158C01A9A24}" type="datetime1">
              <a:rPr lang="en-GB" smtClean="0"/>
              <a:t>12/10/2022</a:t>
            </a:fld>
            <a:endParaRPr lang="en-GB"/>
          </a:p>
        </p:txBody>
      </p:sp>
      <p:sp>
        <p:nvSpPr>
          <p:cNvPr id="5" name="Footer Placeholder 4">
            <a:extLst>
              <a:ext uri="{FF2B5EF4-FFF2-40B4-BE49-F238E27FC236}">
                <a16:creationId xmlns:a16="http://schemas.microsoft.com/office/drawing/2014/main" id="{C25BABB5-91CE-B709-090E-724BAA1335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9CFC85-82E1-5D1D-DA13-34D86B309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CA95B-FC54-448B-B288-4BB45BDA35EF}" type="slidenum">
              <a:rPr lang="en-GB" smtClean="0"/>
              <a:t>‹#›</a:t>
            </a:fld>
            <a:endParaRPr lang="en-GB"/>
          </a:p>
        </p:txBody>
      </p:sp>
    </p:spTree>
    <p:extLst>
      <p:ext uri="{BB962C8B-B14F-4D97-AF65-F5344CB8AC3E}">
        <p14:creationId xmlns:p14="http://schemas.microsoft.com/office/powerpoint/2010/main" val="4096736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9A284-91C1-3C77-EDC9-3D5C655628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2B1ED2-5DF8-35C0-3450-437242566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C02281-C096-0C90-48D6-2EFCCB91B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50048-01D1-4254-A2B1-5CE711F19641}" type="datetimeFigureOut">
              <a:rPr lang="en-GB" smtClean="0"/>
              <a:t>12/10/2022</a:t>
            </a:fld>
            <a:endParaRPr lang="en-GB"/>
          </a:p>
        </p:txBody>
      </p:sp>
      <p:sp>
        <p:nvSpPr>
          <p:cNvPr id="5" name="Footer Placeholder 4">
            <a:extLst>
              <a:ext uri="{FF2B5EF4-FFF2-40B4-BE49-F238E27FC236}">
                <a16:creationId xmlns:a16="http://schemas.microsoft.com/office/drawing/2014/main" id="{A02C8523-9A02-BD27-0138-D78873FFB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E707079-7EAC-5C9D-7E09-8B1D647FB5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A70C5-F39E-4288-9934-52B96D7C4625}" type="slidenum">
              <a:rPr lang="en-GB" smtClean="0"/>
              <a:t>‹#›</a:t>
            </a:fld>
            <a:endParaRPr lang="en-GB"/>
          </a:p>
        </p:txBody>
      </p:sp>
    </p:spTree>
    <p:extLst>
      <p:ext uri="{BB962C8B-B14F-4D97-AF65-F5344CB8AC3E}">
        <p14:creationId xmlns:p14="http://schemas.microsoft.com/office/powerpoint/2010/main" val="3906267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journals.sagepub.com/doi/full/10.1177/2055207622108446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F818ED5-F3D9-1DC8-087C-333DFC82CBA0}"/>
              </a:ext>
            </a:extLst>
          </p:cNvPr>
          <p:cNvGrpSpPr/>
          <p:nvPr/>
        </p:nvGrpSpPr>
        <p:grpSpPr>
          <a:xfrm>
            <a:off x="5757053" y="4529652"/>
            <a:ext cx="3087380" cy="1346797"/>
            <a:chOff x="4939681" y="1584290"/>
            <a:chExt cx="3087380" cy="1346797"/>
          </a:xfrm>
        </p:grpSpPr>
        <p:pic>
          <p:nvPicPr>
            <p:cNvPr id="6" name="Picture 5">
              <a:extLst>
                <a:ext uri="{FF2B5EF4-FFF2-40B4-BE49-F238E27FC236}">
                  <a16:creationId xmlns:a16="http://schemas.microsoft.com/office/drawing/2014/main" id="{0388511E-DC4D-EC93-0E14-B48F2E45A8BE}"/>
                </a:ext>
              </a:extLst>
            </p:cNvPr>
            <p:cNvPicPr>
              <a:picLocks noChangeAspect="1"/>
            </p:cNvPicPr>
            <p:nvPr/>
          </p:nvPicPr>
          <p:blipFill>
            <a:blip r:embed="rId3"/>
            <a:stretch>
              <a:fillRect/>
            </a:stretch>
          </p:blipFill>
          <p:spPr>
            <a:xfrm>
              <a:off x="4939681" y="1584290"/>
              <a:ext cx="1921809" cy="515800"/>
            </a:xfrm>
            <a:prstGeom prst="rect">
              <a:avLst/>
            </a:prstGeom>
          </p:spPr>
        </p:pic>
        <p:sp>
          <p:nvSpPr>
            <p:cNvPr id="7" name="TextBox 6">
              <a:extLst>
                <a:ext uri="{FF2B5EF4-FFF2-40B4-BE49-F238E27FC236}">
                  <a16:creationId xmlns:a16="http://schemas.microsoft.com/office/drawing/2014/main" id="{BB28AF40-0409-9BDF-C0A5-D26F3BBD9F0E}"/>
                </a:ext>
              </a:extLst>
            </p:cNvPr>
            <p:cNvSpPr txBox="1"/>
            <p:nvPr/>
          </p:nvSpPr>
          <p:spPr>
            <a:xfrm>
              <a:off x="5302517" y="2100090"/>
              <a:ext cx="2724544" cy="830997"/>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000" b="0" dirty="0"/>
                <a:t>digital clinician passport</a:t>
              </a:r>
            </a:p>
            <a:p>
              <a:endParaRPr lang="en-GB" sz="1800" b="0" dirty="0"/>
            </a:p>
            <a:p>
              <a:endParaRPr lang="en-GB" sz="1800" b="0" dirty="0"/>
            </a:p>
          </p:txBody>
        </p:sp>
      </p:grpSp>
      <p:cxnSp>
        <p:nvCxnSpPr>
          <p:cNvPr id="9" name="Straight Connector 8">
            <a:extLst>
              <a:ext uri="{FF2B5EF4-FFF2-40B4-BE49-F238E27FC236}">
                <a16:creationId xmlns:a16="http://schemas.microsoft.com/office/drawing/2014/main" id="{C680E01F-2366-EBE0-033A-75C0459DE3B7}"/>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61C27E8-29FA-6D0B-B7FB-B27312BF9F10}"/>
              </a:ext>
            </a:extLst>
          </p:cNvPr>
          <p:cNvSpPr>
            <a:spLocks noGrp="1"/>
          </p:cNvSpPr>
          <p:nvPr>
            <p:ph type="sldNum" sz="quarter" idx="12"/>
          </p:nvPr>
        </p:nvSpPr>
        <p:spPr/>
        <p:txBody>
          <a:bodyPr/>
          <a:lstStyle/>
          <a:p>
            <a:fld id="{52FD5306-C444-42B7-A1A3-D7D69D9CD27A}" type="slidenum">
              <a:rPr lang="en-GB" smtClean="0"/>
              <a:t>1</a:t>
            </a:fld>
            <a:endParaRPr lang="en-GB"/>
          </a:p>
        </p:txBody>
      </p:sp>
      <p:pic>
        <p:nvPicPr>
          <p:cNvPr id="1026" name="Picture 2">
            <a:extLst>
              <a:ext uri="{FF2B5EF4-FFF2-40B4-BE49-F238E27FC236}">
                <a16:creationId xmlns:a16="http://schemas.microsoft.com/office/drawing/2014/main" id="{7B99658A-CFCF-2241-3DC8-393E51BC0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917" y="4064644"/>
            <a:ext cx="3290531" cy="1828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The Board | Maryland Board of Physicians">
            <a:extLst>
              <a:ext uri="{FF2B5EF4-FFF2-40B4-BE49-F238E27FC236}">
                <a16:creationId xmlns:a16="http://schemas.microsoft.com/office/drawing/2014/main" id="{CB36801F-EB93-50C5-696C-F490CA899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8891" y="4243014"/>
            <a:ext cx="1731192" cy="1075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CBE7C5-56D5-34E0-166F-BBBA589B18C1}"/>
              </a:ext>
            </a:extLst>
          </p:cNvPr>
          <p:cNvSpPr txBox="1"/>
          <p:nvPr/>
        </p:nvSpPr>
        <p:spPr>
          <a:xfrm>
            <a:off x="2278471" y="1137183"/>
            <a:ext cx="5945346" cy="1569660"/>
          </a:xfrm>
          <a:prstGeom prst="rect">
            <a:avLst/>
          </a:prstGeom>
          <a:noFill/>
        </p:spPr>
        <p:txBody>
          <a:bodyPr wrap="none" rtlCol="0">
            <a:spAutoFit/>
          </a:bodyPr>
          <a:lstStyle/>
          <a:p>
            <a:pPr algn="ctr"/>
            <a:r>
              <a:rPr lang="en-GB" sz="4800" dirty="0">
                <a:solidFill>
                  <a:srgbClr val="213468"/>
                </a:solidFill>
                <a:latin typeface="Modern Era" panose="02000000000000000000" pitchFamily="50" charset="0"/>
              </a:rPr>
              <a:t>Digital Credentials and </a:t>
            </a:r>
          </a:p>
          <a:p>
            <a:pPr algn="ctr"/>
            <a:r>
              <a:rPr lang="en-GB" sz="4800" dirty="0">
                <a:solidFill>
                  <a:srgbClr val="213468"/>
                </a:solidFill>
                <a:latin typeface="Modern Era" panose="02000000000000000000" pitchFamily="50" charset="0"/>
              </a:rPr>
              <a:t>Physician Mobility</a:t>
            </a:r>
          </a:p>
        </p:txBody>
      </p:sp>
      <p:sp>
        <p:nvSpPr>
          <p:cNvPr id="12" name="TextBox 11">
            <a:extLst>
              <a:ext uri="{FF2B5EF4-FFF2-40B4-BE49-F238E27FC236}">
                <a16:creationId xmlns:a16="http://schemas.microsoft.com/office/drawing/2014/main" id="{6630A6C1-BEC0-050D-4250-0F06F31E672B}"/>
              </a:ext>
            </a:extLst>
          </p:cNvPr>
          <p:cNvSpPr txBox="1"/>
          <p:nvPr/>
        </p:nvSpPr>
        <p:spPr>
          <a:xfrm>
            <a:off x="9440433" y="5307588"/>
            <a:ext cx="1422184" cy="253916"/>
          </a:xfrm>
          <a:prstGeom prst="rect">
            <a:avLst/>
          </a:prstGeom>
          <a:noFill/>
        </p:spPr>
        <p:txBody>
          <a:bodyPr wrap="none" rtlCol="0">
            <a:spAutoFit/>
          </a:bodyPr>
          <a:lstStyle/>
          <a:p>
            <a:r>
              <a:rPr lang="en-GB" sz="1050" dirty="0">
                <a:latin typeface="Modern Era" panose="02000000000000000000" pitchFamily="50" charset="0"/>
              </a:rPr>
              <a:t>Board of Physicians </a:t>
            </a:r>
          </a:p>
        </p:txBody>
      </p:sp>
      <p:pic>
        <p:nvPicPr>
          <p:cNvPr id="2" name="Picture 1">
            <a:extLst>
              <a:ext uri="{FF2B5EF4-FFF2-40B4-BE49-F238E27FC236}">
                <a16:creationId xmlns:a16="http://schemas.microsoft.com/office/drawing/2014/main" id="{09D34124-DB72-41A5-8531-7A1CAFFC272B}"/>
              </a:ext>
            </a:extLst>
          </p:cNvPr>
          <p:cNvPicPr>
            <a:picLocks noChangeAspect="1"/>
          </p:cNvPicPr>
          <p:nvPr/>
        </p:nvPicPr>
        <p:blipFill>
          <a:blip r:embed="rId6"/>
          <a:stretch>
            <a:fillRect/>
          </a:stretch>
        </p:blipFill>
        <p:spPr>
          <a:xfrm>
            <a:off x="8827003" y="435089"/>
            <a:ext cx="2649044" cy="2065649"/>
          </a:xfrm>
          <a:prstGeom prst="rect">
            <a:avLst/>
          </a:prstGeom>
        </p:spPr>
      </p:pic>
    </p:spTree>
    <p:extLst>
      <p:ext uri="{BB962C8B-B14F-4D97-AF65-F5344CB8AC3E}">
        <p14:creationId xmlns:p14="http://schemas.microsoft.com/office/powerpoint/2010/main" val="350217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0780-ABD6-4C62-9C53-173495C18B25}"/>
              </a:ext>
            </a:extLst>
          </p:cNvPr>
          <p:cNvSpPr>
            <a:spLocks noGrp="1"/>
          </p:cNvSpPr>
          <p:nvPr>
            <p:ph type="title"/>
          </p:nvPr>
        </p:nvSpPr>
        <p:spPr>
          <a:xfrm>
            <a:off x="733207" y="-82157"/>
            <a:ext cx="10725586" cy="1325563"/>
          </a:xfrm>
        </p:spPr>
        <p:txBody>
          <a:bodyPr/>
          <a:lstStyle/>
          <a:p>
            <a:r>
              <a:rPr lang="en-US" dirty="0" err="1"/>
              <a:t>Decentralisation</a:t>
            </a:r>
            <a:r>
              <a:rPr lang="en-US" dirty="0"/>
              <a:t> that relies upon Trust Anchors</a:t>
            </a:r>
          </a:p>
        </p:txBody>
      </p:sp>
      <p:sp>
        <p:nvSpPr>
          <p:cNvPr id="4" name="Slide Number Placeholder 3">
            <a:extLst>
              <a:ext uri="{FF2B5EF4-FFF2-40B4-BE49-F238E27FC236}">
                <a16:creationId xmlns:a16="http://schemas.microsoft.com/office/drawing/2014/main" id="{58123D37-663C-4272-99EA-E67747CD9661}"/>
              </a:ext>
            </a:extLst>
          </p:cNvPr>
          <p:cNvSpPr>
            <a:spLocks noGrp="1"/>
          </p:cNvSpPr>
          <p:nvPr>
            <p:ph type="sldNum" sz="quarter" idx="12"/>
          </p:nvPr>
        </p:nvSpPr>
        <p:spPr/>
        <p:txBody>
          <a:bodyPr/>
          <a:lstStyle/>
          <a:p>
            <a:fld id="{4DFCA95B-FC54-448B-B288-4BB45BDA35EF}" type="slidenum">
              <a:rPr lang="en-GB" smtClean="0"/>
              <a:t>10</a:t>
            </a:fld>
            <a:endParaRPr lang="en-GB"/>
          </a:p>
        </p:txBody>
      </p:sp>
      <p:grpSp>
        <p:nvGrpSpPr>
          <p:cNvPr id="12" name="Google Shape;831;p22">
            <a:extLst>
              <a:ext uri="{FF2B5EF4-FFF2-40B4-BE49-F238E27FC236}">
                <a16:creationId xmlns:a16="http://schemas.microsoft.com/office/drawing/2014/main" id="{93A75B93-894C-BBBF-3063-BD9AB836EEBF}"/>
              </a:ext>
            </a:extLst>
          </p:cNvPr>
          <p:cNvGrpSpPr/>
          <p:nvPr/>
        </p:nvGrpSpPr>
        <p:grpSpPr>
          <a:xfrm>
            <a:off x="5233582" y="2266416"/>
            <a:ext cx="4720116" cy="1895089"/>
            <a:chOff x="6535953" y="3970820"/>
            <a:chExt cx="3889270" cy="1895089"/>
          </a:xfrm>
        </p:grpSpPr>
        <p:pic>
          <p:nvPicPr>
            <p:cNvPr id="13" name="Google Shape;833;p22">
              <a:extLst>
                <a:ext uri="{FF2B5EF4-FFF2-40B4-BE49-F238E27FC236}">
                  <a16:creationId xmlns:a16="http://schemas.microsoft.com/office/drawing/2014/main" id="{0DFC96D7-4F63-4798-C762-A91B66B62BF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695431" y="5108975"/>
              <a:ext cx="439739" cy="439739"/>
            </a:xfrm>
            <a:prstGeom prst="rect">
              <a:avLst/>
            </a:prstGeom>
            <a:noFill/>
            <a:ln>
              <a:noFill/>
            </a:ln>
          </p:spPr>
        </p:pic>
        <p:pic>
          <p:nvPicPr>
            <p:cNvPr id="14" name="Google Shape;834;p22">
              <a:extLst>
                <a:ext uri="{FF2B5EF4-FFF2-40B4-BE49-F238E27FC236}">
                  <a16:creationId xmlns:a16="http://schemas.microsoft.com/office/drawing/2014/main" id="{E0E1906D-FAA0-DA92-3C93-1CBFE4B53FA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1893" y="5104679"/>
              <a:ext cx="495772" cy="495772"/>
            </a:xfrm>
            <a:prstGeom prst="rect">
              <a:avLst/>
            </a:prstGeom>
            <a:noFill/>
            <a:ln>
              <a:noFill/>
            </a:ln>
          </p:spPr>
        </p:pic>
        <p:pic>
          <p:nvPicPr>
            <p:cNvPr id="15" name="Google Shape;835;p22">
              <a:extLst>
                <a:ext uri="{FF2B5EF4-FFF2-40B4-BE49-F238E27FC236}">
                  <a16:creationId xmlns:a16="http://schemas.microsoft.com/office/drawing/2014/main" id="{BAD3DFF2-25BD-A72E-41CC-3D9D3D01DD5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774635" y="3970820"/>
              <a:ext cx="394110" cy="394110"/>
            </a:xfrm>
            <a:prstGeom prst="rect">
              <a:avLst/>
            </a:prstGeom>
            <a:noFill/>
            <a:ln>
              <a:noFill/>
            </a:ln>
          </p:spPr>
        </p:pic>
        <p:pic>
          <p:nvPicPr>
            <p:cNvPr id="16" name="Google Shape;836;p22">
              <a:extLst>
                <a:ext uri="{FF2B5EF4-FFF2-40B4-BE49-F238E27FC236}">
                  <a16:creationId xmlns:a16="http://schemas.microsoft.com/office/drawing/2014/main" id="{1D150DB9-7E0F-9222-F378-7CA393BC810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68213" y="4419205"/>
              <a:ext cx="466114" cy="466114"/>
            </a:xfrm>
            <a:prstGeom prst="rect">
              <a:avLst/>
            </a:prstGeom>
            <a:noFill/>
            <a:ln>
              <a:noFill/>
            </a:ln>
          </p:spPr>
        </p:pic>
        <p:pic>
          <p:nvPicPr>
            <p:cNvPr id="17" name="Google Shape;837;p22">
              <a:extLst>
                <a:ext uri="{FF2B5EF4-FFF2-40B4-BE49-F238E27FC236}">
                  <a16:creationId xmlns:a16="http://schemas.microsoft.com/office/drawing/2014/main" id="{9B596B23-964C-8C0B-B74A-D3A73E9E8458}"/>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498375" y="4450261"/>
              <a:ext cx="521913" cy="413884"/>
            </a:xfrm>
            <a:prstGeom prst="rect">
              <a:avLst/>
            </a:prstGeom>
            <a:noFill/>
            <a:ln>
              <a:noFill/>
            </a:ln>
          </p:spPr>
        </p:pic>
        <p:cxnSp>
          <p:nvCxnSpPr>
            <p:cNvPr id="18" name="Google Shape;838;p22">
              <a:extLst>
                <a:ext uri="{FF2B5EF4-FFF2-40B4-BE49-F238E27FC236}">
                  <a16:creationId xmlns:a16="http://schemas.microsoft.com/office/drawing/2014/main" id="{654A24FF-8096-C8A5-5118-4460FB995CC0}"/>
                </a:ext>
              </a:extLst>
            </p:cNvPr>
            <p:cNvCxnSpPr>
              <a:cxnSpLocks/>
            </p:cNvCxnSpPr>
            <p:nvPr/>
          </p:nvCxnSpPr>
          <p:spPr>
            <a:xfrm flipV="1">
              <a:off x="7574616" y="4451407"/>
              <a:ext cx="780355" cy="703571"/>
            </a:xfrm>
            <a:prstGeom prst="straightConnector1">
              <a:avLst/>
            </a:prstGeom>
            <a:noFill/>
            <a:ln w="111125" cap="flat" cmpd="sng">
              <a:solidFill>
                <a:srgbClr val="00C3B2"/>
              </a:solidFill>
              <a:prstDash val="solid"/>
              <a:miter lim="800000"/>
              <a:headEnd type="none" w="sm" len="sm"/>
              <a:tailEnd type="none" w="sm" len="sm"/>
            </a:ln>
          </p:spPr>
        </p:cxnSp>
        <p:cxnSp>
          <p:nvCxnSpPr>
            <p:cNvPr id="19" name="Google Shape;839;p22">
              <a:extLst>
                <a:ext uri="{FF2B5EF4-FFF2-40B4-BE49-F238E27FC236}">
                  <a16:creationId xmlns:a16="http://schemas.microsoft.com/office/drawing/2014/main" id="{119A8DF4-3D6A-6051-706E-4F01A838C9F1}"/>
                </a:ext>
              </a:extLst>
            </p:cNvPr>
            <p:cNvCxnSpPr>
              <a:cxnSpLocks/>
            </p:cNvCxnSpPr>
            <p:nvPr/>
          </p:nvCxnSpPr>
          <p:spPr>
            <a:xfrm>
              <a:off x="9058580" y="4479442"/>
              <a:ext cx="715382" cy="600352"/>
            </a:xfrm>
            <a:prstGeom prst="straightConnector1">
              <a:avLst/>
            </a:prstGeom>
            <a:noFill/>
            <a:ln w="111125" cap="flat" cmpd="sng">
              <a:solidFill>
                <a:srgbClr val="00C3B2"/>
              </a:solidFill>
              <a:prstDash val="solid"/>
              <a:miter lim="800000"/>
              <a:headEnd type="none" w="sm" len="sm"/>
              <a:tailEnd type="none" w="sm" len="sm"/>
            </a:ln>
          </p:spPr>
        </p:cxnSp>
        <p:sp>
          <p:nvSpPr>
            <p:cNvPr id="20" name="Google Shape;840;p22">
              <a:extLst>
                <a:ext uri="{FF2B5EF4-FFF2-40B4-BE49-F238E27FC236}">
                  <a16:creationId xmlns:a16="http://schemas.microsoft.com/office/drawing/2014/main" id="{C1E31E3A-52BE-CF87-974F-642E066F357A}"/>
                </a:ext>
              </a:extLst>
            </p:cNvPr>
            <p:cNvSpPr txBox="1"/>
            <p:nvPr/>
          </p:nvSpPr>
          <p:spPr>
            <a:xfrm>
              <a:off x="6823203" y="5558173"/>
              <a:ext cx="1052685"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chemeClr val="dk1"/>
                  </a:solidFill>
                  <a:latin typeface="Modern Era" panose="02000000000000000000" pitchFamily="2" charset="0"/>
                  <a:sym typeface="Arial"/>
                </a:rPr>
                <a:t>Issuer</a:t>
              </a:r>
              <a:r>
                <a:rPr lang="en-GB" sz="1400" dirty="0">
                  <a:solidFill>
                    <a:schemeClr val="dk1"/>
                  </a:solidFill>
                  <a:latin typeface="Modern Era" panose="02000000000000000000" pitchFamily="2" charset="0"/>
                  <a:sym typeface="Arial"/>
                </a:rPr>
                <a:t> </a:t>
              </a:r>
              <a:endParaRPr dirty="0">
                <a:latin typeface="Modern Era" panose="02000000000000000000" pitchFamily="2" charset="0"/>
              </a:endParaRPr>
            </a:p>
          </p:txBody>
        </p:sp>
        <p:sp>
          <p:nvSpPr>
            <p:cNvPr id="21" name="Google Shape;841;p22">
              <a:extLst>
                <a:ext uri="{FF2B5EF4-FFF2-40B4-BE49-F238E27FC236}">
                  <a16:creationId xmlns:a16="http://schemas.microsoft.com/office/drawing/2014/main" id="{345D097E-77E5-2D0F-6AB5-19FF4DBD776B}"/>
                </a:ext>
              </a:extLst>
            </p:cNvPr>
            <p:cNvSpPr txBox="1"/>
            <p:nvPr/>
          </p:nvSpPr>
          <p:spPr>
            <a:xfrm>
              <a:off x="9570145" y="5537692"/>
              <a:ext cx="73411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chemeClr val="dk1"/>
                  </a:solidFill>
                  <a:latin typeface="Modern Era" panose="02000000000000000000" pitchFamily="2" charset="0"/>
                  <a:sym typeface="Arial"/>
                </a:rPr>
                <a:t>Verifier</a:t>
              </a:r>
              <a:r>
                <a:rPr lang="en-GB" sz="1400" dirty="0">
                  <a:solidFill>
                    <a:schemeClr val="dk1"/>
                  </a:solidFill>
                  <a:latin typeface="Modern Era" panose="02000000000000000000" pitchFamily="2" charset="0"/>
                  <a:sym typeface="Arial"/>
                </a:rPr>
                <a:t> </a:t>
              </a:r>
              <a:endParaRPr dirty="0">
                <a:latin typeface="Modern Era" panose="02000000000000000000" pitchFamily="2" charset="0"/>
              </a:endParaRPr>
            </a:p>
          </p:txBody>
        </p:sp>
        <p:sp>
          <p:nvSpPr>
            <p:cNvPr id="22" name="Google Shape;842;p22">
              <a:extLst>
                <a:ext uri="{FF2B5EF4-FFF2-40B4-BE49-F238E27FC236}">
                  <a16:creationId xmlns:a16="http://schemas.microsoft.com/office/drawing/2014/main" id="{C3F48BE7-BEAD-5D6D-97B6-107E403F76F4}"/>
                </a:ext>
              </a:extLst>
            </p:cNvPr>
            <p:cNvSpPr txBox="1"/>
            <p:nvPr/>
          </p:nvSpPr>
          <p:spPr>
            <a:xfrm>
              <a:off x="8382882" y="4520694"/>
              <a:ext cx="588808" cy="246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chemeClr val="dk1"/>
                  </a:solidFill>
                  <a:latin typeface="Modern Era" panose="02000000000000000000" pitchFamily="2" charset="0"/>
                  <a:sym typeface="Arial"/>
                </a:rPr>
                <a:t>Holder</a:t>
              </a:r>
              <a:endParaRPr sz="1000" dirty="0">
                <a:solidFill>
                  <a:schemeClr val="dk1"/>
                </a:solidFill>
                <a:latin typeface="Modern Era" panose="02000000000000000000" pitchFamily="2" charset="0"/>
                <a:sym typeface="Arial"/>
              </a:endParaRPr>
            </a:p>
          </p:txBody>
        </p:sp>
        <p:cxnSp>
          <p:nvCxnSpPr>
            <p:cNvPr id="23" name="Google Shape;843;p22">
              <a:extLst>
                <a:ext uri="{FF2B5EF4-FFF2-40B4-BE49-F238E27FC236}">
                  <a16:creationId xmlns:a16="http://schemas.microsoft.com/office/drawing/2014/main" id="{0B36862F-6E4D-035F-550E-6312039957C1}"/>
                </a:ext>
              </a:extLst>
            </p:cNvPr>
            <p:cNvCxnSpPr>
              <a:cxnSpLocks/>
            </p:cNvCxnSpPr>
            <p:nvPr/>
          </p:nvCxnSpPr>
          <p:spPr>
            <a:xfrm flipH="1" flipV="1">
              <a:off x="7798772" y="5373362"/>
              <a:ext cx="1779654" cy="8997"/>
            </a:xfrm>
            <a:prstGeom prst="straightConnector1">
              <a:avLst/>
            </a:prstGeom>
            <a:noFill/>
            <a:ln w="6350" cap="flat" cmpd="sng">
              <a:solidFill>
                <a:srgbClr val="143169"/>
              </a:solidFill>
              <a:prstDash val="dash"/>
              <a:miter lim="800000"/>
              <a:headEnd type="none" w="sm" len="sm"/>
              <a:tailEnd type="triangle" w="med" len="med"/>
            </a:ln>
          </p:spPr>
        </p:cxnSp>
        <p:sp>
          <p:nvSpPr>
            <p:cNvPr id="24" name="Google Shape;844;p22">
              <a:extLst>
                <a:ext uri="{FF2B5EF4-FFF2-40B4-BE49-F238E27FC236}">
                  <a16:creationId xmlns:a16="http://schemas.microsoft.com/office/drawing/2014/main" id="{194A996C-306C-82F3-4667-645735437FF6}"/>
                </a:ext>
              </a:extLst>
            </p:cNvPr>
            <p:cNvSpPr txBox="1"/>
            <p:nvPr/>
          </p:nvSpPr>
          <p:spPr>
            <a:xfrm>
              <a:off x="6535953" y="4101442"/>
              <a:ext cx="95410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dirty="0">
                  <a:solidFill>
                    <a:srgbClr val="143169"/>
                  </a:solidFill>
                  <a:latin typeface="Modern Era" panose="02000000000000000000" pitchFamily="2" charset="0"/>
                  <a:sym typeface="Arial"/>
                </a:rPr>
                <a:t>Verifiable</a:t>
              </a:r>
              <a:endParaRPr sz="1200" dirty="0">
                <a:latin typeface="Modern Era" panose="02000000000000000000" pitchFamily="2" charset="0"/>
              </a:endParaRPr>
            </a:p>
            <a:p>
              <a:pPr marL="0" marR="0" lvl="0" indent="0" algn="ctr" rtl="0">
                <a:spcBef>
                  <a:spcPts val="0"/>
                </a:spcBef>
                <a:spcAft>
                  <a:spcPts val="0"/>
                </a:spcAft>
                <a:buNone/>
              </a:pPr>
              <a:r>
                <a:rPr lang="en-GB" sz="1200" b="1" dirty="0">
                  <a:solidFill>
                    <a:srgbClr val="143169"/>
                  </a:solidFill>
                  <a:latin typeface="Modern Era" panose="02000000000000000000" pitchFamily="2" charset="0"/>
                  <a:sym typeface="Arial"/>
                </a:rPr>
                <a:t>Credential</a:t>
              </a:r>
              <a:endParaRPr sz="1200" dirty="0">
                <a:latin typeface="Modern Era" panose="02000000000000000000" pitchFamily="2" charset="0"/>
              </a:endParaRPr>
            </a:p>
          </p:txBody>
        </p:sp>
        <p:sp>
          <p:nvSpPr>
            <p:cNvPr id="25" name="Google Shape;845;p22">
              <a:extLst>
                <a:ext uri="{FF2B5EF4-FFF2-40B4-BE49-F238E27FC236}">
                  <a16:creationId xmlns:a16="http://schemas.microsoft.com/office/drawing/2014/main" id="{E6E4254D-1DEB-9317-DACA-99AC60A2B378}"/>
                </a:ext>
              </a:extLst>
            </p:cNvPr>
            <p:cNvSpPr txBox="1"/>
            <p:nvPr/>
          </p:nvSpPr>
          <p:spPr>
            <a:xfrm>
              <a:off x="9833394" y="4551694"/>
              <a:ext cx="591829"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900" b="1" dirty="0">
                  <a:solidFill>
                    <a:srgbClr val="143169"/>
                  </a:solidFill>
                  <a:latin typeface="Modern Era" panose="02000000000000000000" pitchFamily="2" charset="0"/>
                  <a:sym typeface="Arial"/>
                </a:rPr>
                <a:t>Proof</a:t>
              </a:r>
              <a:endParaRPr sz="900" dirty="0">
                <a:latin typeface="Modern Era" panose="02000000000000000000" pitchFamily="2" charset="0"/>
              </a:endParaRPr>
            </a:p>
          </p:txBody>
        </p:sp>
        <p:sp>
          <p:nvSpPr>
            <p:cNvPr id="26" name="Google Shape;846;p22">
              <a:extLst>
                <a:ext uri="{FF2B5EF4-FFF2-40B4-BE49-F238E27FC236}">
                  <a16:creationId xmlns:a16="http://schemas.microsoft.com/office/drawing/2014/main" id="{18EE3933-0CBD-3EF0-0404-A47CD7114535}"/>
                </a:ext>
              </a:extLst>
            </p:cNvPr>
            <p:cNvSpPr txBox="1"/>
            <p:nvPr/>
          </p:nvSpPr>
          <p:spPr>
            <a:xfrm>
              <a:off x="8405508" y="5414561"/>
              <a:ext cx="56618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dirty="0">
                  <a:solidFill>
                    <a:srgbClr val="143169"/>
                  </a:solidFill>
                  <a:latin typeface="Modern Era" panose="02000000000000000000" pitchFamily="2" charset="0"/>
                  <a:sym typeface="Arial"/>
                </a:rPr>
                <a:t>Trust</a:t>
              </a:r>
              <a:endParaRPr dirty="0">
                <a:latin typeface="Modern Era" panose="02000000000000000000" pitchFamily="2" charset="0"/>
              </a:endParaRPr>
            </a:p>
          </p:txBody>
        </p:sp>
      </p:grpSp>
      <p:sp>
        <p:nvSpPr>
          <p:cNvPr id="27" name="Google Shape;847;p22">
            <a:extLst>
              <a:ext uri="{FF2B5EF4-FFF2-40B4-BE49-F238E27FC236}">
                <a16:creationId xmlns:a16="http://schemas.microsoft.com/office/drawing/2014/main" id="{696F3F4F-7EA6-668D-152D-944135310822}"/>
              </a:ext>
            </a:extLst>
          </p:cNvPr>
          <p:cNvSpPr txBox="1"/>
          <p:nvPr/>
        </p:nvSpPr>
        <p:spPr>
          <a:xfrm>
            <a:off x="1596816" y="2406413"/>
            <a:ext cx="331113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dirty="0">
                <a:solidFill>
                  <a:srgbClr val="14346B"/>
                </a:solidFill>
                <a:latin typeface="Modern Era" panose="02000000000000000000" pitchFamily="2" charset="0"/>
                <a:sym typeface="Arial"/>
              </a:rPr>
              <a:t>LAYER 3:</a:t>
            </a:r>
            <a:endParaRPr sz="1600" u="sng" dirty="0">
              <a:latin typeface="Modern Era" panose="02000000000000000000" pitchFamily="2" charset="0"/>
            </a:endParaRPr>
          </a:p>
          <a:p>
            <a:pPr marL="0" marR="0" lvl="0" indent="0" algn="l" rtl="0">
              <a:spcBef>
                <a:spcPts val="0"/>
              </a:spcBef>
              <a:spcAft>
                <a:spcPts val="0"/>
              </a:spcAft>
              <a:buNone/>
            </a:pPr>
            <a:r>
              <a:rPr lang="en-GB" sz="1600" b="1" dirty="0">
                <a:solidFill>
                  <a:srgbClr val="14346B"/>
                </a:solidFill>
                <a:latin typeface="Modern Era" panose="02000000000000000000" pitchFamily="2" charset="0"/>
                <a:sym typeface="Arial"/>
              </a:rPr>
              <a:t>Data exchange Protocols</a:t>
            </a:r>
            <a:endParaRPr sz="1600" dirty="0">
              <a:latin typeface="Modern Era" panose="02000000000000000000" pitchFamily="2" charset="0"/>
            </a:endParaRPr>
          </a:p>
          <a:p>
            <a:pPr marL="0" marR="0" lvl="0" indent="0" algn="l" rtl="0">
              <a:spcBef>
                <a:spcPts val="0"/>
              </a:spcBef>
              <a:spcAft>
                <a:spcPts val="0"/>
              </a:spcAft>
              <a:buNone/>
            </a:pPr>
            <a:r>
              <a:rPr lang="en-GB" sz="1600" dirty="0">
                <a:solidFill>
                  <a:srgbClr val="14346B"/>
                </a:solidFill>
                <a:latin typeface="Modern Era" panose="02000000000000000000" pitchFamily="2" charset="0"/>
                <a:sym typeface="Arial"/>
              </a:rPr>
              <a:t>Verifiable Credentials Exchange </a:t>
            </a:r>
            <a:endParaRPr sz="1600" dirty="0">
              <a:solidFill>
                <a:srgbClr val="14346B"/>
              </a:solidFill>
              <a:latin typeface="Modern Era" panose="02000000000000000000" pitchFamily="2" charset="0"/>
              <a:sym typeface="Arial"/>
            </a:endParaRPr>
          </a:p>
        </p:txBody>
      </p:sp>
      <p:sp>
        <p:nvSpPr>
          <p:cNvPr id="28" name="Google Shape;858;p22">
            <a:extLst>
              <a:ext uri="{FF2B5EF4-FFF2-40B4-BE49-F238E27FC236}">
                <a16:creationId xmlns:a16="http://schemas.microsoft.com/office/drawing/2014/main" id="{4E2D6F30-BE5D-5E8C-ACAD-874B13A12673}"/>
              </a:ext>
            </a:extLst>
          </p:cNvPr>
          <p:cNvSpPr txBox="1"/>
          <p:nvPr/>
        </p:nvSpPr>
        <p:spPr>
          <a:xfrm>
            <a:off x="1644524" y="4155095"/>
            <a:ext cx="3682144"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dirty="0">
                <a:solidFill>
                  <a:srgbClr val="14346B"/>
                </a:solidFill>
                <a:latin typeface="Modern Era" panose="02000000000000000000" pitchFamily="2" charset="0"/>
                <a:sym typeface="Arial"/>
              </a:rPr>
              <a:t>LAYER 2: </a:t>
            </a:r>
            <a:endParaRPr sz="1600" u="sng" dirty="0">
              <a:latin typeface="Modern Era" panose="02000000000000000000" pitchFamily="2" charset="0"/>
            </a:endParaRPr>
          </a:p>
          <a:p>
            <a:pPr marL="0" marR="0" lvl="0" indent="0" algn="l" rtl="0">
              <a:spcBef>
                <a:spcPts val="0"/>
              </a:spcBef>
              <a:spcAft>
                <a:spcPts val="0"/>
              </a:spcAft>
              <a:buNone/>
            </a:pPr>
            <a:r>
              <a:rPr lang="en-GB" sz="1600" b="1" dirty="0">
                <a:solidFill>
                  <a:srgbClr val="14346B"/>
                </a:solidFill>
                <a:latin typeface="Modern Era" panose="02000000000000000000" pitchFamily="2" charset="0"/>
                <a:sym typeface="Arial"/>
              </a:rPr>
              <a:t>Peer to Peer Protocol/ OIDC</a:t>
            </a:r>
            <a:endParaRPr sz="1600" dirty="0">
              <a:latin typeface="Modern Era" panose="02000000000000000000" pitchFamily="2" charset="0"/>
            </a:endParaRPr>
          </a:p>
          <a:p>
            <a:pPr marL="0" marR="0" lvl="0" indent="0" algn="l" rtl="0">
              <a:spcBef>
                <a:spcPts val="0"/>
              </a:spcBef>
              <a:spcAft>
                <a:spcPts val="0"/>
              </a:spcAft>
              <a:buNone/>
            </a:pPr>
            <a:r>
              <a:rPr lang="en-GB" sz="1600" dirty="0">
                <a:solidFill>
                  <a:srgbClr val="14346B"/>
                </a:solidFill>
                <a:latin typeface="Modern Era" panose="02000000000000000000" pitchFamily="2" charset="0"/>
                <a:sym typeface="Arial"/>
              </a:rPr>
              <a:t>DID comm </a:t>
            </a:r>
          </a:p>
          <a:p>
            <a:pPr marL="0" marR="0" lvl="0" indent="0" algn="l" rtl="0">
              <a:spcBef>
                <a:spcPts val="0"/>
              </a:spcBef>
              <a:spcAft>
                <a:spcPts val="0"/>
              </a:spcAft>
              <a:buNone/>
            </a:pPr>
            <a:r>
              <a:rPr lang="en-GB" sz="1600" dirty="0">
                <a:solidFill>
                  <a:srgbClr val="14346B"/>
                </a:solidFill>
                <a:latin typeface="Modern Era" panose="02000000000000000000" pitchFamily="2" charset="0"/>
                <a:sym typeface="Arial"/>
              </a:rPr>
              <a:t>Unique pairwise DID connection</a:t>
            </a:r>
            <a:endParaRPr sz="1600" dirty="0">
              <a:latin typeface="Modern Era" panose="02000000000000000000" pitchFamily="2" charset="0"/>
            </a:endParaRPr>
          </a:p>
          <a:p>
            <a:pPr marL="0" marR="0" lvl="0" indent="0" algn="l" rtl="0">
              <a:spcBef>
                <a:spcPts val="0"/>
              </a:spcBef>
              <a:spcAft>
                <a:spcPts val="0"/>
              </a:spcAft>
              <a:buNone/>
            </a:pPr>
            <a:r>
              <a:rPr lang="en-GB" sz="1800" b="1" dirty="0">
                <a:solidFill>
                  <a:srgbClr val="14346B"/>
                </a:solidFill>
                <a:latin typeface="Modern Era" panose="02000000000000000000" pitchFamily="2" charset="0"/>
                <a:sym typeface="Arial"/>
              </a:rPr>
              <a:t> </a:t>
            </a:r>
            <a:endParaRPr dirty="0">
              <a:latin typeface="Modern Era" panose="02000000000000000000" pitchFamily="2" charset="0"/>
            </a:endParaRPr>
          </a:p>
          <a:p>
            <a:pPr marL="0" marR="0" lvl="0" indent="0" algn="l" rtl="0">
              <a:spcBef>
                <a:spcPts val="0"/>
              </a:spcBef>
              <a:spcAft>
                <a:spcPts val="0"/>
              </a:spcAft>
              <a:buNone/>
            </a:pPr>
            <a:endParaRPr sz="1800" dirty="0">
              <a:solidFill>
                <a:srgbClr val="14346B"/>
              </a:solidFill>
              <a:latin typeface="Modern Era" panose="02000000000000000000" pitchFamily="2" charset="0"/>
              <a:sym typeface="Arial"/>
            </a:endParaRPr>
          </a:p>
        </p:txBody>
      </p:sp>
      <p:sp>
        <p:nvSpPr>
          <p:cNvPr id="29" name="Google Shape;859;p22">
            <a:extLst>
              <a:ext uri="{FF2B5EF4-FFF2-40B4-BE49-F238E27FC236}">
                <a16:creationId xmlns:a16="http://schemas.microsoft.com/office/drawing/2014/main" id="{DE489CC1-8F1B-46DA-C864-DF9C29541377}"/>
              </a:ext>
            </a:extLst>
          </p:cNvPr>
          <p:cNvSpPr txBox="1"/>
          <p:nvPr/>
        </p:nvSpPr>
        <p:spPr>
          <a:xfrm>
            <a:off x="1712781" y="5613520"/>
            <a:ext cx="3682143"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dirty="0">
                <a:solidFill>
                  <a:srgbClr val="14346B"/>
                </a:solidFill>
                <a:latin typeface="Modern Era" panose="02000000000000000000" pitchFamily="2" charset="0"/>
                <a:sym typeface="Arial"/>
              </a:rPr>
              <a:t>LAYER 1: </a:t>
            </a:r>
            <a:endParaRPr sz="1600" u="sng" dirty="0">
              <a:latin typeface="Modern Era" panose="02000000000000000000" pitchFamily="2" charset="0"/>
            </a:endParaRPr>
          </a:p>
          <a:p>
            <a:pPr marL="0" marR="0" lvl="0" indent="0" algn="l" rtl="0">
              <a:spcBef>
                <a:spcPts val="0"/>
              </a:spcBef>
              <a:spcAft>
                <a:spcPts val="0"/>
              </a:spcAft>
              <a:buNone/>
            </a:pPr>
            <a:r>
              <a:rPr lang="en-GB" sz="1600" b="1" dirty="0">
                <a:solidFill>
                  <a:srgbClr val="14346B"/>
                </a:solidFill>
                <a:latin typeface="Modern Era" panose="02000000000000000000" pitchFamily="2" charset="0"/>
                <a:sym typeface="Arial"/>
              </a:rPr>
              <a:t>Public Utilities </a:t>
            </a:r>
          </a:p>
          <a:p>
            <a:pPr marL="0" marR="0" lvl="0" indent="0" algn="l" rtl="0">
              <a:spcBef>
                <a:spcPts val="0"/>
              </a:spcBef>
              <a:spcAft>
                <a:spcPts val="0"/>
              </a:spcAft>
              <a:buNone/>
            </a:pPr>
            <a:r>
              <a:rPr lang="en-GB" sz="1600" dirty="0">
                <a:solidFill>
                  <a:srgbClr val="14346B"/>
                </a:solidFill>
                <a:latin typeface="Modern Era" panose="02000000000000000000" pitchFamily="2" charset="0"/>
                <a:sym typeface="Arial"/>
              </a:rPr>
              <a:t>NB -does not have to be a blockchain </a:t>
            </a:r>
          </a:p>
          <a:p>
            <a:pPr marL="0" marR="0" lvl="0" indent="0" algn="l" rtl="0">
              <a:spcBef>
                <a:spcPts val="0"/>
              </a:spcBef>
              <a:spcAft>
                <a:spcPts val="0"/>
              </a:spcAft>
              <a:buNone/>
            </a:pPr>
            <a:endParaRPr sz="1800" dirty="0">
              <a:solidFill>
                <a:srgbClr val="14346B"/>
              </a:solidFill>
              <a:latin typeface="Modern Era" panose="02000000000000000000" pitchFamily="2" charset="0"/>
              <a:sym typeface="Arial"/>
            </a:endParaRPr>
          </a:p>
        </p:txBody>
      </p:sp>
      <p:sp>
        <p:nvSpPr>
          <p:cNvPr id="30" name="Google Shape;872;p22">
            <a:extLst>
              <a:ext uri="{FF2B5EF4-FFF2-40B4-BE49-F238E27FC236}">
                <a16:creationId xmlns:a16="http://schemas.microsoft.com/office/drawing/2014/main" id="{A79EE62F-401B-9128-C090-4E221603A34E}"/>
              </a:ext>
            </a:extLst>
          </p:cNvPr>
          <p:cNvSpPr txBox="1"/>
          <p:nvPr/>
        </p:nvSpPr>
        <p:spPr>
          <a:xfrm>
            <a:off x="1641189" y="1099692"/>
            <a:ext cx="2826415"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dirty="0">
                <a:solidFill>
                  <a:srgbClr val="14346B"/>
                </a:solidFill>
                <a:latin typeface="Modern Era" panose="02000000000000000000" pitchFamily="2" charset="0"/>
                <a:sym typeface="Arial"/>
              </a:rPr>
              <a:t>LAYER 4:</a:t>
            </a:r>
            <a:endParaRPr sz="1600" u="sng" dirty="0">
              <a:latin typeface="Modern Era" panose="02000000000000000000" pitchFamily="2" charset="0"/>
            </a:endParaRPr>
          </a:p>
          <a:p>
            <a:pPr marL="0" marR="0" lvl="0" indent="0" algn="l" rtl="0">
              <a:spcBef>
                <a:spcPts val="0"/>
              </a:spcBef>
              <a:spcAft>
                <a:spcPts val="0"/>
              </a:spcAft>
              <a:buNone/>
            </a:pPr>
            <a:r>
              <a:rPr lang="en-GB" sz="1600" b="1" dirty="0">
                <a:solidFill>
                  <a:srgbClr val="14346B"/>
                </a:solidFill>
                <a:latin typeface="Modern Era" panose="02000000000000000000" pitchFamily="2" charset="0"/>
                <a:sym typeface="Arial"/>
              </a:rPr>
              <a:t>Application Ecosystems</a:t>
            </a:r>
            <a:endParaRPr sz="1600" b="1" dirty="0">
              <a:latin typeface="Modern Era" panose="02000000000000000000" pitchFamily="2" charset="0"/>
            </a:endParaRPr>
          </a:p>
          <a:p>
            <a:pPr marL="0" marR="0" lvl="0" indent="0" algn="l" rtl="0">
              <a:spcBef>
                <a:spcPts val="0"/>
              </a:spcBef>
              <a:spcAft>
                <a:spcPts val="0"/>
              </a:spcAft>
              <a:buNone/>
            </a:pPr>
            <a:r>
              <a:rPr lang="en-GB" sz="1600" dirty="0">
                <a:solidFill>
                  <a:srgbClr val="14346B"/>
                </a:solidFill>
                <a:latin typeface="Modern Era" panose="02000000000000000000" pitchFamily="2" charset="0"/>
                <a:sym typeface="Arial"/>
              </a:rPr>
              <a:t>Physician identity and credentialling   ecosystem</a:t>
            </a:r>
            <a:endParaRPr sz="1600" dirty="0">
              <a:latin typeface="Modern Era" panose="02000000000000000000" pitchFamily="2" charset="0"/>
            </a:endParaRPr>
          </a:p>
        </p:txBody>
      </p:sp>
      <p:pic>
        <p:nvPicPr>
          <p:cNvPr id="31" name="Google Shape;873;p22" descr="Icon&#10;&#10;Description automatically generated">
            <a:extLst>
              <a:ext uri="{FF2B5EF4-FFF2-40B4-BE49-F238E27FC236}">
                <a16:creationId xmlns:a16="http://schemas.microsoft.com/office/drawing/2014/main" id="{7148B936-AA33-5CCD-D439-676E1B7349CF}"/>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435872" y="1305921"/>
            <a:ext cx="721154" cy="721154"/>
          </a:xfrm>
          <a:prstGeom prst="rect">
            <a:avLst/>
          </a:prstGeom>
          <a:noFill/>
          <a:ln>
            <a:noFill/>
          </a:ln>
        </p:spPr>
      </p:pic>
      <p:pic>
        <p:nvPicPr>
          <p:cNvPr id="32" name="Google Shape;874;p22" descr="Icon&#10;&#10;Description automatically generated">
            <a:extLst>
              <a:ext uri="{FF2B5EF4-FFF2-40B4-BE49-F238E27FC236}">
                <a16:creationId xmlns:a16="http://schemas.microsoft.com/office/drawing/2014/main" id="{4F7D3FD2-DA63-AB2A-1B1B-04BC985A4194}"/>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876602" y="1327108"/>
            <a:ext cx="598460" cy="598460"/>
          </a:xfrm>
          <a:prstGeom prst="rect">
            <a:avLst/>
          </a:prstGeom>
          <a:noFill/>
          <a:ln>
            <a:noFill/>
          </a:ln>
        </p:spPr>
      </p:pic>
      <p:pic>
        <p:nvPicPr>
          <p:cNvPr id="33" name="Google Shape;875;p22" descr="Icon&#10;&#10;Description automatically generated">
            <a:extLst>
              <a:ext uri="{FF2B5EF4-FFF2-40B4-BE49-F238E27FC236}">
                <a16:creationId xmlns:a16="http://schemas.microsoft.com/office/drawing/2014/main" id="{113F3C8E-B0DD-DC91-7B1C-19061F33D899}"/>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070941" y="1239200"/>
            <a:ext cx="730161" cy="730161"/>
          </a:xfrm>
          <a:prstGeom prst="rect">
            <a:avLst/>
          </a:prstGeom>
          <a:noFill/>
          <a:ln>
            <a:noFill/>
          </a:ln>
        </p:spPr>
      </p:pic>
      <p:pic>
        <p:nvPicPr>
          <p:cNvPr id="34" name="Google Shape;876;p22" descr="Icon&#10;&#10;Description automatically generated">
            <a:extLst>
              <a:ext uri="{FF2B5EF4-FFF2-40B4-BE49-F238E27FC236}">
                <a16:creationId xmlns:a16="http://schemas.microsoft.com/office/drawing/2014/main" id="{FC1739E5-36AE-B6EA-43CF-292B6CFE4233}"/>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053003" y="1274927"/>
            <a:ext cx="723685" cy="723685"/>
          </a:xfrm>
          <a:prstGeom prst="rect">
            <a:avLst/>
          </a:prstGeom>
          <a:noFill/>
          <a:ln>
            <a:noFill/>
          </a:ln>
        </p:spPr>
      </p:pic>
      <p:grpSp>
        <p:nvGrpSpPr>
          <p:cNvPr id="35" name="Group 34">
            <a:extLst>
              <a:ext uri="{FF2B5EF4-FFF2-40B4-BE49-F238E27FC236}">
                <a16:creationId xmlns:a16="http://schemas.microsoft.com/office/drawing/2014/main" id="{815AE3C1-1065-88F6-7B5B-D392E0D27946}"/>
              </a:ext>
            </a:extLst>
          </p:cNvPr>
          <p:cNvGrpSpPr/>
          <p:nvPr/>
        </p:nvGrpSpPr>
        <p:grpSpPr>
          <a:xfrm>
            <a:off x="5690752" y="5593035"/>
            <a:ext cx="4172204" cy="1128440"/>
            <a:chOff x="379416" y="5315779"/>
            <a:chExt cx="3311132" cy="1040571"/>
          </a:xfrm>
        </p:grpSpPr>
        <p:sp>
          <p:nvSpPr>
            <p:cNvPr id="36" name="Google Shape;861;p22">
              <a:extLst>
                <a:ext uri="{FF2B5EF4-FFF2-40B4-BE49-F238E27FC236}">
                  <a16:creationId xmlns:a16="http://schemas.microsoft.com/office/drawing/2014/main" id="{BB77A125-0C53-F845-78E9-85268B943C40}"/>
                </a:ext>
              </a:extLst>
            </p:cNvPr>
            <p:cNvSpPr/>
            <p:nvPr/>
          </p:nvSpPr>
          <p:spPr>
            <a:xfrm>
              <a:off x="379416" y="5315779"/>
              <a:ext cx="3311132" cy="1040571"/>
            </a:xfrm>
            <a:prstGeom prst="rect">
              <a:avLst/>
            </a:prstGeom>
            <a:solidFill>
              <a:srgbClr val="1431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odern Era" panose="02000000000000000000" pitchFamily="2" charset="0"/>
                <a:ea typeface="Calibri"/>
                <a:cs typeface="Calibri"/>
                <a:sym typeface="Calibri"/>
              </a:endParaRPr>
            </a:p>
          </p:txBody>
        </p:sp>
        <p:grpSp>
          <p:nvGrpSpPr>
            <p:cNvPr id="37" name="Group 36">
              <a:extLst>
                <a:ext uri="{FF2B5EF4-FFF2-40B4-BE49-F238E27FC236}">
                  <a16:creationId xmlns:a16="http://schemas.microsoft.com/office/drawing/2014/main" id="{5CE086A6-5A8C-1AD6-5779-032721180AB6}"/>
                </a:ext>
              </a:extLst>
            </p:cNvPr>
            <p:cNvGrpSpPr/>
            <p:nvPr/>
          </p:nvGrpSpPr>
          <p:grpSpPr>
            <a:xfrm>
              <a:off x="433776" y="5372826"/>
              <a:ext cx="2417405" cy="923093"/>
              <a:chOff x="433776" y="5372826"/>
              <a:chExt cx="2417405" cy="923093"/>
            </a:xfrm>
          </p:grpSpPr>
          <p:sp>
            <p:nvSpPr>
              <p:cNvPr id="38" name="Google Shape;862;p22">
                <a:extLst>
                  <a:ext uri="{FF2B5EF4-FFF2-40B4-BE49-F238E27FC236}">
                    <a16:creationId xmlns:a16="http://schemas.microsoft.com/office/drawing/2014/main" id="{BE3D8008-6D32-2C88-F68C-1EB2E3D3A8F2}"/>
                  </a:ext>
                </a:extLst>
              </p:cNvPr>
              <p:cNvSpPr/>
              <p:nvPr/>
            </p:nvSpPr>
            <p:spPr>
              <a:xfrm>
                <a:off x="433776" y="5372826"/>
                <a:ext cx="758787" cy="433650"/>
              </a:xfrm>
              <a:prstGeom prst="rect">
                <a:avLst/>
              </a:prstGeom>
              <a:no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chemeClr val="lt1"/>
                    </a:solidFill>
                    <a:latin typeface="Modern Era" panose="02000000000000000000" pitchFamily="2" charset="0"/>
                    <a:sym typeface="Arial"/>
                  </a:rPr>
                  <a:t>DID method</a:t>
                </a:r>
                <a:endParaRPr sz="1000" dirty="0">
                  <a:latin typeface="Modern Era" panose="02000000000000000000" pitchFamily="2" charset="0"/>
                </a:endParaRPr>
              </a:p>
            </p:txBody>
          </p:sp>
          <p:sp>
            <p:nvSpPr>
              <p:cNvPr id="39" name="Google Shape;862;p22">
                <a:extLst>
                  <a:ext uri="{FF2B5EF4-FFF2-40B4-BE49-F238E27FC236}">
                    <a16:creationId xmlns:a16="http://schemas.microsoft.com/office/drawing/2014/main" id="{5D294D53-D3AF-00EB-043A-CF39EBCEC4B0}"/>
                  </a:ext>
                </a:extLst>
              </p:cNvPr>
              <p:cNvSpPr/>
              <p:nvPr/>
            </p:nvSpPr>
            <p:spPr>
              <a:xfrm>
                <a:off x="1262182" y="5372826"/>
                <a:ext cx="758788" cy="433650"/>
              </a:xfrm>
              <a:prstGeom prst="rect">
                <a:avLst/>
              </a:prstGeom>
              <a:solidFill>
                <a:schemeClr val="bg1"/>
              </a:solid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rgbClr val="00B050"/>
                    </a:solidFill>
                    <a:latin typeface="Modern Era" panose="02000000000000000000" pitchFamily="2" charset="0"/>
                    <a:sym typeface="Arial"/>
                  </a:rPr>
                  <a:t>DID SOV </a:t>
                </a:r>
                <a:endParaRPr sz="1000" dirty="0">
                  <a:solidFill>
                    <a:srgbClr val="00B050"/>
                  </a:solidFill>
                  <a:latin typeface="Modern Era" panose="02000000000000000000" pitchFamily="2" charset="0"/>
                </a:endParaRPr>
              </a:p>
            </p:txBody>
          </p:sp>
          <p:sp>
            <p:nvSpPr>
              <p:cNvPr id="40" name="Google Shape;862;p22">
                <a:extLst>
                  <a:ext uri="{FF2B5EF4-FFF2-40B4-BE49-F238E27FC236}">
                    <a16:creationId xmlns:a16="http://schemas.microsoft.com/office/drawing/2014/main" id="{A8CE03A0-9460-92AD-46A8-1642890C32E2}"/>
                  </a:ext>
                </a:extLst>
              </p:cNvPr>
              <p:cNvSpPr/>
              <p:nvPr/>
            </p:nvSpPr>
            <p:spPr>
              <a:xfrm>
                <a:off x="2089053" y="5862269"/>
                <a:ext cx="758789" cy="433650"/>
              </a:xfrm>
              <a:prstGeom prst="rect">
                <a:avLst/>
              </a:prstGeom>
              <a:solidFill>
                <a:schemeClr val="bg1"/>
              </a:solid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rgbClr val="0070C0"/>
                    </a:solidFill>
                    <a:latin typeface="Modern Era" panose="02000000000000000000" pitchFamily="2" charset="0"/>
                    <a:sym typeface="Arial"/>
                  </a:rPr>
                  <a:t>ION</a:t>
                </a:r>
                <a:r>
                  <a:rPr lang="en-GB" sz="1000" dirty="0">
                    <a:solidFill>
                      <a:schemeClr val="lt1"/>
                    </a:solidFill>
                    <a:latin typeface="Modern Era" panose="02000000000000000000" pitchFamily="2" charset="0"/>
                    <a:sym typeface="Arial"/>
                  </a:rPr>
                  <a:t> </a:t>
                </a:r>
                <a:endParaRPr sz="1000" dirty="0">
                  <a:latin typeface="Modern Era" panose="02000000000000000000" pitchFamily="2" charset="0"/>
                </a:endParaRPr>
              </a:p>
            </p:txBody>
          </p:sp>
          <p:sp>
            <p:nvSpPr>
              <p:cNvPr id="41" name="Google Shape;862;p22">
                <a:extLst>
                  <a:ext uri="{FF2B5EF4-FFF2-40B4-BE49-F238E27FC236}">
                    <a16:creationId xmlns:a16="http://schemas.microsoft.com/office/drawing/2014/main" id="{51607B4D-8CEB-E3D5-563F-B93B46716BCE}"/>
                  </a:ext>
                </a:extLst>
              </p:cNvPr>
              <p:cNvSpPr/>
              <p:nvPr/>
            </p:nvSpPr>
            <p:spPr>
              <a:xfrm>
                <a:off x="2092392" y="5372826"/>
                <a:ext cx="758789" cy="433650"/>
              </a:xfrm>
              <a:prstGeom prst="rect">
                <a:avLst/>
              </a:prstGeom>
              <a:solidFill>
                <a:schemeClr val="bg1"/>
              </a:solid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rgbClr val="0070C0"/>
                    </a:solidFill>
                    <a:latin typeface="Modern Era" panose="02000000000000000000" pitchFamily="2" charset="0"/>
                    <a:sym typeface="Arial"/>
                  </a:rPr>
                  <a:t>DID ION</a:t>
                </a:r>
                <a:endParaRPr sz="1000" dirty="0">
                  <a:solidFill>
                    <a:srgbClr val="0070C0"/>
                  </a:solidFill>
                  <a:latin typeface="Modern Era" panose="02000000000000000000" pitchFamily="2" charset="0"/>
                </a:endParaRPr>
              </a:p>
            </p:txBody>
          </p:sp>
          <p:sp>
            <p:nvSpPr>
              <p:cNvPr id="42" name="Google Shape;862;p22">
                <a:extLst>
                  <a:ext uri="{FF2B5EF4-FFF2-40B4-BE49-F238E27FC236}">
                    <a16:creationId xmlns:a16="http://schemas.microsoft.com/office/drawing/2014/main" id="{63FA1B76-DAC6-E702-049F-DE967E94ABC0}"/>
                  </a:ext>
                </a:extLst>
              </p:cNvPr>
              <p:cNvSpPr/>
              <p:nvPr/>
            </p:nvSpPr>
            <p:spPr>
              <a:xfrm>
                <a:off x="433776" y="5862269"/>
                <a:ext cx="758787" cy="433650"/>
              </a:xfrm>
              <a:prstGeom prst="rect">
                <a:avLst/>
              </a:prstGeom>
              <a:no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chemeClr val="lt1"/>
                    </a:solidFill>
                    <a:latin typeface="Modern Era" panose="02000000000000000000" pitchFamily="2" charset="0"/>
                    <a:sym typeface="Arial"/>
                  </a:rPr>
                  <a:t>Utility</a:t>
                </a:r>
                <a:endParaRPr sz="1000" dirty="0">
                  <a:latin typeface="Modern Era" panose="02000000000000000000" pitchFamily="2" charset="0"/>
                </a:endParaRPr>
              </a:p>
            </p:txBody>
          </p:sp>
          <p:sp>
            <p:nvSpPr>
              <p:cNvPr id="43" name="Google Shape;862;p22">
                <a:extLst>
                  <a:ext uri="{FF2B5EF4-FFF2-40B4-BE49-F238E27FC236}">
                    <a16:creationId xmlns:a16="http://schemas.microsoft.com/office/drawing/2014/main" id="{A8155458-F1E8-1947-3633-6CEB6AC2B4D7}"/>
                  </a:ext>
                </a:extLst>
              </p:cNvPr>
              <p:cNvSpPr/>
              <p:nvPr/>
            </p:nvSpPr>
            <p:spPr>
              <a:xfrm>
                <a:off x="1262182" y="5862269"/>
                <a:ext cx="758788" cy="433650"/>
              </a:xfrm>
              <a:prstGeom prst="rect">
                <a:avLst/>
              </a:prstGeom>
              <a:solidFill>
                <a:schemeClr val="bg1"/>
              </a:solid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rgbClr val="00B050"/>
                    </a:solidFill>
                    <a:latin typeface="Modern Era" panose="02000000000000000000" pitchFamily="2" charset="0"/>
                    <a:sym typeface="Arial"/>
                  </a:rPr>
                  <a:t>SOVRIN</a:t>
                </a:r>
                <a:r>
                  <a:rPr lang="en-GB" sz="1000" dirty="0">
                    <a:solidFill>
                      <a:schemeClr val="lt1"/>
                    </a:solidFill>
                    <a:latin typeface="Modern Era" panose="02000000000000000000" pitchFamily="2" charset="0"/>
                    <a:sym typeface="Arial"/>
                  </a:rPr>
                  <a:t> </a:t>
                </a:r>
                <a:endParaRPr sz="1000" dirty="0">
                  <a:latin typeface="Modern Era" panose="02000000000000000000" pitchFamily="2" charset="0"/>
                </a:endParaRPr>
              </a:p>
            </p:txBody>
          </p:sp>
        </p:grpSp>
      </p:grpSp>
      <p:grpSp>
        <p:nvGrpSpPr>
          <p:cNvPr id="44" name="Group 43">
            <a:extLst>
              <a:ext uri="{FF2B5EF4-FFF2-40B4-BE49-F238E27FC236}">
                <a16:creationId xmlns:a16="http://schemas.microsoft.com/office/drawing/2014/main" id="{7B9C5B05-4969-1BCC-BA8B-5F240B5A89A9}"/>
              </a:ext>
            </a:extLst>
          </p:cNvPr>
          <p:cNvGrpSpPr/>
          <p:nvPr/>
        </p:nvGrpSpPr>
        <p:grpSpPr>
          <a:xfrm>
            <a:off x="5553439" y="4260588"/>
            <a:ext cx="4309517" cy="1239532"/>
            <a:chOff x="4522566" y="3709701"/>
            <a:chExt cx="3475833" cy="1239532"/>
          </a:xfrm>
        </p:grpSpPr>
        <p:sp>
          <p:nvSpPr>
            <p:cNvPr id="45" name="Google Shape;850;p22">
              <a:extLst>
                <a:ext uri="{FF2B5EF4-FFF2-40B4-BE49-F238E27FC236}">
                  <a16:creationId xmlns:a16="http://schemas.microsoft.com/office/drawing/2014/main" id="{D5D158D6-2CD6-89EC-0750-58CDE5ED1436}"/>
                </a:ext>
              </a:extLst>
            </p:cNvPr>
            <p:cNvSpPr/>
            <p:nvPr/>
          </p:nvSpPr>
          <p:spPr>
            <a:xfrm>
              <a:off x="4659195" y="3709701"/>
              <a:ext cx="3311132" cy="1207548"/>
            </a:xfrm>
            <a:prstGeom prst="rect">
              <a:avLst/>
            </a:prstGeom>
            <a:solidFill>
              <a:srgbClr val="B7DD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dern Era" panose="02000000000000000000" pitchFamily="2" charset="0"/>
                <a:ea typeface="Calibri"/>
                <a:cs typeface="Calibri"/>
                <a:sym typeface="Calibri"/>
              </a:endParaRPr>
            </a:p>
          </p:txBody>
        </p:sp>
        <p:grpSp>
          <p:nvGrpSpPr>
            <p:cNvPr id="46" name="Group 45">
              <a:extLst>
                <a:ext uri="{FF2B5EF4-FFF2-40B4-BE49-F238E27FC236}">
                  <a16:creationId xmlns:a16="http://schemas.microsoft.com/office/drawing/2014/main" id="{FADE163E-3779-2557-97EB-964741983B0B}"/>
                </a:ext>
              </a:extLst>
            </p:cNvPr>
            <p:cNvGrpSpPr/>
            <p:nvPr/>
          </p:nvGrpSpPr>
          <p:grpSpPr>
            <a:xfrm>
              <a:off x="4522566" y="3710684"/>
              <a:ext cx="3475833" cy="1238549"/>
              <a:chOff x="4522566" y="3710684"/>
              <a:chExt cx="3475833" cy="1238549"/>
            </a:xfrm>
          </p:grpSpPr>
          <p:pic>
            <p:nvPicPr>
              <p:cNvPr id="47" name="Google Shape;853;p22">
                <a:extLst>
                  <a:ext uri="{FF2B5EF4-FFF2-40B4-BE49-F238E27FC236}">
                    <a16:creationId xmlns:a16="http://schemas.microsoft.com/office/drawing/2014/main" id="{DEF586BA-9F2B-D89E-7991-676A2022BC0B}"/>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229041" y="3756393"/>
                <a:ext cx="526498" cy="526498"/>
              </a:xfrm>
              <a:prstGeom prst="rect">
                <a:avLst/>
              </a:prstGeom>
              <a:noFill/>
              <a:ln>
                <a:noFill/>
              </a:ln>
            </p:spPr>
          </p:pic>
          <p:sp>
            <p:nvSpPr>
              <p:cNvPr id="48" name="Google Shape;854;p22">
                <a:extLst>
                  <a:ext uri="{FF2B5EF4-FFF2-40B4-BE49-F238E27FC236}">
                    <a16:creationId xmlns:a16="http://schemas.microsoft.com/office/drawing/2014/main" id="{EBD3EFE1-77EF-CA74-36B2-22F890FFABD8}"/>
                  </a:ext>
                </a:extLst>
              </p:cNvPr>
              <p:cNvSpPr txBox="1"/>
              <p:nvPr/>
            </p:nvSpPr>
            <p:spPr>
              <a:xfrm>
                <a:off x="4522566" y="4313975"/>
                <a:ext cx="101221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chemeClr val="dk1"/>
                    </a:solidFill>
                    <a:latin typeface="Modern Era" panose="02000000000000000000" pitchFamily="2" charset="0"/>
                    <a:sym typeface="Arial"/>
                  </a:rPr>
                  <a:t>Agent/ Wallet</a:t>
                </a:r>
                <a:endParaRPr sz="1000" dirty="0">
                  <a:solidFill>
                    <a:schemeClr val="dk1"/>
                  </a:solidFill>
                  <a:latin typeface="Modern Era" panose="02000000000000000000" pitchFamily="2" charset="0"/>
                  <a:sym typeface="Arial"/>
                </a:endParaRPr>
              </a:p>
            </p:txBody>
          </p:sp>
          <p:cxnSp>
            <p:nvCxnSpPr>
              <p:cNvPr id="49" name="Google Shape;856;p22">
                <a:extLst>
                  <a:ext uri="{FF2B5EF4-FFF2-40B4-BE49-F238E27FC236}">
                    <a16:creationId xmlns:a16="http://schemas.microsoft.com/office/drawing/2014/main" id="{ADB578C7-98AD-2866-D763-364CC1604C28}"/>
                  </a:ext>
                </a:extLst>
              </p:cNvPr>
              <p:cNvCxnSpPr>
                <a:cxnSpLocks/>
              </p:cNvCxnSpPr>
              <p:nvPr/>
            </p:nvCxnSpPr>
            <p:spPr>
              <a:xfrm flipV="1">
                <a:off x="5395779" y="4277702"/>
                <a:ext cx="1833262" cy="5189"/>
              </a:xfrm>
              <a:prstGeom prst="straightConnector1">
                <a:avLst/>
              </a:prstGeom>
              <a:noFill/>
              <a:ln w="111125" cap="flat" cmpd="sng">
                <a:solidFill>
                  <a:srgbClr val="00C3B2"/>
                </a:solidFill>
                <a:prstDash val="solid"/>
                <a:miter lim="800000"/>
                <a:headEnd type="none" w="sm" len="sm"/>
                <a:tailEnd type="none" w="sm" len="sm"/>
              </a:ln>
            </p:spPr>
          </p:cxnSp>
          <p:sp>
            <p:nvSpPr>
              <p:cNvPr id="50" name="Google Shape;857;p22">
                <a:extLst>
                  <a:ext uri="{FF2B5EF4-FFF2-40B4-BE49-F238E27FC236}">
                    <a16:creationId xmlns:a16="http://schemas.microsoft.com/office/drawing/2014/main" id="{3ED46944-9A4A-3FCE-6C84-96B1FB3ED3FD}"/>
                  </a:ext>
                </a:extLst>
              </p:cNvPr>
              <p:cNvSpPr txBox="1"/>
              <p:nvPr/>
            </p:nvSpPr>
            <p:spPr>
              <a:xfrm>
                <a:off x="5315677" y="4395276"/>
                <a:ext cx="192164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chemeClr val="dk1"/>
                    </a:solidFill>
                    <a:latin typeface="Modern Era" panose="02000000000000000000" pitchFamily="2" charset="0"/>
                    <a:sym typeface="Arial"/>
                  </a:rPr>
                  <a:t>Connection</a:t>
                </a:r>
              </a:p>
              <a:p>
                <a:pPr marL="0" marR="0" lvl="0" indent="0" algn="ctr" rtl="0">
                  <a:spcBef>
                    <a:spcPts val="0"/>
                  </a:spcBef>
                  <a:spcAft>
                    <a:spcPts val="0"/>
                  </a:spcAft>
                  <a:buNone/>
                </a:pPr>
                <a:r>
                  <a:rPr lang="en-GB" sz="1000" dirty="0">
                    <a:solidFill>
                      <a:srgbClr val="00B050"/>
                    </a:solidFill>
                    <a:latin typeface="Modern Era" panose="02000000000000000000" pitchFamily="2" charset="0"/>
                    <a:sym typeface="Arial"/>
                  </a:rPr>
                  <a:t>Unique pairwise DID connection</a:t>
                </a:r>
              </a:p>
              <a:p>
                <a:pPr marL="0" marR="0" lvl="0" indent="0" algn="ctr" rtl="0">
                  <a:spcBef>
                    <a:spcPts val="0"/>
                  </a:spcBef>
                  <a:spcAft>
                    <a:spcPts val="0"/>
                  </a:spcAft>
                  <a:buNone/>
                </a:pPr>
                <a:r>
                  <a:rPr lang="en-GB" sz="1000" b="1" dirty="0">
                    <a:solidFill>
                      <a:srgbClr val="0070C0"/>
                    </a:solidFill>
                    <a:latin typeface="Modern Era" panose="02000000000000000000" pitchFamily="2" charset="0"/>
                    <a:sym typeface="Arial"/>
                  </a:rPr>
                  <a:t>OIDC</a:t>
                </a:r>
                <a:endParaRPr sz="1000" b="1" dirty="0">
                  <a:solidFill>
                    <a:srgbClr val="0070C0"/>
                  </a:solidFill>
                  <a:latin typeface="Modern Era" panose="02000000000000000000" pitchFamily="2" charset="0"/>
                </a:endParaRPr>
              </a:p>
            </p:txBody>
          </p:sp>
          <p:sp>
            <p:nvSpPr>
              <p:cNvPr id="51" name="Google Shape;864;p22">
                <a:extLst>
                  <a:ext uri="{FF2B5EF4-FFF2-40B4-BE49-F238E27FC236}">
                    <a16:creationId xmlns:a16="http://schemas.microsoft.com/office/drawing/2014/main" id="{ED4AA903-321F-151F-2436-11D176BD2063}"/>
                  </a:ext>
                </a:extLst>
              </p:cNvPr>
              <p:cNvSpPr txBox="1"/>
              <p:nvPr/>
            </p:nvSpPr>
            <p:spPr>
              <a:xfrm>
                <a:off x="5722998" y="3710684"/>
                <a:ext cx="103586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rgbClr val="00B050"/>
                    </a:solidFill>
                    <a:latin typeface="Modern Era" panose="02000000000000000000" pitchFamily="2" charset="0"/>
                    <a:sym typeface="Arial"/>
                  </a:rPr>
                  <a:t>Peer DIDs</a:t>
                </a:r>
              </a:p>
              <a:p>
                <a:pPr marL="0" marR="0" lvl="0" indent="0" algn="ctr" rtl="0">
                  <a:spcBef>
                    <a:spcPts val="0"/>
                  </a:spcBef>
                  <a:spcAft>
                    <a:spcPts val="0"/>
                  </a:spcAft>
                  <a:buNone/>
                </a:pPr>
                <a:r>
                  <a:rPr lang="en-GB" sz="1000" b="1" dirty="0">
                    <a:solidFill>
                      <a:srgbClr val="0070C0"/>
                    </a:solidFill>
                    <a:latin typeface="Modern Era" panose="02000000000000000000" pitchFamily="2" charset="0"/>
                    <a:sym typeface="Arial"/>
                  </a:rPr>
                  <a:t>OIDC</a:t>
                </a:r>
                <a:r>
                  <a:rPr lang="en-GB" sz="1000" b="1" dirty="0">
                    <a:solidFill>
                      <a:schemeClr val="dk1"/>
                    </a:solidFill>
                    <a:latin typeface="Modern Era" panose="02000000000000000000" pitchFamily="2" charset="0"/>
                    <a:sym typeface="Arial"/>
                  </a:rPr>
                  <a:t> </a:t>
                </a:r>
                <a:endParaRPr sz="1000" dirty="0">
                  <a:latin typeface="Modern Era" panose="02000000000000000000" pitchFamily="2" charset="0"/>
                </a:endParaRPr>
              </a:p>
            </p:txBody>
          </p:sp>
          <p:cxnSp>
            <p:nvCxnSpPr>
              <p:cNvPr id="52" name="Google Shape;865;p22">
                <a:extLst>
                  <a:ext uri="{FF2B5EF4-FFF2-40B4-BE49-F238E27FC236}">
                    <a16:creationId xmlns:a16="http://schemas.microsoft.com/office/drawing/2014/main" id="{083952C6-B5EA-C7E6-ADD5-7B2723ECF3A0}"/>
                  </a:ext>
                </a:extLst>
              </p:cNvPr>
              <p:cNvCxnSpPr>
                <a:cxnSpLocks/>
              </p:cNvCxnSpPr>
              <p:nvPr/>
            </p:nvCxnSpPr>
            <p:spPr>
              <a:xfrm flipH="1">
                <a:off x="5444678" y="4081170"/>
                <a:ext cx="1657921" cy="0"/>
              </a:xfrm>
              <a:prstGeom prst="straightConnector1">
                <a:avLst/>
              </a:prstGeom>
              <a:noFill/>
              <a:ln w="6350" cap="flat" cmpd="sng">
                <a:solidFill>
                  <a:srgbClr val="143169"/>
                </a:solidFill>
                <a:prstDash val="dash"/>
                <a:miter lim="800000"/>
                <a:headEnd type="triangle" w="med" len="med"/>
                <a:tailEnd type="triangle" w="med" len="med"/>
              </a:ln>
            </p:spPr>
          </p:cxnSp>
          <p:pic>
            <p:nvPicPr>
              <p:cNvPr id="53" name="Picture 52" descr="A picture containing text, monitor, screen, display&#10;&#10;Description automatically generated">
                <a:extLst>
                  <a:ext uri="{FF2B5EF4-FFF2-40B4-BE49-F238E27FC236}">
                    <a16:creationId xmlns:a16="http://schemas.microsoft.com/office/drawing/2014/main" id="{30A68BE8-4177-CD5D-9ED8-6133A67E85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5426" y="3756393"/>
                <a:ext cx="526498" cy="526498"/>
              </a:xfrm>
              <a:prstGeom prst="rect">
                <a:avLst/>
              </a:prstGeom>
            </p:spPr>
          </p:pic>
          <p:sp>
            <p:nvSpPr>
              <p:cNvPr id="54" name="Google Shape;854;p22">
                <a:extLst>
                  <a:ext uri="{FF2B5EF4-FFF2-40B4-BE49-F238E27FC236}">
                    <a16:creationId xmlns:a16="http://schemas.microsoft.com/office/drawing/2014/main" id="{8A116CE5-CEA1-1B64-5FC8-DCCB797ED32F}"/>
                  </a:ext>
                </a:extLst>
              </p:cNvPr>
              <p:cNvSpPr txBox="1"/>
              <p:nvPr/>
            </p:nvSpPr>
            <p:spPr>
              <a:xfrm>
                <a:off x="6986181" y="4313974"/>
                <a:ext cx="101221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chemeClr val="dk1"/>
                    </a:solidFill>
                    <a:latin typeface="Modern Era" panose="02000000000000000000" pitchFamily="2" charset="0"/>
                    <a:sym typeface="Arial"/>
                  </a:rPr>
                  <a:t>Agent/ Wallet</a:t>
                </a:r>
                <a:endParaRPr sz="1000" dirty="0">
                  <a:solidFill>
                    <a:schemeClr val="dk1"/>
                  </a:solidFill>
                  <a:latin typeface="Modern Era" panose="02000000000000000000" pitchFamily="2" charset="0"/>
                  <a:sym typeface="Arial"/>
                </a:endParaRPr>
              </a:p>
            </p:txBody>
          </p:sp>
        </p:grpSp>
      </p:grpSp>
      <p:sp>
        <p:nvSpPr>
          <p:cNvPr id="56" name="Google Shape;844;p22">
            <a:extLst>
              <a:ext uri="{FF2B5EF4-FFF2-40B4-BE49-F238E27FC236}">
                <a16:creationId xmlns:a16="http://schemas.microsoft.com/office/drawing/2014/main" id="{B6699F13-61F6-C704-2AAE-D7C295C34DF9}"/>
              </a:ext>
            </a:extLst>
          </p:cNvPr>
          <p:cNvSpPr txBox="1"/>
          <p:nvPr/>
        </p:nvSpPr>
        <p:spPr>
          <a:xfrm>
            <a:off x="5403674" y="2799314"/>
            <a:ext cx="954108"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rgbClr val="00B050"/>
                </a:solidFill>
                <a:latin typeface="Modern Era" panose="02000000000000000000" pitchFamily="2" charset="0"/>
                <a:sym typeface="Arial"/>
              </a:rPr>
              <a:t>Anon Creds</a:t>
            </a:r>
            <a:endParaRPr sz="1000" dirty="0">
              <a:solidFill>
                <a:srgbClr val="00B050"/>
              </a:solidFill>
              <a:latin typeface="Modern Era" panose="02000000000000000000" pitchFamily="2" charset="0"/>
            </a:endParaRPr>
          </a:p>
        </p:txBody>
      </p:sp>
      <p:sp>
        <p:nvSpPr>
          <p:cNvPr id="57" name="Google Shape;844;p22">
            <a:extLst>
              <a:ext uri="{FF2B5EF4-FFF2-40B4-BE49-F238E27FC236}">
                <a16:creationId xmlns:a16="http://schemas.microsoft.com/office/drawing/2014/main" id="{846BF8DF-6F52-2F63-AF20-709ACC32FF47}"/>
              </a:ext>
            </a:extLst>
          </p:cNvPr>
          <p:cNvSpPr txBox="1"/>
          <p:nvPr/>
        </p:nvSpPr>
        <p:spPr>
          <a:xfrm>
            <a:off x="5444825" y="3009003"/>
            <a:ext cx="959674"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b="1" dirty="0">
                <a:solidFill>
                  <a:srgbClr val="0070C0"/>
                </a:solidFill>
                <a:latin typeface="Modern Era" panose="02000000000000000000" pitchFamily="2" charset="0"/>
                <a:sym typeface="Arial"/>
              </a:rPr>
              <a:t>BBS + Creds</a:t>
            </a:r>
            <a:endParaRPr sz="1000" dirty="0">
              <a:solidFill>
                <a:srgbClr val="0070C0"/>
              </a:solidFill>
              <a:latin typeface="Modern Era" panose="02000000000000000000" pitchFamily="2" charset="0"/>
            </a:endParaRPr>
          </a:p>
        </p:txBody>
      </p:sp>
      <p:sp>
        <p:nvSpPr>
          <p:cNvPr id="58" name="Google Shape;862;p22">
            <a:extLst>
              <a:ext uri="{FF2B5EF4-FFF2-40B4-BE49-F238E27FC236}">
                <a16:creationId xmlns:a16="http://schemas.microsoft.com/office/drawing/2014/main" id="{0C3DE68C-F36B-44C2-93ED-D96809B7E925}"/>
              </a:ext>
            </a:extLst>
          </p:cNvPr>
          <p:cNvSpPr/>
          <p:nvPr/>
        </p:nvSpPr>
        <p:spPr>
          <a:xfrm>
            <a:off x="8892991" y="6185671"/>
            <a:ext cx="907142" cy="470270"/>
          </a:xfrm>
          <a:prstGeom prst="rect">
            <a:avLst/>
          </a:prstGeom>
          <a:solidFill>
            <a:schemeClr val="bg1"/>
          </a:solid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rgbClr val="0070C0"/>
                </a:solidFill>
                <a:latin typeface="Modern Era" panose="02000000000000000000" pitchFamily="2" charset="0"/>
                <a:sym typeface="Arial"/>
              </a:rPr>
              <a:t>WEB</a:t>
            </a:r>
            <a:r>
              <a:rPr lang="en-GB" sz="1000" dirty="0">
                <a:solidFill>
                  <a:schemeClr val="lt1"/>
                </a:solidFill>
                <a:latin typeface="Modern Era" panose="02000000000000000000" pitchFamily="2" charset="0"/>
                <a:sym typeface="Arial"/>
              </a:rPr>
              <a:t> </a:t>
            </a:r>
            <a:endParaRPr sz="1000" dirty="0">
              <a:latin typeface="Modern Era" panose="02000000000000000000" pitchFamily="2" charset="0"/>
            </a:endParaRPr>
          </a:p>
        </p:txBody>
      </p:sp>
      <p:sp>
        <p:nvSpPr>
          <p:cNvPr id="59" name="Google Shape;862;p22">
            <a:extLst>
              <a:ext uri="{FF2B5EF4-FFF2-40B4-BE49-F238E27FC236}">
                <a16:creationId xmlns:a16="http://schemas.microsoft.com/office/drawing/2014/main" id="{167219E1-D43F-4CB7-EE16-EB588C934116}"/>
              </a:ext>
            </a:extLst>
          </p:cNvPr>
          <p:cNvSpPr/>
          <p:nvPr/>
        </p:nvSpPr>
        <p:spPr>
          <a:xfrm>
            <a:off x="8892990" y="5654898"/>
            <a:ext cx="907143" cy="470270"/>
          </a:xfrm>
          <a:prstGeom prst="rect">
            <a:avLst/>
          </a:prstGeom>
          <a:solidFill>
            <a:schemeClr val="bg1"/>
          </a:solidFill>
          <a:ln w="6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dirty="0">
                <a:solidFill>
                  <a:srgbClr val="0070C0"/>
                </a:solidFill>
                <a:latin typeface="Modern Era" panose="02000000000000000000" pitchFamily="2" charset="0"/>
                <a:sym typeface="Arial"/>
              </a:rPr>
              <a:t>DID WEB</a:t>
            </a:r>
            <a:endParaRPr sz="1000" dirty="0">
              <a:solidFill>
                <a:srgbClr val="0070C0"/>
              </a:solidFill>
              <a:latin typeface="Modern Era" panose="02000000000000000000" pitchFamily="2" charset="0"/>
            </a:endParaRPr>
          </a:p>
        </p:txBody>
      </p:sp>
      <p:pic>
        <p:nvPicPr>
          <p:cNvPr id="61" name="Picture 60">
            <a:extLst>
              <a:ext uri="{FF2B5EF4-FFF2-40B4-BE49-F238E27FC236}">
                <a16:creationId xmlns:a16="http://schemas.microsoft.com/office/drawing/2014/main" id="{4BA2F2F1-6537-5503-13D7-0D834D26861D}"/>
              </a:ext>
            </a:extLst>
          </p:cNvPr>
          <p:cNvPicPr>
            <a:picLocks noChangeAspect="1"/>
          </p:cNvPicPr>
          <p:nvPr/>
        </p:nvPicPr>
        <p:blipFill>
          <a:blip r:embed="rId14"/>
          <a:stretch>
            <a:fillRect/>
          </a:stretch>
        </p:blipFill>
        <p:spPr>
          <a:xfrm>
            <a:off x="7042780" y="2176870"/>
            <a:ext cx="475432" cy="510351"/>
          </a:xfrm>
          <a:prstGeom prst="rect">
            <a:avLst/>
          </a:prstGeom>
        </p:spPr>
      </p:pic>
    </p:spTree>
    <p:extLst>
      <p:ext uri="{BB962C8B-B14F-4D97-AF65-F5344CB8AC3E}">
        <p14:creationId xmlns:p14="http://schemas.microsoft.com/office/powerpoint/2010/main" val="369039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1ACA-049C-4A78-B1FB-9FA7530FB52C}"/>
              </a:ext>
            </a:extLst>
          </p:cNvPr>
          <p:cNvSpPr>
            <a:spLocks noGrp="1"/>
          </p:cNvSpPr>
          <p:nvPr>
            <p:ph type="title"/>
          </p:nvPr>
        </p:nvSpPr>
        <p:spPr/>
        <p:txBody>
          <a:bodyPr/>
          <a:lstStyle/>
          <a:p>
            <a:r>
              <a:rPr lang="en-US" dirty="0"/>
              <a:t>Proof of Concept Use Cases</a:t>
            </a:r>
          </a:p>
        </p:txBody>
      </p:sp>
      <p:sp>
        <p:nvSpPr>
          <p:cNvPr id="3" name="Text Placeholder 2">
            <a:extLst>
              <a:ext uri="{FF2B5EF4-FFF2-40B4-BE49-F238E27FC236}">
                <a16:creationId xmlns:a16="http://schemas.microsoft.com/office/drawing/2014/main" id="{692B0E9D-02AF-4108-9C44-91250B75B3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EDDF7B-EB61-4FF0-98C1-AC4761EEBCE7}"/>
              </a:ext>
            </a:extLst>
          </p:cNvPr>
          <p:cNvSpPr>
            <a:spLocks noGrp="1"/>
          </p:cNvSpPr>
          <p:nvPr>
            <p:ph type="sldNum" sz="quarter" idx="12"/>
          </p:nvPr>
        </p:nvSpPr>
        <p:spPr/>
        <p:txBody>
          <a:bodyPr/>
          <a:lstStyle/>
          <a:p>
            <a:fld id="{4DFCA95B-FC54-448B-B288-4BB45BDA35EF}" type="slidenum">
              <a:rPr lang="en-GB" smtClean="0"/>
              <a:t>11</a:t>
            </a:fld>
            <a:endParaRPr lang="en-GB"/>
          </a:p>
        </p:txBody>
      </p:sp>
    </p:spTree>
    <p:extLst>
      <p:ext uri="{BB962C8B-B14F-4D97-AF65-F5344CB8AC3E}">
        <p14:creationId xmlns:p14="http://schemas.microsoft.com/office/powerpoint/2010/main" val="12638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graphicFrame>
        <p:nvGraphicFramePr>
          <p:cNvPr id="29" name="Table 29">
            <a:extLst>
              <a:ext uri="{FF2B5EF4-FFF2-40B4-BE49-F238E27FC236}">
                <a16:creationId xmlns:a16="http://schemas.microsoft.com/office/drawing/2014/main" id="{34140433-5279-9704-DAD2-DD2E1768831C}"/>
              </a:ext>
            </a:extLst>
          </p:cNvPr>
          <p:cNvGraphicFramePr>
            <a:graphicFrameLocks noGrp="1"/>
          </p:cNvGraphicFramePr>
          <p:nvPr/>
        </p:nvGraphicFramePr>
        <p:xfrm>
          <a:off x="278495" y="2212928"/>
          <a:ext cx="4149573" cy="2451422"/>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Issuer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Credential(s)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820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University of Liverpool</a:t>
                      </a:r>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r>
                        <a:rPr lang="en-GB" sz="1400" dirty="0">
                          <a:latin typeface="Modern Era" panose="02000000000000000000" pitchFamily="50" charset="0"/>
                        </a:rPr>
                        <a:t>Medical degree</a:t>
                      </a: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r h="557015">
                <a:tc>
                  <a:txBody>
                    <a:bodyPr/>
                    <a:lstStyle/>
                    <a:p>
                      <a:endParaRPr lang="en-GB" sz="1100" dirty="0"/>
                    </a:p>
                    <a:p>
                      <a:endParaRPr lang="en-GB" sz="1100" dirty="0"/>
                    </a:p>
                    <a:p>
                      <a:endParaRPr lang="en-GB" sz="1100" dirty="0"/>
                    </a:p>
                    <a:p>
                      <a:endParaRPr lang="en-GB" sz="1100" dirty="0"/>
                    </a:p>
                    <a:p>
                      <a:endParaRPr lang="en-GB" sz="1100" dirty="0"/>
                    </a:p>
                    <a:p>
                      <a:r>
                        <a:rPr lang="en-GB" sz="1100" dirty="0"/>
                        <a:t>General Medical Council</a:t>
                      </a:r>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dirty="0">
                        <a:latin typeface="Modern Era" panose="020000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Modern Era" panose="02000000000000000000" pitchFamily="50" charset="0"/>
                        </a:rPr>
                        <a:t>Certificate of Good standing </a:t>
                      </a:r>
                    </a:p>
                    <a:p>
                      <a:pPr algn="ctr"/>
                      <a:endParaRPr lang="en-GB" sz="1400" dirty="0">
                        <a:latin typeface="Modern Era" panose="02000000000000000000" pitchFamily="50" charset="0"/>
                      </a:endParaRPr>
                    </a:p>
                    <a:p>
                      <a:endParaRPr lang="en-GB" dirty="0"/>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739740"/>
                  </a:ext>
                </a:extLst>
              </a:tr>
            </a:tbl>
          </a:graphicData>
        </a:graphic>
      </p:graphicFrame>
      <p:grpSp>
        <p:nvGrpSpPr>
          <p:cNvPr id="2061" name="Group 2060">
            <a:extLst>
              <a:ext uri="{FF2B5EF4-FFF2-40B4-BE49-F238E27FC236}">
                <a16:creationId xmlns:a16="http://schemas.microsoft.com/office/drawing/2014/main" id="{6380B19D-7CD2-0DDF-C93B-B4314187B88E}"/>
              </a:ext>
            </a:extLst>
          </p:cNvPr>
          <p:cNvGrpSpPr/>
          <p:nvPr/>
        </p:nvGrpSpPr>
        <p:grpSpPr>
          <a:xfrm>
            <a:off x="4383619" y="973884"/>
            <a:ext cx="3416311" cy="4942997"/>
            <a:chOff x="3390776" y="389840"/>
            <a:chExt cx="4033818" cy="5836456"/>
          </a:xfrm>
        </p:grpSpPr>
        <p:grpSp>
          <p:nvGrpSpPr>
            <p:cNvPr id="2059" name="Group 2058">
              <a:extLst>
                <a:ext uri="{FF2B5EF4-FFF2-40B4-BE49-F238E27FC236}">
                  <a16:creationId xmlns:a16="http://schemas.microsoft.com/office/drawing/2014/main" id="{AD52D006-4AF7-8EA5-396B-63A8FDDECD4D}"/>
                </a:ext>
              </a:extLst>
            </p:cNvPr>
            <p:cNvGrpSpPr/>
            <p:nvPr/>
          </p:nvGrpSpPr>
          <p:grpSpPr>
            <a:xfrm>
              <a:off x="3390776" y="389840"/>
              <a:ext cx="4033818" cy="5836456"/>
              <a:chOff x="3390776" y="389840"/>
              <a:chExt cx="4033818" cy="5836456"/>
            </a:xfrm>
          </p:grpSpPr>
          <p:grpSp>
            <p:nvGrpSpPr>
              <p:cNvPr id="12" name="Group 11">
                <a:extLst>
                  <a:ext uri="{FF2B5EF4-FFF2-40B4-BE49-F238E27FC236}">
                    <a16:creationId xmlns:a16="http://schemas.microsoft.com/office/drawing/2014/main" id="{C6546935-2A5C-3F61-3FD3-6BF34031F328}"/>
                  </a:ext>
                </a:extLst>
              </p:cNvPr>
              <p:cNvGrpSpPr/>
              <p:nvPr/>
            </p:nvGrpSpPr>
            <p:grpSpPr>
              <a:xfrm>
                <a:off x="3390776" y="389840"/>
                <a:ext cx="4033818" cy="5836456"/>
                <a:chOff x="3390776" y="389840"/>
                <a:chExt cx="4033818" cy="5836456"/>
              </a:xfrm>
            </p:grpSpPr>
            <p:grpSp>
              <p:nvGrpSpPr>
                <p:cNvPr id="5" name="Group 4">
                  <a:extLst>
                    <a:ext uri="{FF2B5EF4-FFF2-40B4-BE49-F238E27FC236}">
                      <a16:creationId xmlns:a16="http://schemas.microsoft.com/office/drawing/2014/main" id="{3051D265-C616-F125-F2AE-1FA9D478FC8D}"/>
                    </a:ext>
                  </a:extLst>
                </p:cNvPr>
                <p:cNvGrpSpPr/>
                <p:nvPr/>
              </p:nvGrpSpPr>
              <p:grpSpPr>
                <a:xfrm>
                  <a:off x="3390776" y="389840"/>
                  <a:ext cx="4033818" cy="5836456"/>
                  <a:chOff x="1711261" y="1198949"/>
                  <a:chExt cx="2873862" cy="4348184"/>
                </a:xfrm>
              </p:grpSpPr>
              <p:pic>
                <p:nvPicPr>
                  <p:cNvPr id="6" name="Picture 5" descr="Graphical user interface, text, application&#10;&#10;Description automatically generated">
                    <a:extLst>
                      <a:ext uri="{FF2B5EF4-FFF2-40B4-BE49-F238E27FC236}">
                        <a16:creationId xmlns:a16="http://schemas.microsoft.com/office/drawing/2014/main" id="{C191CBA5-6C53-FB16-64CE-820F37150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608" y="1310867"/>
                    <a:ext cx="1835718" cy="3974942"/>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A1CFC50A-833F-D3AC-D286-B6F189813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261" y="1198949"/>
                    <a:ext cx="2873862" cy="4348184"/>
                  </a:xfrm>
                  <a:prstGeom prst="rect">
                    <a:avLst/>
                  </a:prstGeom>
                </p:spPr>
              </p:pic>
            </p:grpSp>
            <p:sp>
              <p:nvSpPr>
                <p:cNvPr id="8" name="Rectangle 7">
                  <a:extLst>
                    <a:ext uri="{FF2B5EF4-FFF2-40B4-BE49-F238E27FC236}">
                      <a16:creationId xmlns:a16="http://schemas.microsoft.com/office/drawing/2014/main" id="{3C95861D-288F-350C-19C6-584EBF472277}"/>
                    </a:ext>
                  </a:extLst>
                </p:cNvPr>
                <p:cNvSpPr/>
                <p:nvPr/>
              </p:nvSpPr>
              <p:spPr>
                <a:xfrm>
                  <a:off x="4355615" y="1989344"/>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4E26D50-5631-51E4-6FE8-F583F8642CB0}"/>
                    </a:ext>
                  </a:extLst>
                </p:cNvPr>
                <p:cNvSpPr/>
                <p:nvPr/>
              </p:nvSpPr>
              <p:spPr>
                <a:xfrm>
                  <a:off x="4355615" y="3376069"/>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400D6F7-2789-1BB3-6B72-43416C92FA42}"/>
                    </a:ext>
                  </a:extLst>
                </p:cNvPr>
                <p:cNvSpPr/>
                <p:nvPr/>
              </p:nvSpPr>
              <p:spPr>
                <a:xfrm>
                  <a:off x="4228808" y="4547571"/>
                  <a:ext cx="2367435" cy="670094"/>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C93CC8F5-7DDC-E02C-0ECF-0C4BAD523224}"/>
                  </a:ext>
                </a:extLst>
              </p:cNvPr>
              <p:cNvSpPr txBox="1"/>
              <p:nvPr/>
            </p:nvSpPr>
            <p:spPr>
              <a:xfrm>
                <a:off x="4864887" y="3421781"/>
                <a:ext cx="980824" cy="236215"/>
              </a:xfrm>
              <a:prstGeom prst="rect">
                <a:avLst/>
              </a:prstGeom>
              <a:noFill/>
            </p:spPr>
            <p:txBody>
              <a:bodyPr wrap="none" rtlCol="0">
                <a:spAutoFit/>
              </a:bodyPr>
              <a:lstStyle/>
              <a:p>
                <a:r>
                  <a:rPr lang="en-GB" sz="700" dirty="0">
                    <a:solidFill>
                      <a:srgbClr val="213468"/>
                    </a:solidFill>
                    <a:latin typeface="Modern Era" panose="02000000000000000000" pitchFamily="50" charset="0"/>
                  </a:rPr>
                  <a:t>Medical Degree</a:t>
                </a:r>
                <a:endParaRPr lang="en-GB" dirty="0"/>
              </a:p>
            </p:txBody>
          </p:sp>
          <p:cxnSp>
            <p:nvCxnSpPr>
              <p:cNvPr id="2049" name="Straight Connector 2048">
                <a:extLst>
                  <a:ext uri="{FF2B5EF4-FFF2-40B4-BE49-F238E27FC236}">
                    <a16:creationId xmlns:a16="http://schemas.microsoft.com/office/drawing/2014/main" id="{67D87D1E-91CA-83CC-CADB-3A90706A5B1E}"/>
                  </a:ext>
                </a:extLst>
              </p:cNvPr>
              <p:cNvCxnSpPr>
                <a:cxnSpLocks/>
              </p:cNvCxnSpPr>
              <p:nvPr/>
            </p:nvCxnSpPr>
            <p:spPr>
              <a:xfrm>
                <a:off x="4932605" y="3604484"/>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pic>
            <p:nvPicPr>
              <p:cNvPr id="2054" name="Picture 2053">
                <a:extLst>
                  <a:ext uri="{FF2B5EF4-FFF2-40B4-BE49-F238E27FC236}">
                    <a16:creationId xmlns:a16="http://schemas.microsoft.com/office/drawing/2014/main" id="{8FC58533-F67F-A3DB-3B7B-2AEC63756325}"/>
                  </a:ext>
                </a:extLst>
              </p:cNvPr>
              <p:cNvPicPr>
                <a:picLocks noChangeAspect="1"/>
              </p:cNvPicPr>
              <p:nvPr/>
            </p:nvPicPr>
            <p:blipFill>
              <a:blip r:embed="rId5"/>
              <a:stretch>
                <a:fillRect/>
              </a:stretch>
            </p:blipFill>
            <p:spPr>
              <a:xfrm>
                <a:off x="4361717" y="3722038"/>
                <a:ext cx="1494631" cy="411854"/>
              </a:xfrm>
              <a:prstGeom prst="rect">
                <a:avLst/>
              </a:prstGeom>
            </p:spPr>
          </p:pic>
          <p:cxnSp>
            <p:nvCxnSpPr>
              <p:cNvPr id="48" name="Straight Connector 47">
                <a:extLst>
                  <a:ext uri="{FF2B5EF4-FFF2-40B4-BE49-F238E27FC236}">
                    <a16:creationId xmlns:a16="http://schemas.microsoft.com/office/drawing/2014/main" id="{260E3001-D574-F21E-C46F-E4AA0CE8B142}"/>
                  </a:ext>
                </a:extLst>
              </p:cNvPr>
              <p:cNvCxnSpPr>
                <a:cxnSpLocks/>
              </p:cNvCxnSpPr>
              <p:nvPr/>
            </p:nvCxnSpPr>
            <p:spPr>
              <a:xfrm>
                <a:off x="4932604" y="2238683"/>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CBEBD99-35D7-2AFC-0F6C-AABCBB49B3EF}"/>
                  </a:ext>
                </a:extLst>
              </p:cNvPr>
              <p:cNvSpPr txBox="1"/>
              <p:nvPr/>
            </p:nvSpPr>
            <p:spPr>
              <a:xfrm>
                <a:off x="4842076" y="2031580"/>
                <a:ext cx="1535399" cy="563283"/>
              </a:xfrm>
              <a:prstGeom prst="rect">
                <a:avLst/>
              </a:prstGeom>
              <a:noFill/>
            </p:spPr>
            <p:txBody>
              <a:bodyPr wrap="none" rtlCol="0">
                <a:spAutoFit/>
              </a:bodyPr>
              <a:lstStyle/>
              <a:p>
                <a:r>
                  <a:rPr lang="en-GB" sz="700" dirty="0">
                    <a:solidFill>
                      <a:srgbClr val="213468"/>
                    </a:solidFill>
                    <a:latin typeface="Modern Era" panose="02000000000000000000" pitchFamily="50" charset="0"/>
                  </a:rPr>
                  <a:t>Certificate Good standing  </a:t>
                </a:r>
              </a:p>
              <a:p>
                <a:endParaRPr lang="en-GB" dirty="0"/>
              </a:p>
            </p:txBody>
          </p:sp>
          <p:pic>
            <p:nvPicPr>
              <p:cNvPr id="2058" name="Picture 2057">
                <a:extLst>
                  <a:ext uri="{FF2B5EF4-FFF2-40B4-BE49-F238E27FC236}">
                    <a16:creationId xmlns:a16="http://schemas.microsoft.com/office/drawing/2014/main" id="{3DE7D1A4-38AA-E99C-6192-D15E59F09DFD}"/>
                  </a:ext>
                </a:extLst>
              </p:cNvPr>
              <p:cNvPicPr>
                <a:picLocks noChangeAspect="1"/>
              </p:cNvPicPr>
              <p:nvPr/>
            </p:nvPicPr>
            <p:blipFill>
              <a:blip r:embed="rId6"/>
              <a:stretch>
                <a:fillRect/>
              </a:stretch>
            </p:blipFill>
            <p:spPr>
              <a:xfrm>
                <a:off x="4398073" y="2334405"/>
                <a:ext cx="1417288" cy="364445"/>
              </a:xfrm>
              <a:prstGeom prst="rect">
                <a:avLst/>
              </a:prstGeom>
            </p:spPr>
          </p:pic>
        </p:grpSp>
        <p:sp>
          <p:nvSpPr>
            <p:cNvPr id="2060" name="Rectangle 2059">
              <a:extLst>
                <a:ext uri="{FF2B5EF4-FFF2-40B4-BE49-F238E27FC236}">
                  <a16:creationId xmlns:a16="http://schemas.microsoft.com/office/drawing/2014/main" id="{05F7A930-FFAA-19A0-3D7A-BD2FC1D5E174}"/>
                </a:ext>
              </a:extLst>
            </p:cNvPr>
            <p:cNvSpPr/>
            <p:nvPr/>
          </p:nvSpPr>
          <p:spPr>
            <a:xfrm>
              <a:off x="4228808" y="3158936"/>
              <a:ext cx="844434" cy="177721"/>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rgbClr val="213468"/>
                  </a:solidFill>
                </a:rPr>
                <a:t>UNIVERSITY</a:t>
              </a:r>
            </a:p>
          </p:txBody>
        </p:sp>
      </p:grpSp>
      <p:graphicFrame>
        <p:nvGraphicFramePr>
          <p:cNvPr id="109" name="Table 29">
            <a:extLst>
              <a:ext uri="{FF2B5EF4-FFF2-40B4-BE49-F238E27FC236}">
                <a16:creationId xmlns:a16="http://schemas.microsoft.com/office/drawing/2014/main" id="{CF181CE0-C06E-0BDA-FE51-B84B56E9113A}"/>
              </a:ext>
            </a:extLst>
          </p:cNvPr>
          <p:cNvGraphicFramePr>
            <a:graphicFrameLocks noGrp="1"/>
          </p:cNvGraphicFramePr>
          <p:nvPr/>
        </p:nvGraphicFramePr>
        <p:xfrm>
          <a:off x="7668191" y="2319855"/>
          <a:ext cx="4149573" cy="2189324"/>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Verifier</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Verified data received</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176482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endParaRPr lang="en-GB" sz="1400" dirty="0">
                        <a:latin typeface="Modern Era" panose="02000000000000000000" pitchFamily="50" charset="0"/>
                      </a:endParaRPr>
                    </a:p>
                    <a:p>
                      <a:pPr algn="ctr"/>
                      <a:r>
                        <a:rPr lang="en-GB" sz="1400" dirty="0">
                          <a:latin typeface="Modern Era" panose="02000000000000000000" pitchFamily="50" charset="0"/>
                        </a:rPr>
                        <a:t>Certificate of Good standing</a:t>
                      </a:r>
                    </a:p>
                    <a:p>
                      <a:pPr algn="ctr"/>
                      <a:r>
                        <a:rPr lang="en-GB" sz="1400" dirty="0">
                          <a:latin typeface="Modern Era" panose="02000000000000000000" pitchFamily="50" charset="0"/>
                        </a:rPr>
                        <a:t>Medical Degree</a:t>
                      </a:r>
                    </a:p>
                    <a:p>
                      <a:pPr algn="ctr"/>
                      <a:endParaRPr lang="en-GB" sz="1400" dirty="0">
                        <a:latin typeface="Modern Era" panose="02000000000000000000" pitchFamily="50" charset="0"/>
                      </a:endParaRP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bl>
          </a:graphicData>
        </a:graphic>
      </p:graphicFrame>
      <p:pic>
        <p:nvPicPr>
          <p:cNvPr id="110" name="Picture 4" descr="About The Board | Maryland Board of Physicians">
            <a:extLst>
              <a:ext uri="{FF2B5EF4-FFF2-40B4-BE49-F238E27FC236}">
                <a16:creationId xmlns:a16="http://schemas.microsoft.com/office/drawing/2014/main" id="{DFE3588B-E9E1-84EA-CCD1-6ED9309DF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3936" y="3143407"/>
            <a:ext cx="1282269" cy="796561"/>
          </a:xfrm>
          <a:prstGeom prst="rect">
            <a:avLst/>
          </a:prstGeom>
          <a:noFill/>
          <a:extLst>
            <a:ext uri="{909E8E84-426E-40DD-AFC4-6F175D3DCCD1}">
              <a14:hiddenFill xmlns:a14="http://schemas.microsoft.com/office/drawing/2010/main">
                <a:solidFill>
                  <a:srgbClr val="FFFFFF"/>
                </a:solidFill>
              </a14:hiddenFill>
            </a:ext>
          </a:extLst>
        </p:spPr>
      </p:pic>
      <p:sp>
        <p:nvSpPr>
          <p:cNvPr id="2062" name="TextBox 2061">
            <a:extLst>
              <a:ext uri="{FF2B5EF4-FFF2-40B4-BE49-F238E27FC236}">
                <a16:creationId xmlns:a16="http://schemas.microsoft.com/office/drawing/2014/main" id="{31FA2C1A-7001-4850-C283-E63CAEBD69B0}"/>
              </a:ext>
            </a:extLst>
          </p:cNvPr>
          <p:cNvSpPr txBox="1"/>
          <p:nvPr/>
        </p:nvSpPr>
        <p:spPr>
          <a:xfrm>
            <a:off x="7807716" y="3932001"/>
            <a:ext cx="1422184" cy="253916"/>
          </a:xfrm>
          <a:prstGeom prst="rect">
            <a:avLst/>
          </a:prstGeom>
          <a:noFill/>
        </p:spPr>
        <p:txBody>
          <a:bodyPr wrap="none" rtlCol="0">
            <a:spAutoFit/>
          </a:bodyPr>
          <a:lstStyle/>
          <a:p>
            <a:r>
              <a:rPr lang="en-GB" sz="1050" dirty="0">
                <a:latin typeface="Modern Era" panose="02000000000000000000" pitchFamily="50" charset="0"/>
              </a:rPr>
              <a:t>Board of Physicians </a:t>
            </a:r>
          </a:p>
        </p:txBody>
      </p:sp>
      <p:sp>
        <p:nvSpPr>
          <p:cNvPr id="2063" name="TextBox 2062">
            <a:extLst>
              <a:ext uri="{FF2B5EF4-FFF2-40B4-BE49-F238E27FC236}">
                <a16:creationId xmlns:a16="http://schemas.microsoft.com/office/drawing/2014/main" id="{DA6A7453-75F7-DD71-5001-146F4B0ECB6A}"/>
              </a:ext>
            </a:extLst>
          </p:cNvPr>
          <p:cNvSpPr txBox="1"/>
          <p:nvPr/>
        </p:nvSpPr>
        <p:spPr>
          <a:xfrm>
            <a:off x="5175934" y="5828671"/>
            <a:ext cx="1882247" cy="338554"/>
          </a:xfrm>
          <a:prstGeom prst="rect">
            <a:avLst/>
          </a:prstGeom>
          <a:noFill/>
        </p:spPr>
        <p:txBody>
          <a:bodyPr wrap="none" rtlCol="0">
            <a:spAutoFit/>
          </a:bodyPr>
          <a:lstStyle/>
          <a:p>
            <a:r>
              <a:rPr lang="en-GB" sz="1600" dirty="0">
                <a:latin typeface="Modern Era" panose="02000000000000000000" pitchFamily="50" charset="0"/>
              </a:rPr>
              <a:t>Physician’s Wallet </a:t>
            </a:r>
          </a:p>
        </p:txBody>
      </p:sp>
      <p:cxnSp>
        <p:nvCxnSpPr>
          <p:cNvPr id="2065" name="Straight Arrow Connector 2064">
            <a:extLst>
              <a:ext uri="{FF2B5EF4-FFF2-40B4-BE49-F238E27FC236}">
                <a16:creationId xmlns:a16="http://schemas.microsoft.com/office/drawing/2014/main" id="{2792B892-CD9D-39D9-6394-5DA39C1367CC}"/>
              </a:ext>
            </a:extLst>
          </p:cNvPr>
          <p:cNvCxnSpPr>
            <a:cxnSpLocks/>
          </p:cNvCxnSpPr>
          <p:nvPr/>
        </p:nvCxnSpPr>
        <p:spPr>
          <a:xfrm flipV="1">
            <a:off x="7351101" y="3561604"/>
            <a:ext cx="670525" cy="1023"/>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04A0B2A2-20C0-4EF8-3DCC-DF2A5BC303EB}"/>
              </a:ext>
            </a:extLst>
          </p:cNvPr>
          <p:cNvCxnSpPr>
            <a:cxnSpLocks/>
          </p:cNvCxnSpPr>
          <p:nvPr/>
        </p:nvCxnSpPr>
        <p:spPr>
          <a:xfrm>
            <a:off x="3912719" y="3561604"/>
            <a:ext cx="941800" cy="0"/>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723B7278-D2BA-98FD-ABEC-78AF284E9552}"/>
              </a:ext>
            </a:extLst>
          </p:cNvPr>
          <p:cNvSpPr txBox="1"/>
          <p:nvPr/>
        </p:nvSpPr>
        <p:spPr>
          <a:xfrm>
            <a:off x="374235" y="371522"/>
            <a:ext cx="4218705" cy="892552"/>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600" dirty="0"/>
              <a:t>Use Case 1 – UK Credentials to Maryland Licensing Board</a:t>
            </a:r>
            <a:endParaRPr lang="en-GB" sz="1800" dirty="0"/>
          </a:p>
        </p:txBody>
      </p:sp>
      <p:pic>
        <p:nvPicPr>
          <p:cNvPr id="6148" name="Picture 4" descr="1200px General Medical Council Logo - General Medical Council Logo, HD Png  Download - kindpng">
            <a:extLst>
              <a:ext uri="{FF2B5EF4-FFF2-40B4-BE49-F238E27FC236}">
                <a16:creationId xmlns:a16="http://schemas.microsoft.com/office/drawing/2014/main" id="{860A928A-B827-95B1-E75D-488F3D694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880" y="3681710"/>
            <a:ext cx="745628" cy="6657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1200px General Medical Council Logo - General Medical Council Logo, HD Png  Download - kindpng">
            <a:extLst>
              <a:ext uri="{FF2B5EF4-FFF2-40B4-BE49-F238E27FC236}">
                <a16:creationId xmlns:a16="http://schemas.microsoft.com/office/drawing/2014/main" id="{C21148C8-755B-21CF-96F0-5F1239D6C6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3503" y="2362451"/>
            <a:ext cx="268227" cy="239508"/>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12</a:t>
            </a:fld>
            <a:endParaRPr lang="en-GB"/>
          </a:p>
        </p:txBody>
      </p:sp>
      <p:pic>
        <p:nvPicPr>
          <p:cNvPr id="3" name="Picture 2">
            <a:extLst>
              <a:ext uri="{FF2B5EF4-FFF2-40B4-BE49-F238E27FC236}">
                <a16:creationId xmlns:a16="http://schemas.microsoft.com/office/drawing/2014/main" id="{1DEA1AE1-CC4E-A889-117A-965A4E0625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088" y="2615296"/>
            <a:ext cx="749568" cy="749568"/>
          </a:xfrm>
          <a:prstGeom prst="rect">
            <a:avLst/>
          </a:prstGeom>
        </p:spPr>
      </p:pic>
      <p:pic>
        <p:nvPicPr>
          <p:cNvPr id="14" name="Picture 13">
            <a:extLst>
              <a:ext uri="{FF2B5EF4-FFF2-40B4-BE49-F238E27FC236}">
                <a16:creationId xmlns:a16="http://schemas.microsoft.com/office/drawing/2014/main" id="{0FE38DD3-B28C-819B-F013-39A6342925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4056" y="3538818"/>
            <a:ext cx="279277" cy="279277"/>
          </a:xfrm>
          <a:prstGeom prst="rect">
            <a:avLst/>
          </a:prstGeom>
        </p:spPr>
      </p:pic>
    </p:spTree>
    <p:extLst>
      <p:ext uri="{BB962C8B-B14F-4D97-AF65-F5344CB8AC3E}">
        <p14:creationId xmlns:p14="http://schemas.microsoft.com/office/powerpoint/2010/main" val="229781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graphicFrame>
        <p:nvGraphicFramePr>
          <p:cNvPr id="29" name="Table 29">
            <a:extLst>
              <a:ext uri="{FF2B5EF4-FFF2-40B4-BE49-F238E27FC236}">
                <a16:creationId xmlns:a16="http://schemas.microsoft.com/office/drawing/2014/main" id="{34140433-5279-9704-DAD2-DD2E1768831C}"/>
              </a:ext>
            </a:extLst>
          </p:cNvPr>
          <p:cNvGraphicFramePr>
            <a:graphicFrameLocks noGrp="1"/>
          </p:cNvGraphicFramePr>
          <p:nvPr/>
        </p:nvGraphicFramePr>
        <p:xfrm>
          <a:off x="374236" y="2319855"/>
          <a:ext cx="4149573" cy="2251057"/>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Issuer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Credential(s)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8207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r>
                        <a:rPr lang="en-GB" sz="1400" dirty="0">
                          <a:latin typeface="Modern Era" panose="02000000000000000000" pitchFamily="50" charset="0"/>
                        </a:rPr>
                        <a:t>Medical degree</a:t>
                      </a:r>
                    </a:p>
                    <a:p>
                      <a:pPr algn="ctr"/>
                      <a:r>
                        <a:rPr lang="en-GB" sz="1400" dirty="0">
                          <a:latin typeface="Modern Era" panose="02000000000000000000" pitchFamily="50" charset="0"/>
                        </a:rPr>
                        <a:t>Residency Program</a:t>
                      </a: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r h="5570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dirty="0">
                        <a:latin typeface="Modern Era" panose="02000000000000000000" pitchFamily="50" charset="0"/>
                      </a:endParaRPr>
                    </a:p>
                    <a:p>
                      <a:pPr algn="ctr"/>
                      <a:r>
                        <a:rPr lang="en-GB" sz="1400" dirty="0">
                          <a:latin typeface="Modern Era" panose="02000000000000000000" pitchFamily="50" charset="0"/>
                        </a:rPr>
                        <a:t>AVR</a:t>
                      </a:r>
                    </a:p>
                    <a:p>
                      <a:pPr algn="ctr"/>
                      <a:endParaRPr lang="en-GB" sz="1400" dirty="0">
                        <a:latin typeface="Modern Era" panose="02000000000000000000" pitchFamily="50" charset="0"/>
                      </a:endParaRPr>
                    </a:p>
                    <a:p>
                      <a:endParaRPr lang="en-GB" dirty="0"/>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739740"/>
                  </a:ext>
                </a:extLst>
              </a:tr>
            </a:tbl>
          </a:graphicData>
        </a:graphic>
      </p:graphicFrame>
      <p:pic>
        <p:nvPicPr>
          <p:cNvPr id="2052" name="Picture 4" descr="Sign in">
            <a:extLst>
              <a:ext uri="{FF2B5EF4-FFF2-40B4-BE49-F238E27FC236}">
                <a16:creationId xmlns:a16="http://schemas.microsoft.com/office/drawing/2014/main" id="{A57BC45C-00DA-23F3-490A-C16677468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02" y="3669293"/>
            <a:ext cx="1166084" cy="779333"/>
          </a:xfrm>
          <a:prstGeom prst="rect">
            <a:avLst/>
          </a:prstGeom>
          <a:noFill/>
          <a:extLst>
            <a:ext uri="{909E8E84-426E-40DD-AFC4-6F175D3DCCD1}">
              <a14:hiddenFill xmlns:a14="http://schemas.microsoft.com/office/drawing/2010/main">
                <a:solidFill>
                  <a:srgbClr val="FFFFFF"/>
                </a:solidFill>
              </a14:hiddenFill>
            </a:ext>
          </a:extLst>
        </p:spPr>
      </p:pic>
      <p:grpSp>
        <p:nvGrpSpPr>
          <p:cNvPr id="2061" name="Group 2060">
            <a:extLst>
              <a:ext uri="{FF2B5EF4-FFF2-40B4-BE49-F238E27FC236}">
                <a16:creationId xmlns:a16="http://schemas.microsoft.com/office/drawing/2014/main" id="{6380B19D-7CD2-0DDF-C93B-B4314187B88E}"/>
              </a:ext>
            </a:extLst>
          </p:cNvPr>
          <p:cNvGrpSpPr/>
          <p:nvPr/>
        </p:nvGrpSpPr>
        <p:grpSpPr>
          <a:xfrm>
            <a:off x="4383619" y="973884"/>
            <a:ext cx="3416311" cy="4942997"/>
            <a:chOff x="3390776" y="389840"/>
            <a:chExt cx="4033818" cy="5836456"/>
          </a:xfrm>
        </p:grpSpPr>
        <p:grpSp>
          <p:nvGrpSpPr>
            <p:cNvPr id="2059" name="Group 2058">
              <a:extLst>
                <a:ext uri="{FF2B5EF4-FFF2-40B4-BE49-F238E27FC236}">
                  <a16:creationId xmlns:a16="http://schemas.microsoft.com/office/drawing/2014/main" id="{AD52D006-4AF7-8EA5-396B-63A8FDDECD4D}"/>
                </a:ext>
              </a:extLst>
            </p:cNvPr>
            <p:cNvGrpSpPr/>
            <p:nvPr/>
          </p:nvGrpSpPr>
          <p:grpSpPr>
            <a:xfrm>
              <a:off x="3390776" y="389840"/>
              <a:ext cx="4033818" cy="5836456"/>
              <a:chOff x="3390776" y="389840"/>
              <a:chExt cx="4033818" cy="5836456"/>
            </a:xfrm>
          </p:grpSpPr>
          <p:grpSp>
            <p:nvGrpSpPr>
              <p:cNvPr id="12" name="Group 11">
                <a:extLst>
                  <a:ext uri="{FF2B5EF4-FFF2-40B4-BE49-F238E27FC236}">
                    <a16:creationId xmlns:a16="http://schemas.microsoft.com/office/drawing/2014/main" id="{C6546935-2A5C-3F61-3FD3-6BF34031F328}"/>
                  </a:ext>
                </a:extLst>
              </p:cNvPr>
              <p:cNvGrpSpPr/>
              <p:nvPr/>
            </p:nvGrpSpPr>
            <p:grpSpPr>
              <a:xfrm>
                <a:off x="3390776" y="389840"/>
                <a:ext cx="4033818" cy="5836456"/>
                <a:chOff x="3390776" y="389840"/>
                <a:chExt cx="4033818" cy="5836456"/>
              </a:xfrm>
            </p:grpSpPr>
            <p:grpSp>
              <p:nvGrpSpPr>
                <p:cNvPr id="5" name="Group 4">
                  <a:extLst>
                    <a:ext uri="{FF2B5EF4-FFF2-40B4-BE49-F238E27FC236}">
                      <a16:creationId xmlns:a16="http://schemas.microsoft.com/office/drawing/2014/main" id="{3051D265-C616-F125-F2AE-1FA9D478FC8D}"/>
                    </a:ext>
                  </a:extLst>
                </p:cNvPr>
                <p:cNvGrpSpPr/>
                <p:nvPr/>
              </p:nvGrpSpPr>
              <p:grpSpPr>
                <a:xfrm>
                  <a:off x="3390776" y="389840"/>
                  <a:ext cx="4033818" cy="5836456"/>
                  <a:chOff x="1711261" y="1198949"/>
                  <a:chExt cx="2873862" cy="4348184"/>
                </a:xfrm>
              </p:grpSpPr>
              <p:pic>
                <p:nvPicPr>
                  <p:cNvPr id="6" name="Picture 5" descr="Graphical user interface, text, application&#10;&#10;Description automatically generated">
                    <a:extLst>
                      <a:ext uri="{FF2B5EF4-FFF2-40B4-BE49-F238E27FC236}">
                        <a16:creationId xmlns:a16="http://schemas.microsoft.com/office/drawing/2014/main" id="{C191CBA5-6C53-FB16-64CE-820F37150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3608" y="1310867"/>
                    <a:ext cx="1835718" cy="3974942"/>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A1CFC50A-833F-D3AC-D286-B6F189813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261" y="1198949"/>
                    <a:ext cx="2873862" cy="4348184"/>
                  </a:xfrm>
                  <a:prstGeom prst="rect">
                    <a:avLst/>
                  </a:prstGeom>
                </p:spPr>
              </p:pic>
            </p:grpSp>
            <p:sp>
              <p:nvSpPr>
                <p:cNvPr id="8" name="Rectangle 7">
                  <a:extLst>
                    <a:ext uri="{FF2B5EF4-FFF2-40B4-BE49-F238E27FC236}">
                      <a16:creationId xmlns:a16="http://schemas.microsoft.com/office/drawing/2014/main" id="{3C95861D-288F-350C-19C6-584EBF472277}"/>
                    </a:ext>
                  </a:extLst>
                </p:cNvPr>
                <p:cNvSpPr/>
                <p:nvPr/>
              </p:nvSpPr>
              <p:spPr>
                <a:xfrm>
                  <a:off x="4355615" y="1989344"/>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4E26D50-5631-51E4-6FE8-F583F8642CB0}"/>
                    </a:ext>
                  </a:extLst>
                </p:cNvPr>
                <p:cNvSpPr/>
                <p:nvPr/>
              </p:nvSpPr>
              <p:spPr>
                <a:xfrm>
                  <a:off x="4355615" y="3376069"/>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400D6F7-2789-1BB3-6B72-43416C92FA42}"/>
                    </a:ext>
                  </a:extLst>
                </p:cNvPr>
                <p:cNvSpPr/>
                <p:nvPr/>
              </p:nvSpPr>
              <p:spPr>
                <a:xfrm>
                  <a:off x="4228808" y="4547571"/>
                  <a:ext cx="2367435" cy="670094"/>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3" name="Picture 2" descr="EFOMP :: Faculty position in Radiological Physics">
                <a:extLst>
                  <a:ext uri="{FF2B5EF4-FFF2-40B4-BE49-F238E27FC236}">
                    <a16:creationId xmlns:a16="http://schemas.microsoft.com/office/drawing/2014/main" id="{5CB884A3-DC1E-E93C-FD5C-88E0C56E3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494" y="3324754"/>
                <a:ext cx="729274" cy="47705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93CC8F5-7DDC-E02C-0ECF-0C4BAD523224}"/>
                  </a:ext>
                </a:extLst>
              </p:cNvPr>
              <p:cNvSpPr txBox="1"/>
              <p:nvPr/>
            </p:nvSpPr>
            <p:spPr>
              <a:xfrm>
                <a:off x="4864886" y="3421781"/>
                <a:ext cx="830677" cy="477054"/>
              </a:xfrm>
              <a:prstGeom prst="rect">
                <a:avLst/>
              </a:prstGeom>
              <a:noFill/>
            </p:spPr>
            <p:txBody>
              <a:bodyPr wrap="none" rtlCol="0">
                <a:spAutoFit/>
              </a:bodyPr>
              <a:lstStyle/>
              <a:p>
                <a:r>
                  <a:rPr lang="en-GB" sz="700" dirty="0">
                    <a:solidFill>
                      <a:srgbClr val="213468"/>
                    </a:solidFill>
                    <a:latin typeface="Modern Era" panose="02000000000000000000" pitchFamily="50" charset="0"/>
                  </a:rPr>
                  <a:t>Medical Degree</a:t>
                </a:r>
              </a:p>
              <a:p>
                <a:endParaRPr lang="en-GB" dirty="0"/>
              </a:p>
            </p:txBody>
          </p:sp>
          <p:cxnSp>
            <p:nvCxnSpPr>
              <p:cNvPr id="2049" name="Straight Connector 2048">
                <a:extLst>
                  <a:ext uri="{FF2B5EF4-FFF2-40B4-BE49-F238E27FC236}">
                    <a16:creationId xmlns:a16="http://schemas.microsoft.com/office/drawing/2014/main" id="{67D87D1E-91CA-83CC-CADB-3A90706A5B1E}"/>
                  </a:ext>
                </a:extLst>
              </p:cNvPr>
              <p:cNvCxnSpPr>
                <a:cxnSpLocks/>
              </p:cNvCxnSpPr>
              <p:nvPr/>
            </p:nvCxnSpPr>
            <p:spPr>
              <a:xfrm>
                <a:off x="4932605" y="3604484"/>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pic>
            <p:nvPicPr>
              <p:cNvPr id="2054" name="Picture 2053">
                <a:extLst>
                  <a:ext uri="{FF2B5EF4-FFF2-40B4-BE49-F238E27FC236}">
                    <a16:creationId xmlns:a16="http://schemas.microsoft.com/office/drawing/2014/main" id="{8FC58533-F67F-A3DB-3B7B-2AEC63756325}"/>
                  </a:ext>
                </a:extLst>
              </p:cNvPr>
              <p:cNvPicPr>
                <a:picLocks noChangeAspect="1"/>
              </p:cNvPicPr>
              <p:nvPr/>
            </p:nvPicPr>
            <p:blipFill>
              <a:blip r:embed="rId7"/>
              <a:stretch>
                <a:fillRect/>
              </a:stretch>
            </p:blipFill>
            <p:spPr>
              <a:xfrm>
                <a:off x="4361717" y="3722038"/>
                <a:ext cx="1494631" cy="411854"/>
              </a:xfrm>
              <a:prstGeom prst="rect">
                <a:avLst/>
              </a:prstGeom>
            </p:spPr>
          </p:pic>
          <p:pic>
            <p:nvPicPr>
              <p:cNvPr id="45" name="Picture 4" descr="Sign in">
                <a:extLst>
                  <a:ext uri="{FF2B5EF4-FFF2-40B4-BE49-F238E27FC236}">
                    <a16:creationId xmlns:a16="http://schemas.microsoft.com/office/drawing/2014/main" id="{5D547A32-E35E-5E17-DD30-4CF15A867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904" y="2033749"/>
                <a:ext cx="366962" cy="245253"/>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260E3001-D574-F21E-C46F-E4AA0CE8B142}"/>
                  </a:ext>
                </a:extLst>
              </p:cNvPr>
              <p:cNvCxnSpPr>
                <a:cxnSpLocks/>
              </p:cNvCxnSpPr>
              <p:nvPr/>
            </p:nvCxnSpPr>
            <p:spPr>
              <a:xfrm>
                <a:off x="4932604" y="2238683"/>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CBEBD99-35D7-2AFC-0F6C-AABCBB49B3EF}"/>
                  </a:ext>
                </a:extLst>
              </p:cNvPr>
              <p:cNvSpPr txBox="1"/>
              <p:nvPr/>
            </p:nvSpPr>
            <p:spPr>
              <a:xfrm>
                <a:off x="4842076" y="2031579"/>
                <a:ext cx="359394" cy="477054"/>
              </a:xfrm>
              <a:prstGeom prst="rect">
                <a:avLst/>
              </a:prstGeom>
              <a:noFill/>
            </p:spPr>
            <p:txBody>
              <a:bodyPr wrap="none" rtlCol="0">
                <a:spAutoFit/>
              </a:bodyPr>
              <a:lstStyle/>
              <a:p>
                <a:r>
                  <a:rPr lang="en-GB" sz="700" dirty="0">
                    <a:solidFill>
                      <a:srgbClr val="213468"/>
                    </a:solidFill>
                    <a:latin typeface="Modern Era" panose="02000000000000000000" pitchFamily="50" charset="0"/>
                  </a:rPr>
                  <a:t>AVR</a:t>
                </a:r>
              </a:p>
              <a:p>
                <a:endParaRPr lang="en-GB" dirty="0"/>
              </a:p>
            </p:txBody>
          </p:sp>
          <p:pic>
            <p:nvPicPr>
              <p:cNvPr id="2058" name="Picture 2057">
                <a:extLst>
                  <a:ext uri="{FF2B5EF4-FFF2-40B4-BE49-F238E27FC236}">
                    <a16:creationId xmlns:a16="http://schemas.microsoft.com/office/drawing/2014/main" id="{3DE7D1A4-38AA-E99C-6192-D15E59F09DFD}"/>
                  </a:ext>
                </a:extLst>
              </p:cNvPr>
              <p:cNvPicPr>
                <a:picLocks noChangeAspect="1"/>
              </p:cNvPicPr>
              <p:nvPr/>
            </p:nvPicPr>
            <p:blipFill>
              <a:blip r:embed="rId8"/>
              <a:stretch>
                <a:fillRect/>
              </a:stretch>
            </p:blipFill>
            <p:spPr>
              <a:xfrm>
                <a:off x="4398073" y="2334405"/>
                <a:ext cx="1417288" cy="364445"/>
              </a:xfrm>
              <a:prstGeom prst="rect">
                <a:avLst/>
              </a:prstGeom>
            </p:spPr>
          </p:pic>
        </p:grpSp>
        <p:sp>
          <p:nvSpPr>
            <p:cNvPr id="2060" name="Rectangle 2059">
              <a:extLst>
                <a:ext uri="{FF2B5EF4-FFF2-40B4-BE49-F238E27FC236}">
                  <a16:creationId xmlns:a16="http://schemas.microsoft.com/office/drawing/2014/main" id="{05F7A930-FFAA-19A0-3D7A-BD2FC1D5E174}"/>
                </a:ext>
              </a:extLst>
            </p:cNvPr>
            <p:cNvSpPr/>
            <p:nvPr/>
          </p:nvSpPr>
          <p:spPr>
            <a:xfrm>
              <a:off x="4228808" y="3158936"/>
              <a:ext cx="844434" cy="177721"/>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rgbClr val="213468"/>
                  </a:solidFill>
                </a:rPr>
                <a:t>UNIVERSITY</a:t>
              </a:r>
            </a:p>
          </p:txBody>
        </p:sp>
      </p:grpSp>
      <p:graphicFrame>
        <p:nvGraphicFramePr>
          <p:cNvPr id="109" name="Table 29">
            <a:extLst>
              <a:ext uri="{FF2B5EF4-FFF2-40B4-BE49-F238E27FC236}">
                <a16:creationId xmlns:a16="http://schemas.microsoft.com/office/drawing/2014/main" id="{CF181CE0-C06E-0BDA-FE51-B84B56E9113A}"/>
              </a:ext>
            </a:extLst>
          </p:cNvPr>
          <p:cNvGraphicFramePr>
            <a:graphicFrameLocks noGrp="1"/>
          </p:cNvGraphicFramePr>
          <p:nvPr/>
        </p:nvGraphicFramePr>
        <p:xfrm>
          <a:off x="7668191" y="2319855"/>
          <a:ext cx="4149573" cy="2189324"/>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Verifier</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Verified data received</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176482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endParaRPr lang="en-GB" sz="1400" dirty="0">
                        <a:latin typeface="Modern Era" panose="02000000000000000000" pitchFamily="50" charset="0"/>
                      </a:endParaRPr>
                    </a:p>
                    <a:p>
                      <a:pPr algn="ctr"/>
                      <a:r>
                        <a:rPr lang="en-GB" sz="1400" dirty="0">
                          <a:latin typeface="Modern Era" panose="02000000000000000000" pitchFamily="50" charset="0"/>
                        </a:rPr>
                        <a:t>Medical degree/</a:t>
                      </a:r>
                      <a:r>
                        <a:rPr lang="en-GB" sz="1400">
                          <a:latin typeface="Modern Era" panose="02000000000000000000" pitchFamily="50" charset="0"/>
                        </a:rPr>
                        <a:t>Residency Program/</a:t>
                      </a:r>
                      <a:endParaRPr lang="en-GB" sz="1400" dirty="0">
                        <a:latin typeface="Modern Era" panose="02000000000000000000" pitchFamily="50" charset="0"/>
                      </a:endParaRPr>
                    </a:p>
                    <a:p>
                      <a:pPr algn="ctr"/>
                      <a:r>
                        <a:rPr lang="en-GB" sz="1400" dirty="0">
                          <a:latin typeface="Modern Era" panose="02000000000000000000" pitchFamily="50" charset="0"/>
                        </a:rPr>
                        <a:t>AVR </a:t>
                      </a:r>
                    </a:p>
                    <a:p>
                      <a:pPr algn="ctr"/>
                      <a:endParaRPr lang="en-GB" sz="1400" dirty="0">
                        <a:latin typeface="Modern Era" panose="02000000000000000000" pitchFamily="50" charset="0"/>
                      </a:endParaRP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bl>
          </a:graphicData>
        </a:graphic>
      </p:graphicFrame>
      <p:pic>
        <p:nvPicPr>
          <p:cNvPr id="110" name="Picture 4" descr="About The Board | Maryland Board of Physicians">
            <a:extLst>
              <a:ext uri="{FF2B5EF4-FFF2-40B4-BE49-F238E27FC236}">
                <a16:creationId xmlns:a16="http://schemas.microsoft.com/office/drawing/2014/main" id="{DFE3588B-E9E1-84EA-CCD1-6ED9309DF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3936" y="3143407"/>
            <a:ext cx="1282269" cy="796561"/>
          </a:xfrm>
          <a:prstGeom prst="rect">
            <a:avLst/>
          </a:prstGeom>
          <a:noFill/>
          <a:extLst>
            <a:ext uri="{909E8E84-426E-40DD-AFC4-6F175D3DCCD1}">
              <a14:hiddenFill xmlns:a14="http://schemas.microsoft.com/office/drawing/2010/main">
                <a:solidFill>
                  <a:srgbClr val="FFFFFF"/>
                </a:solidFill>
              </a14:hiddenFill>
            </a:ext>
          </a:extLst>
        </p:spPr>
      </p:pic>
      <p:sp>
        <p:nvSpPr>
          <p:cNvPr id="2062" name="TextBox 2061">
            <a:extLst>
              <a:ext uri="{FF2B5EF4-FFF2-40B4-BE49-F238E27FC236}">
                <a16:creationId xmlns:a16="http://schemas.microsoft.com/office/drawing/2014/main" id="{31FA2C1A-7001-4850-C283-E63CAEBD69B0}"/>
              </a:ext>
            </a:extLst>
          </p:cNvPr>
          <p:cNvSpPr txBox="1"/>
          <p:nvPr/>
        </p:nvSpPr>
        <p:spPr>
          <a:xfrm>
            <a:off x="7807716" y="3932001"/>
            <a:ext cx="1422184" cy="253916"/>
          </a:xfrm>
          <a:prstGeom prst="rect">
            <a:avLst/>
          </a:prstGeom>
          <a:noFill/>
        </p:spPr>
        <p:txBody>
          <a:bodyPr wrap="none" rtlCol="0">
            <a:spAutoFit/>
          </a:bodyPr>
          <a:lstStyle/>
          <a:p>
            <a:r>
              <a:rPr lang="en-GB" sz="1050" dirty="0">
                <a:latin typeface="Modern Era" panose="02000000000000000000" pitchFamily="50" charset="0"/>
              </a:rPr>
              <a:t>Board of Physicians </a:t>
            </a:r>
          </a:p>
        </p:txBody>
      </p:sp>
      <p:sp>
        <p:nvSpPr>
          <p:cNvPr id="2063" name="TextBox 2062">
            <a:extLst>
              <a:ext uri="{FF2B5EF4-FFF2-40B4-BE49-F238E27FC236}">
                <a16:creationId xmlns:a16="http://schemas.microsoft.com/office/drawing/2014/main" id="{DA6A7453-75F7-DD71-5001-146F4B0ECB6A}"/>
              </a:ext>
            </a:extLst>
          </p:cNvPr>
          <p:cNvSpPr txBox="1"/>
          <p:nvPr/>
        </p:nvSpPr>
        <p:spPr>
          <a:xfrm>
            <a:off x="5175934" y="5828671"/>
            <a:ext cx="1882247" cy="338554"/>
          </a:xfrm>
          <a:prstGeom prst="rect">
            <a:avLst/>
          </a:prstGeom>
          <a:noFill/>
        </p:spPr>
        <p:txBody>
          <a:bodyPr wrap="none" rtlCol="0">
            <a:spAutoFit/>
          </a:bodyPr>
          <a:lstStyle/>
          <a:p>
            <a:r>
              <a:rPr lang="en-GB" sz="1600" dirty="0">
                <a:latin typeface="Modern Era" panose="02000000000000000000" pitchFamily="50" charset="0"/>
              </a:rPr>
              <a:t>Physician’s Wallet </a:t>
            </a:r>
          </a:p>
        </p:txBody>
      </p:sp>
      <p:cxnSp>
        <p:nvCxnSpPr>
          <p:cNvPr id="2065" name="Straight Arrow Connector 2064">
            <a:extLst>
              <a:ext uri="{FF2B5EF4-FFF2-40B4-BE49-F238E27FC236}">
                <a16:creationId xmlns:a16="http://schemas.microsoft.com/office/drawing/2014/main" id="{2792B892-CD9D-39D9-6394-5DA39C1367CC}"/>
              </a:ext>
            </a:extLst>
          </p:cNvPr>
          <p:cNvCxnSpPr>
            <a:cxnSpLocks/>
          </p:cNvCxnSpPr>
          <p:nvPr/>
        </p:nvCxnSpPr>
        <p:spPr>
          <a:xfrm flipV="1">
            <a:off x="7351101" y="3561604"/>
            <a:ext cx="670525" cy="1023"/>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04A0B2A2-20C0-4EF8-3DCC-DF2A5BC303EB}"/>
              </a:ext>
            </a:extLst>
          </p:cNvPr>
          <p:cNvCxnSpPr>
            <a:cxnSpLocks/>
          </p:cNvCxnSpPr>
          <p:nvPr/>
        </p:nvCxnSpPr>
        <p:spPr>
          <a:xfrm>
            <a:off x="3912719" y="3561604"/>
            <a:ext cx="941800" cy="0"/>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sp>
        <p:nvSpPr>
          <p:cNvPr id="2073" name="Slide Number Placeholder 2072">
            <a:extLst>
              <a:ext uri="{FF2B5EF4-FFF2-40B4-BE49-F238E27FC236}">
                <a16:creationId xmlns:a16="http://schemas.microsoft.com/office/drawing/2014/main" id="{D851BBCA-95B1-98BF-C7DE-9BEE8A9175C6}"/>
              </a:ext>
            </a:extLst>
          </p:cNvPr>
          <p:cNvSpPr>
            <a:spLocks noGrp="1"/>
          </p:cNvSpPr>
          <p:nvPr>
            <p:ph type="sldNum" sz="quarter" idx="12"/>
          </p:nvPr>
        </p:nvSpPr>
        <p:spPr/>
        <p:txBody>
          <a:bodyPr/>
          <a:lstStyle/>
          <a:p>
            <a:fld id="{4DFCA95B-FC54-448B-B288-4BB45BDA35EF}" type="slidenum">
              <a:rPr lang="en-GB" smtClean="0"/>
              <a:t>13</a:t>
            </a:fld>
            <a:endParaRPr lang="en-GB"/>
          </a:p>
        </p:txBody>
      </p:sp>
      <p:pic>
        <p:nvPicPr>
          <p:cNvPr id="3" name="Picture 2" descr="Logo&#10;&#10;Description automatically generated">
            <a:extLst>
              <a:ext uri="{FF2B5EF4-FFF2-40B4-BE49-F238E27FC236}">
                <a16:creationId xmlns:a16="http://schemas.microsoft.com/office/drawing/2014/main" id="{A25CB0B1-40F1-0FA9-B25B-EF0651F9E8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650" y="2778019"/>
            <a:ext cx="783585" cy="783585"/>
          </a:xfrm>
          <a:prstGeom prst="rect">
            <a:avLst/>
          </a:prstGeom>
        </p:spPr>
      </p:pic>
      <p:sp>
        <p:nvSpPr>
          <p:cNvPr id="34" name="TextBox 33">
            <a:extLst>
              <a:ext uri="{FF2B5EF4-FFF2-40B4-BE49-F238E27FC236}">
                <a16:creationId xmlns:a16="http://schemas.microsoft.com/office/drawing/2014/main" id="{1720122B-5059-45DE-92E5-101C18973A28}"/>
              </a:ext>
            </a:extLst>
          </p:cNvPr>
          <p:cNvSpPr txBox="1"/>
          <p:nvPr/>
        </p:nvSpPr>
        <p:spPr>
          <a:xfrm>
            <a:off x="325709" y="396740"/>
            <a:ext cx="4246626" cy="892552"/>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600" dirty="0"/>
              <a:t>Use Case 2 – US Credentials to Maryland Licensing Board</a:t>
            </a:r>
            <a:endParaRPr lang="en-GB" sz="1800" dirty="0"/>
          </a:p>
        </p:txBody>
      </p:sp>
    </p:spTree>
    <p:extLst>
      <p:ext uri="{BB962C8B-B14F-4D97-AF65-F5344CB8AC3E}">
        <p14:creationId xmlns:p14="http://schemas.microsoft.com/office/powerpoint/2010/main" val="2709199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41DB31-5A26-48B2-9110-42CA80CAC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80" y="859539"/>
            <a:ext cx="2442283" cy="5285351"/>
          </a:xfrm>
          <a:prstGeom prst="rect">
            <a:avLst/>
          </a:prstGeom>
          <a:ln>
            <a:solidFill>
              <a:srgbClr val="002060"/>
            </a:solidFill>
          </a:ln>
        </p:spPr>
      </p:pic>
      <p:pic>
        <p:nvPicPr>
          <p:cNvPr id="12" name="Picture 11">
            <a:extLst>
              <a:ext uri="{FF2B5EF4-FFF2-40B4-BE49-F238E27FC236}">
                <a16:creationId xmlns:a16="http://schemas.microsoft.com/office/drawing/2014/main" id="{13703EF6-1A7F-49DB-9143-4FBCFF337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2677" y="859539"/>
            <a:ext cx="2434397" cy="5268286"/>
          </a:xfrm>
          <a:prstGeom prst="rect">
            <a:avLst/>
          </a:prstGeom>
          <a:ln>
            <a:solidFill>
              <a:srgbClr val="002060"/>
            </a:solidFill>
          </a:ln>
        </p:spPr>
      </p:pic>
      <p:pic>
        <p:nvPicPr>
          <p:cNvPr id="14" name="Picture 13">
            <a:extLst>
              <a:ext uri="{FF2B5EF4-FFF2-40B4-BE49-F238E27FC236}">
                <a16:creationId xmlns:a16="http://schemas.microsoft.com/office/drawing/2014/main" id="{F5BC8CC5-A966-456A-8AA2-948A31B68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689" y="859539"/>
            <a:ext cx="2446027" cy="5293453"/>
          </a:xfrm>
          <a:prstGeom prst="rect">
            <a:avLst/>
          </a:prstGeom>
          <a:ln>
            <a:solidFill>
              <a:srgbClr val="243469"/>
            </a:solidFill>
          </a:ln>
        </p:spPr>
      </p:pic>
      <p:pic>
        <p:nvPicPr>
          <p:cNvPr id="15" name="Picture 14">
            <a:extLst>
              <a:ext uri="{FF2B5EF4-FFF2-40B4-BE49-F238E27FC236}">
                <a16:creationId xmlns:a16="http://schemas.microsoft.com/office/drawing/2014/main" id="{0D6DFE32-53B1-4510-84F7-60E633B50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2676" y="859539"/>
            <a:ext cx="2427215" cy="5252743"/>
          </a:xfrm>
          <a:prstGeom prst="rect">
            <a:avLst/>
          </a:prstGeom>
          <a:ln>
            <a:solidFill>
              <a:srgbClr val="243469"/>
            </a:solidFill>
          </a:ln>
        </p:spPr>
      </p:pic>
      <p:sp>
        <p:nvSpPr>
          <p:cNvPr id="5" name="Rectangle 4">
            <a:extLst>
              <a:ext uri="{FF2B5EF4-FFF2-40B4-BE49-F238E27FC236}">
                <a16:creationId xmlns:a16="http://schemas.microsoft.com/office/drawing/2014/main" id="{B5D6F245-8835-48C0-99B9-B7B363D2647E}"/>
              </a:ext>
            </a:extLst>
          </p:cNvPr>
          <p:cNvSpPr/>
          <p:nvPr/>
        </p:nvSpPr>
        <p:spPr>
          <a:xfrm>
            <a:off x="608708" y="302403"/>
            <a:ext cx="2341025"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Make connection</a:t>
            </a:r>
          </a:p>
        </p:txBody>
      </p:sp>
      <p:sp>
        <p:nvSpPr>
          <p:cNvPr id="6" name="Rectangle 5">
            <a:extLst>
              <a:ext uri="{FF2B5EF4-FFF2-40B4-BE49-F238E27FC236}">
                <a16:creationId xmlns:a16="http://schemas.microsoft.com/office/drawing/2014/main" id="{97A312F8-5D96-4313-BEAD-9C24D3FD45D4}"/>
              </a:ext>
            </a:extLst>
          </p:cNvPr>
          <p:cNvSpPr/>
          <p:nvPr/>
        </p:nvSpPr>
        <p:spPr>
          <a:xfrm>
            <a:off x="1516167" y="6109639"/>
            <a:ext cx="526106" cy="769441"/>
          </a:xfrm>
          <a:prstGeom prst="rect">
            <a:avLst/>
          </a:prstGeom>
          <a:noFill/>
        </p:spPr>
        <p:txBody>
          <a:bodyPr wrap="non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A</a:t>
            </a:r>
          </a:p>
        </p:txBody>
      </p:sp>
      <p:sp>
        <p:nvSpPr>
          <p:cNvPr id="17" name="Rectangle 16">
            <a:extLst>
              <a:ext uri="{FF2B5EF4-FFF2-40B4-BE49-F238E27FC236}">
                <a16:creationId xmlns:a16="http://schemas.microsoft.com/office/drawing/2014/main" id="{AB5993F9-4974-43E1-9E6C-821877FB406B}"/>
              </a:ext>
            </a:extLst>
          </p:cNvPr>
          <p:cNvSpPr/>
          <p:nvPr/>
        </p:nvSpPr>
        <p:spPr>
          <a:xfrm>
            <a:off x="4400819" y="6109639"/>
            <a:ext cx="500457" cy="769441"/>
          </a:xfrm>
          <a:prstGeom prst="rect">
            <a:avLst/>
          </a:prstGeom>
          <a:noFill/>
        </p:spPr>
        <p:txBody>
          <a:bodyPr wrap="squar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B</a:t>
            </a:r>
          </a:p>
        </p:txBody>
      </p:sp>
      <p:sp>
        <p:nvSpPr>
          <p:cNvPr id="19" name="Rectangle 18">
            <a:extLst>
              <a:ext uri="{FF2B5EF4-FFF2-40B4-BE49-F238E27FC236}">
                <a16:creationId xmlns:a16="http://schemas.microsoft.com/office/drawing/2014/main" id="{EA9455FC-F1D7-449E-804D-FA1FBF769387}"/>
              </a:ext>
            </a:extLst>
          </p:cNvPr>
          <p:cNvSpPr/>
          <p:nvPr/>
        </p:nvSpPr>
        <p:spPr>
          <a:xfrm>
            <a:off x="7443702" y="6109639"/>
            <a:ext cx="482824" cy="769441"/>
          </a:xfrm>
          <a:prstGeom prst="rect">
            <a:avLst/>
          </a:prstGeom>
          <a:noFill/>
        </p:spPr>
        <p:txBody>
          <a:bodyPr wrap="non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C</a:t>
            </a:r>
          </a:p>
        </p:txBody>
      </p:sp>
      <p:sp>
        <p:nvSpPr>
          <p:cNvPr id="21" name="Rectangle 20">
            <a:extLst>
              <a:ext uri="{FF2B5EF4-FFF2-40B4-BE49-F238E27FC236}">
                <a16:creationId xmlns:a16="http://schemas.microsoft.com/office/drawing/2014/main" id="{0496164C-7FAA-4E5D-BC21-FAA2EE081F29}"/>
              </a:ext>
            </a:extLst>
          </p:cNvPr>
          <p:cNvSpPr/>
          <p:nvPr/>
        </p:nvSpPr>
        <p:spPr>
          <a:xfrm>
            <a:off x="10320913" y="6109639"/>
            <a:ext cx="540533" cy="769441"/>
          </a:xfrm>
          <a:prstGeom prst="rect">
            <a:avLst/>
          </a:prstGeom>
          <a:noFill/>
        </p:spPr>
        <p:txBody>
          <a:bodyPr wrap="non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D</a:t>
            </a:r>
          </a:p>
        </p:txBody>
      </p:sp>
      <p:sp>
        <p:nvSpPr>
          <p:cNvPr id="23" name="Rectangle 22">
            <a:extLst>
              <a:ext uri="{FF2B5EF4-FFF2-40B4-BE49-F238E27FC236}">
                <a16:creationId xmlns:a16="http://schemas.microsoft.com/office/drawing/2014/main" id="{DD4756DA-D03D-4FF2-951D-2DDA526CC00B}"/>
              </a:ext>
            </a:extLst>
          </p:cNvPr>
          <p:cNvSpPr/>
          <p:nvPr/>
        </p:nvSpPr>
        <p:spPr>
          <a:xfrm>
            <a:off x="3613232" y="307065"/>
            <a:ext cx="2075632" cy="461665"/>
          </a:xfrm>
          <a:prstGeom prst="rect">
            <a:avLst/>
          </a:prstGeom>
          <a:noFill/>
        </p:spPr>
        <p:txBody>
          <a:bodyPr wrap="non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Get credentials</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24" name="Rectangle 23">
            <a:extLst>
              <a:ext uri="{FF2B5EF4-FFF2-40B4-BE49-F238E27FC236}">
                <a16:creationId xmlns:a16="http://schemas.microsoft.com/office/drawing/2014/main" id="{011AD8D2-CAFF-4C04-A8F7-6B4F1238B02E}"/>
              </a:ext>
            </a:extLst>
          </p:cNvPr>
          <p:cNvSpPr/>
          <p:nvPr/>
        </p:nvSpPr>
        <p:spPr>
          <a:xfrm>
            <a:off x="6241471" y="302403"/>
            <a:ext cx="2334550"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Share credentials</a:t>
            </a:r>
          </a:p>
        </p:txBody>
      </p:sp>
      <p:sp>
        <p:nvSpPr>
          <p:cNvPr id="25" name="Rectangle 24">
            <a:extLst>
              <a:ext uri="{FF2B5EF4-FFF2-40B4-BE49-F238E27FC236}">
                <a16:creationId xmlns:a16="http://schemas.microsoft.com/office/drawing/2014/main" id="{2BC101CD-43B3-4A97-B8A9-9B7AD8735BFE}"/>
              </a:ext>
            </a:extLst>
          </p:cNvPr>
          <p:cNvSpPr/>
          <p:nvPr/>
        </p:nvSpPr>
        <p:spPr>
          <a:xfrm>
            <a:off x="9218688" y="302404"/>
            <a:ext cx="2204450"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License decision</a:t>
            </a:r>
          </a:p>
        </p:txBody>
      </p:sp>
    </p:spTree>
    <p:extLst>
      <p:ext uri="{BB962C8B-B14F-4D97-AF65-F5344CB8AC3E}">
        <p14:creationId xmlns:p14="http://schemas.microsoft.com/office/powerpoint/2010/main" val="1609032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40B40E-AF46-4C53-9272-437D02EACBD2}"/>
              </a:ext>
            </a:extLst>
          </p:cNvPr>
          <p:cNvPicPr>
            <a:picLocks noChangeAspect="1"/>
          </p:cNvPicPr>
          <p:nvPr/>
        </p:nvPicPr>
        <p:blipFill>
          <a:blip r:embed="rId3"/>
          <a:stretch>
            <a:fillRect/>
          </a:stretch>
        </p:blipFill>
        <p:spPr>
          <a:xfrm>
            <a:off x="6575673" y="764435"/>
            <a:ext cx="5239019" cy="5245370"/>
          </a:xfrm>
          <a:prstGeom prst="rect">
            <a:avLst/>
          </a:prstGeom>
        </p:spPr>
      </p:pic>
      <p:sp>
        <p:nvSpPr>
          <p:cNvPr id="2" name="Title 1">
            <a:extLst>
              <a:ext uri="{FF2B5EF4-FFF2-40B4-BE49-F238E27FC236}">
                <a16:creationId xmlns:a16="http://schemas.microsoft.com/office/drawing/2014/main" id="{E6DCA34E-83AF-496D-B39D-DEA5B4E08D4E}"/>
              </a:ext>
            </a:extLst>
          </p:cNvPr>
          <p:cNvSpPr>
            <a:spLocks noGrp="1"/>
          </p:cNvSpPr>
          <p:nvPr>
            <p:ph type="title"/>
          </p:nvPr>
        </p:nvSpPr>
        <p:spPr>
          <a:xfrm>
            <a:off x="6978316" y="1431042"/>
            <a:ext cx="4055899" cy="3995916"/>
          </a:xfrm>
        </p:spPr>
        <p:txBody>
          <a:bodyPr anchor="ctr">
            <a:normAutofit fontScale="90000"/>
          </a:bodyPr>
          <a:lstStyle/>
          <a:p>
            <a:pPr marL="0" marR="0" lvl="0" indent="0">
              <a:spcBef>
                <a:spcPts val="0"/>
              </a:spcBef>
              <a:spcAft>
                <a:spcPts val="600"/>
              </a:spcAft>
            </a:pPr>
            <a:r>
              <a:rPr lang="en-US" sz="3700" cap="small" dirty="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international medical verification that practically meets current expectation 43 days later and a happy ending</a:t>
            </a:r>
            <a:br>
              <a:rPr lang="en-US" sz="3700" cap="small" dirty="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sz="3700"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72810A69-893B-48C6-8DAC-B6ECAFB0F3D5}"/>
              </a:ext>
            </a:extLst>
          </p:cNvPr>
          <p:cNvSpPr>
            <a:spLocks noGrp="1"/>
          </p:cNvSpPr>
          <p:nvPr>
            <p:ph idx="1"/>
          </p:nvPr>
        </p:nvSpPr>
        <p:spPr>
          <a:xfrm>
            <a:off x="494453" y="738880"/>
            <a:ext cx="6081220" cy="5492492"/>
          </a:xfrm>
        </p:spPr>
        <p:txBody>
          <a:bodyPr anchor="ctr">
            <a:normAutofit lnSpcReduction="10000"/>
          </a:bodyPr>
          <a:lstStyle/>
          <a:p>
            <a:pPr marL="0" marR="0" indent="0">
              <a:spcBef>
                <a:spcPts val="0"/>
              </a:spcBef>
              <a:spcAft>
                <a:spcPts val="0"/>
              </a:spcAft>
              <a:buNone/>
            </a:pPr>
            <a:r>
              <a:rPr lang="en-US" sz="16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Dr. X starts new job Sept 1, 2022, in New York, Colon and Rectal Surgery.</a:t>
            </a:r>
          </a:p>
          <a:p>
            <a:pPr marL="0" marR="0" indent="0">
              <a:spcBef>
                <a:spcPts val="1500"/>
              </a:spcBef>
              <a:spcAft>
                <a:spcPts val="200"/>
              </a:spcAft>
              <a:buNone/>
            </a:pPr>
            <a:r>
              <a:rPr lang="en-US" sz="14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1 Day</a:t>
            </a:r>
            <a:r>
              <a:rPr lang="en-US" sz="12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FCVS application</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ECFMG Verification in progress</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Medical School uses third party for transcripts</a:t>
            </a:r>
          </a:p>
          <a:p>
            <a:pPr marL="0" marR="0" indent="0">
              <a:spcBef>
                <a:spcPts val="1500"/>
              </a:spcBef>
              <a:spcAft>
                <a:spcPts val="200"/>
              </a:spcAft>
              <a:buNone/>
            </a:pPr>
            <a:r>
              <a:rPr lang="en-US" sz="14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22 Days </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FCVS and ECFMG are requesting from third party not school</a:t>
            </a:r>
          </a:p>
          <a:p>
            <a:pPr marL="0" marR="0" indent="0">
              <a:spcBef>
                <a:spcPts val="1500"/>
              </a:spcBef>
              <a:spcAft>
                <a:spcPts val="200"/>
              </a:spcAft>
              <a:buNone/>
            </a:pPr>
            <a:r>
              <a:rPr lang="en-US" sz="14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31 Days</a:t>
            </a:r>
            <a:r>
              <a:rPr lang="en-US" sz="12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Third party cannot complete Medical Board Form, can provide partial information and FCVS can complete form with partial information FCVS cannot complete forms they are not the custodian of</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Third party makes exception to complete form with partial information through normal inquiry and fee process Third party must get permission from school</a:t>
            </a:r>
          </a:p>
          <a:p>
            <a:pPr marL="0" marR="0" indent="0">
              <a:spcBef>
                <a:spcPts val="1500"/>
              </a:spcBef>
              <a:spcAft>
                <a:spcPts val="200"/>
              </a:spcAft>
              <a:buNone/>
            </a:pPr>
            <a:r>
              <a:rPr lang="en-US" sz="14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36 Days</a:t>
            </a:r>
            <a:r>
              <a:rPr lang="en-US" sz="12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Escalated call from Dr. X</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Dr. X is making plans to </a:t>
            </a:r>
            <a:r>
              <a:rPr lang="en-US" sz="1200" b="1"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fly</a:t>
            </a: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 to UK with form if no response from dean</a:t>
            </a:r>
          </a:p>
          <a:p>
            <a:pPr marL="0" marR="0" indent="0">
              <a:spcBef>
                <a:spcPts val="1500"/>
              </a:spcBef>
              <a:spcAft>
                <a:spcPts val="200"/>
              </a:spcAft>
              <a:buNone/>
            </a:pPr>
            <a:r>
              <a:rPr lang="en-US" sz="14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42 Days </a:t>
            </a:r>
            <a:endParaRPr lang="en-US" sz="12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Many hours and phone calls to Medical School</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Dr. X connects with dean of Medical School</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Dean completes form and sends form and transcripts to FCVS via Email</a:t>
            </a:r>
          </a:p>
          <a:p>
            <a:pPr marL="0" marR="0" indent="0">
              <a:spcBef>
                <a:spcPts val="1500"/>
              </a:spcBef>
              <a:spcAft>
                <a:spcPts val="200"/>
              </a:spcAft>
              <a:buNone/>
            </a:pPr>
            <a:r>
              <a:rPr lang="en-US" sz="14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43 Days</a:t>
            </a:r>
            <a:r>
              <a:rPr lang="en-US" sz="1200" b="1" kern="0" cap="small" spc="25"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New York gets FCVS profile</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Dr. X did not have to </a:t>
            </a:r>
            <a:r>
              <a:rPr lang="en-US" sz="1200" b="1"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fly</a:t>
            </a: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 to the UK</a:t>
            </a:r>
          </a:p>
          <a:p>
            <a:pPr marL="0" marR="0" indent="0">
              <a:spcBef>
                <a:spcPts val="0"/>
              </a:spcBef>
              <a:spcAft>
                <a:spcPts val="0"/>
              </a:spcAft>
              <a:buNone/>
            </a:pPr>
            <a:r>
              <a:rPr lang="en-US" sz="12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The end</a:t>
            </a:r>
          </a:p>
        </p:txBody>
      </p:sp>
    </p:spTree>
    <p:extLst>
      <p:ext uri="{BB962C8B-B14F-4D97-AF65-F5344CB8AC3E}">
        <p14:creationId xmlns:p14="http://schemas.microsoft.com/office/powerpoint/2010/main" val="536276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graphicFrame>
        <p:nvGraphicFramePr>
          <p:cNvPr id="29" name="Table 29">
            <a:extLst>
              <a:ext uri="{FF2B5EF4-FFF2-40B4-BE49-F238E27FC236}">
                <a16:creationId xmlns:a16="http://schemas.microsoft.com/office/drawing/2014/main" id="{34140433-5279-9704-DAD2-DD2E1768831C}"/>
              </a:ext>
            </a:extLst>
          </p:cNvPr>
          <p:cNvGraphicFramePr>
            <a:graphicFrameLocks noGrp="1"/>
          </p:cNvGraphicFramePr>
          <p:nvPr>
            <p:extLst>
              <p:ext uri="{D42A27DB-BD31-4B8C-83A1-F6EECF244321}">
                <p14:modId xmlns:p14="http://schemas.microsoft.com/office/powerpoint/2010/main" val="3103891754"/>
              </p:ext>
            </p:extLst>
          </p:nvPr>
        </p:nvGraphicFramePr>
        <p:xfrm>
          <a:off x="374236" y="2319855"/>
          <a:ext cx="4149573" cy="2251057"/>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Issuer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Credential(s)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8207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r>
                        <a:rPr lang="en-GB" sz="1400" dirty="0">
                          <a:latin typeface="Modern Era" panose="02000000000000000000" pitchFamily="50" charset="0"/>
                        </a:rPr>
                        <a:t>Washington State Physician Licence</a:t>
                      </a: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r h="5570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dirty="0">
                        <a:latin typeface="Modern Era" panose="02000000000000000000" pitchFamily="50" charset="0"/>
                      </a:endParaRPr>
                    </a:p>
                    <a:p>
                      <a:pPr algn="ctr"/>
                      <a:r>
                        <a:rPr lang="en-GB" sz="1400" dirty="0">
                          <a:latin typeface="Modern Era" panose="02000000000000000000" pitchFamily="50" charset="0"/>
                        </a:rPr>
                        <a:t>USMLE step </a:t>
                      </a:r>
                    </a:p>
                    <a:p>
                      <a:pPr algn="ctr"/>
                      <a:r>
                        <a:rPr lang="en-GB" sz="1400" dirty="0">
                          <a:latin typeface="Modern Era" panose="02000000000000000000" pitchFamily="50" charset="0"/>
                        </a:rPr>
                        <a:t>AVR</a:t>
                      </a:r>
                    </a:p>
                    <a:p>
                      <a:endParaRPr lang="en-GB" dirty="0"/>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739740"/>
                  </a:ext>
                </a:extLst>
              </a:tr>
            </a:tbl>
          </a:graphicData>
        </a:graphic>
      </p:graphicFrame>
      <p:pic>
        <p:nvPicPr>
          <p:cNvPr id="2052" name="Picture 4" descr="Sign in">
            <a:extLst>
              <a:ext uri="{FF2B5EF4-FFF2-40B4-BE49-F238E27FC236}">
                <a16:creationId xmlns:a16="http://schemas.microsoft.com/office/drawing/2014/main" id="{A57BC45C-00DA-23F3-490A-C16677468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02" y="3669293"/>
            <a:ext cx="1166084" cy="779333"/>
          </a:xfrm>
          <a:prstGeom prst="rect">
            <a:avLst/>
          </a:prstGeom>
          <a:noFill/>
          <a:extLst>
            <a:ext uri="{909E8E84-426E-40DD-AFC4-6F175D3DCCD1}">
              <a14:hiddenFill xmlns:a14="http://schemas.microsoft.com/office/drawing/2010/main">
                <a:solidFill>
                  <a:srgbClr val="FFFFFF"/>
                </a:solidFill>
              </a14:hiddenFill>
            </a:ext>
          </a:extLst>
        </p:spPr>
      </p:pic>
      <p:grpSp>
        <p:nvGrpSpPr>
          <p:cNvPr id="2061" name="Group 2060">
            <a:extLst>
              <a:ext uri="{FF2B5EF4-FFF2-40B4-BE49-F238E27FC236}">
                <a16:creationId xmlns:a16="http://schemas.microsoft.com/office/drawing/2014/main" id="{6380B19D-7CD2-0DDF-C93B-B4314187B88E}"/>
              </a:ext>
            </a:extLst>
          </p:cNvPr>
          <p:cNvGrpSpPr/>
          <p:nvPr/>
        </p:nvGrpSpPr>
        <p:grpSpPr>
          <a:xfrm>
            <a:off x="4383619" y="973884"/>
            <a:ext cx="3416311" cy="4942997"/>
            <a:chOff x="3390776" y="389840"/>
            <a:chExt cx="4033818" cy="5836456"/>
          </a:xfrm>
        </p:grpSpPr>
        <p:grpSp>
          <p:nvGrpSpPr>
            <p:cNvPr id="2059" name="Group 2058">
              <a:extLst>
                <a:ext uri="{FF2B5EF4-FFF2-40B4-BE49-F238E27FC236}">
                  <a16:creationId xmlns:a16="http://schemas.microsoft.com/office/drawing/2014/main" id="{AD52D006-4AF7-8EA5-396B-63A8FDDECD4D}"/>
                </a:ext>
              </a:extLst>
            </p:cNvPr>
            <p:cNvGrpSpPr/>
            <p:nvPr/>
          </p:nvGrpSpPr>
          <p:grpSpPr>
            <a:xfrm>
              <a:off x="3390776" y="389840"/>
              <a:ext cx="4033818" cy="5836456"/>
              <a:chOff x="3390776" y="389840"/>
              <a:chExt cx="4033818" cy="5836456"/>
            </a:xfrm>
          </p:grpSpPr>
          <p:grpSp>
            <p:nvGrpSpPr>
              <p:cNvPr id="12" name="Group 11">
                <a:extLst>
                  <a:ext uri="{FF2B5EF4-FFF2-40B4-BE49-F238E27FC236}">
                    <a16:creationId xmlns:a16="http://schemas.microsoft.com/office/drawing/2014/main" id="{C6546935-2A5C-3F61-3FD3-6BF34031F328}"/>
                  </a:ext>
                </a:extLst>
              </p:cNvPr>
              <p:cNvGrpSpPr/>
              <p:nvPr/>
            </p:nvGrpSpPr>
            <p:grpSpPr>
              <a:xfrm>
                <a:off x="3390776" y="389840"/>
                <a:ext cx="4033818" cy="5836456"/>
                <a:chOff x="3390776" y="389840"/>
                <a:chExt cx="4033818" cy="5836456"/>
              </a:xfrm>
            </p:grpSpPr>
            <p:grpSp>
              <p:nvGrpSpPr>
                <p:cNvPr id="5" name="Group 4">
                  <a:extLst>
                    <a:ext uri="{FF2B5EF4-FFF2-40B4-BE49-F238E27FC236}">
                      <a16:creationId xmlns:a16="http://schemas.microsoft.com/office/drawing/2014/main" id="{3051D265-C616-F125-F2AE-1FA9D478FC8D}"/>
                    </a:ext>
                  </a:extLst>
                </p:cNvPr>
                <p:cNvGrpSpPr/>
                <p:nvPr/>
              </p:nvGrpSpPr>
              <p:grpSpPr>
                <a:xfrm>
                  <a:off x="3390776" y="389840"/>
                  <a:ext cx="4033818" cy="5836456"/>
                  <a:chOff x="1711261" y="1198949"/>
                  <a:chExt cx="2873862" cy="4348184"/>
                </a:xfrm>
              </p:grpSpPr>
              <p:pic>
                <p:nvPicPr>
                  <p:cNvPr id="6" name="Picture 5" descr="Graphical user interface, text, application&#10;&#10;Description automatically generated">
                    <a:extLst>
                      <a:ext uri="{FF2B5EF4-FFF2-40B4-BE49-F238E27FC236}">
                        <a16:creationId xmlns:a16="http://schemas.microsoft.com/office/drawing/2014/main" id="{C191CBA5-6C53-FB16-64CE-820F37150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3608" y="1310867"/>
                    <a:ext cx="1835718" cy="3974942"/>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A1CFC50A-833F-D3AC-D286-B6F189813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261" y="1198949"/>
                    <a:ext cx="2873862" cy="4348184"/>
                  </a:xfrm>
                  <a:prstGeom prst="rect">
                    <a:avLst/>
                  </a:prstGeom>
                </p:spPr>
              </p:pic>
            </p:grpSp>
            <p:sp>
              <p:nvSpPr>
                <p:cNvPr id="8" name="Rectangle 7">
                  <a:extLst>
                    <a:ext uri="{FF2B5EF4-FFF2-40B4-BE49-F238E27FC236}">
                      <a16:creationId xmlns:a16="http://schemas.microsoft.com/office/drawing/2014/main" id="{3C95861D-288F-350C-19C6-584EBF472277}"/>
                    </a:ext>
                  </a:extLst>
                </p:cNvPr>
                <p:cNvSpPr/>
                <p:nvPr/>
              </p:nvSpPr>
              <p:spPr>
                <a:xfrm>
                  <a:off x="4355615" y="1989344"/>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4E26D50-5631-51E4-6FE8-F583F8642CB0}"/>
                    </a:ext>
                  </a:extLst>
                </p:cNvPr>
                <p:cNvSpPr/>
                <p:nvPr/>
              </p:nvSpPr>
              <p:spPr>
                <a:xfrm>
                  <a:off x="4355615" y="3376069"/>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400D6F7-2789-1BB3-6B72-43416C92FA42}"/>
                    </a:ext>
                  </a:extLst>
                </p:cNvPr>
                <p:cNvSpPr/>
                <p:nvPr/>
              </p:nvSpPr>
              <p:spPr>
                <a:xfrm>
                  <a:off x="4228808" y="4547571"/>
                  <a:ext cx="2367435" cy="670094"/>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C93CC8F5-7DDC-E02C-0ECF-0C4BAD523224}"/>
                  </a:ext>
                </a:extLst>
              </p:cNvPr>
              <p:cNvSpPr txBox="1"/>
              <p:nvPr/>
            </p:nvSpPr>
            <p:spPr>
              <a:xfrm>
                <a:off x="4864887" y="3421781"/>
                <a:ext cx="424355" cy="563283"/>
              </a:xfrm>
              <a:prstGeom prst="rect">
                <a:avLst/>
              </a:prstGeom>
              <a:noFill/>
            </p:spPr>
            <p:txBody>
              <a:bodyPr wrap="none" rtlCol="0">
                <a:spAutoFit/>
              </a:bodyPr>
              <a:lstStyle/>
              <a:p>
                <a:r>
                  <a:rPr lang="en-GB" sz="700" dirty="0">
                    <a:solidFill>
                      <a:srgbClr val="213468"/>
                    </a:solidFill>
                    <a:latin typeface="Modern Era" panose="02000000000000000000" pitchFamily="50" charset="0"/>
                  </a:rPr>
                  <a:t>AVR</a:t>
                </a:r>
              </a:p>
              <a:p>
                <a:endParaRPr lang="en-GB" dirty="0"/>
              </a:p>
            </p:txBody>
          </p:sp>
          <p:cxnSp>
            <p:nvCxnSpPr>
              <p:cNvPr id="2049" name="Straight Connector 2048">
                <a:extLst>
                  <a:ext uri="{FF2B5EF4-FFF2-40B4-BE49-F238E27FC236}">
                    <a16:creationId xmlns:a16="http://schemas.microsoft.com/office/drawing/2014/main" id="{67D87D1E-91CA-83CC-CADB-3A90706A5B1E}"/>
                  </a:ext>
                </a:extLst>
              </p:cNvPr>
              <p:cNvCxnSpPr>
                <a:cxnSpLocks/>
              </p:cNvCxnSpPr>
              <p:nvPr/>
            </p:nvCxnSpPr>
            <p:spPr>
              <a:xfrm>
                <a:off x="4932605" y="3604484"/>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pic>
            <p:nvPicPr>
              <p:cNvPr id="2054" name="Picture 2053">
                <a:extLst>
                  <a:ext uri="{FF2B5EF4-FFF2-40B4-BE49-F238E27FC236}">
                    <a16:creationId xmlns:a16="http://schemas.microsoft.com/office/drawing/2014/main" id="{8FC58533-F67F-A3DB-3B7B-2AEC63756325}"/>
                  </a:ext>
                </a:extLst>
              </p:cNvPr>
              <p:cNvPicPr>
                <a:picLocks noChangeAspect="1"/>
              </p:cNvPicPr>
              <p:nvPr/>
            </p:nvPicPr>
            <p:blipFill>
              <a:blip r:embed="rId6"/>
              <a:stretch>
                <a:fillRect/>
              </a:stretch>
            </p:blipFill>
            <p:spPr>
              <a:xfrm>
                <a:off x="4361717" y="3722038"/>
                <a:ext cx="1494631" cy="411854"/>
              </a:xfrm>
              <a:prstGeom prst="rect">
                <a:avLst/>
              </a:prstGeom>
            </p:spPr>
          </p:pic>
          <p:cxnSp>
            <p:nvCxnSpPr>
              <p:cNvPr id="48" name="Straight Connector 47">
                <a:extLst>
                  <a:ext uri="{FF2B5EF4-FFF2-40B4-BE49-F238E27FC236}">
                    <a16:creationId xmlns:a16="http://schemas.microsoft.com/office/drawing/2014/main" id="{260E3001-D574-F21E-C46F-E4AA0CE8B142}"/>
                  </a:ext>
                </a:extLst>
              </p:cNvPr>
              <p:cNvCxnSpPr>
                <a:cxnSpLocks/>
              </p:cNvCxnSpPr>
              <p:nvPr/>
            </p:nvCxnSpPr>
            <p:spPr>
              <a:xfrm>
                <a:off x="4932604" y="2238683"/>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CBEBD99-35D7-2AFC-0F6C-AABCBB49B3EF}"/>
                  </a:ext>
                </a:extLst>
              </p:cNvPr>
              <p:cNvSpPr txBox="1"/>
              <p:nvPr/>
            </p:nvSpPr>
            <p:spPr>
              <a:xfrm>
                <a:off x="4842076" y="2031580"/>
                <a:ext cx="1092495" cy="563283"/>
              </a:xfrm>
              <a:prstGeom prst="rect">
                <a:avLst/>
              </a:prstGeom>
              <a:noFill/>
            </p:spPr>
            <p:txBody>
              <a:bodyPr wrap="none" rtlCol="0">
                <a:spAutoFit/>
              </a:bodyPr>
              <a:lstStyle/>
              <a:p>
                <a:r>
                  <a:rPr lang="en-GB" sz="700" dirty="0">
                    <a:solidFill>
                      <a:srgbClr val="213468"/>
                    </a:solidFill>
                    <a:latin typeface="Modern Era" panose="02000000000000000000" pitchFamily="50" charset="0"/>
                  </a:rPr>
                  <a:t>Physician License </a:t>
                </a:r>
              </a:p>
              <a:p>
                <a:endParaRPr lang="en-GB" dirty="0"/>
              </a:p>
            </p:txBody>
          </p:sp>
          <p:pic>
            <p:nvPicPr>
              <p:cNvPr id="2058" name="Picture 2057">
                <a:extLst>
                  <a:ext uri="{FF2B5EF4-FFF2-40B4-BE49-F238E27FC236}">
                    <a16:creationId xmlns:a16="http://schemas.microsoft.com/office/drawing/2014/main" id="{3DE7D1A4-38AA-E99C-6192-D15E59F09DFD}"/>
                  </a:ext>
                </a:extLst>
              </p:cNvPr>
              <p:cNvPicPr>
                <a:picLocks noChangeAspect="1"/>
              </p:cNvPicPr>
              <p:nvPr/>
            </p:nvPicPr>
            <p:blipFill>
              <a:blip r:embed="rId7"/>
              <a:stretch>
                <a:fillRect/>
              </a:stretch>
            </p:blipFill>
            <p:spPr>
              <a:xfrm>
                <a:off x="4398073" y="2334405"/>
                <a:ext cx="1417288" cy="364445"/>
              </a:xfrm>
              <a:prstGeom prst="rect">
                <a:avLst/>
              </a:prstGeom>
            </p:spPr>
          </p:pic>
        </p:grpSp>
        <p:sp>
          <p:nvSpPr>
            <p:cNvPr id="2060" name="Rectangle 2059">
              <a:extLst>
                <a:ext uri="{FF2B5EF4-FFF2-40B4-BE49-F238E27FC236}">
                  <a16:creationId xmlns:a16="http://schemas.microsoft.com/office/drawing/2014/main" id="{05F7A930-FFAA-19A0-3D7A-BD2FC1D5E174}"/>
                </a:ext>
              </a:extLst>
            </p:cNvPr>
            <p:cNvSpPr/>
            <p:nvPr/>
          </p:nvSpPr>
          <p:spPr>
            <a:xfrm>
              <a:off x="4228808" y="3158936"/>
              <a:ext cx="844434" cy="177721"/>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rgbClr val="213468"/>
                  </a:solidFill>
                </a:rPr>
                <a:t>UNIVERSITY</a:t>
              </a:r>
            </a:p>
          </p:txBody>
        </p:sp>
      </p:grpSp>
      <p:graphicFrame>
        <p:nvGraphicFramePr>
          <p:cNvPr id="109" name="Table 29">
            <a:extLst>
              <a:ext uri="{FF2B5EF4-FFF2-40B4-BE49-F238E27FC236}">
                <a16:creationId xmlns:a16="http://schemas.microsoft.com/office/drawing/2014/main" id="{CF181CE0-C06E-0BDA-FE51-B84B56E9113A}"/>
              </a:ext>
            </a:extLst>
          </p:cNvPr>
          <p:cNvGraphicFramePr>
            <a:graphicFrameLocks noGrp="1"/>
          </p:cNvGraphicFramePr>
          <p:nvPr>
            <p:extLst>
              <p:ext uri="{D42A27DB-BD31-4B8C-83A1-F6EECF244321}">
                <p14:modId xmlns:p14="http://schemas.microsoft.com/office/powerpoint/2010/main" val="3133787422"/>
              </p:ext>
            </p:extLst>
          </p:nvPr>
        </p:nvGraphicFramePr>
        <p:xfrm>
          <a:off x="7668191" y="2319855"/>
          <a:ext cx="4149573" cy="2189324"/>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Verifier</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Verified data received</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176482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endParaRPr lang="en-GB" sz="1400" dirty="0">
                        <a:latin typeface="Modern Era" panose="02000000000000000000" pitchFamily="50" charset="0"/>
                      </a:endParaRPr>
                    </a:p>
                    <a:p>
                      <a:pPr algn="ctr"/>
                      <a:r>
                        <a:rPr lang="en-GB" sz="1400" dirty="0">
                          <a:latin typeface="Modern Era" panose="02000000000000000000" pitchFamily="50" charset="0"/>
                        </a:rPr>
                        <a:t>Washington State Physician License</a:t>
                      </a:r>
                    </a:p>
                    <a:p>
                      <a:pPr algn="ctr"/>
                      <a:r>
                        <a:rPr lang="en-GB" sz="1400" dirty="0">
                          <a:latin typeface="Modern Era" panose="02000000000000000000" pitchFamily="50" charset="0"/>
                        </a:rPr>
                        <a:t>USMLE step</a:t>
                      </a:r>
                    </a:p>
                    <a:p>
                      <a:pPr algn="ctr"/>
                      <a:r>
                        <a:rPr lang="en-GB" sz="1400" dirty="0">
                          <a:latin typeface="Modern Era" panose="02000000000000000000" pitchFamily="50" charset="0"/>
                        </a:rPr>
                        <a:t>AVR </a:t>
                      </a:r>
                    </a:p>
                    <a:p>
                      <a:pPr algn="ctr"/>
                      <a:endParaRPr lang="en-GB" sz="1400" dirty="0">
                        <a:latin typeface="Modern Era" panose="02000000000000000000" pitchFamily="50" charset="0"/>
                      </a:endParaRP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bl>
          </a:graphicData>
        </a:graphic>
      </p:graphicFrame>
      <p:pic>
        <p:nvPicPr>
          <p:cNvPr id="110" name="Picture 4" descr="About The Board | Maryland Board of Physicians">
            <a:extLst>
              <a:ext uri="{FF2B5EF4-FFF2-40B4-BE49-F238E27FC236}">
                <a16:creationId xmlns:a16="http://schemas.microsoft.com/office/drawing/2014/main" id="{DFE3588B-E9E1-84EA-CCD1-6ED9309DFF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3936" y="3143407"/>
            <a:ext cx="1282269" cy="796561"/>
          </a:xfrm>
          <a:prstGeom prst="rect">
            <a:avLst/>
          </a:prstGeom>
          <a:noFill/>
          <a:extLst>
            <a:ext uri="{909E8E84-426E-40DD-AFC4-6F175D3DCCD1}">
              <a14:hiddenFill xmlns:a14="http://schemas.microsoft.com/office/drawing/2010/main">
                <a:solidFill>
                  <a:srgbClr val="FFFFFF"/>
                </a:solidFill>
              </a14:hiddenFill>
            </a:ext>
          </a:extLst>
        </p:spPr>
      </p:pic>
      <p:sp>
        <p:nvSpPr>
          <p:cNvPr id="2062" name="TextBox 2061">
            <a:extLst>
              <a:ext uri="{FF2B5EF4-FFF2-40B4-BE49-F238E27FC236}">
                <a16:creationId xmlns:a16="http://schemas.microsoft.com/office/drawing/2014/main" id="{31FA2C1A-7001-4850-C283-E63CAEBD69B0}"/>
              </a:ext>
            </a:extLst>
          </p:cNvPr>
          <p:cNvSpPr txBox="1"/>
          <p:nvPr/>
        </p:nvSpPr>
        <p:spPr>
          <a:xfrm>
            <a:off x="7807716" y="3932001"/>
            <a:ext cx="1422184" cy="253916"/>
          </a:xfrm>
          <a:prstGeom prst="rect">
            <a:avLst/>
          </a:prstGeom>
          <a:noFill/>
        </p:spPr>
        <p:txBody>
          <a:bodyPr wrap="none" rtlCol="0">
            <a:spAutoFit/>
          </a:bodyPr>
          <a:lstStyle/>
          <a:p>
            <a:r>
              <a:rPr lang="en-GB" sz="1050" dirty="0">
                <a:latin typeface="Modern Era" panose="02000000000000000000" pitchFamily="50" charset="0"/>
              </a:rPr>
              <a:t>Board of Physicians </a:t>
            </a:r>
          </a:p>
        </p:txBody>
      </p:sp>
      <p:sp>
        <p:nvSpPr>
          <p:cNvPr id="2063" name="TextBox 2062">
            <a:extLst>
              <a:ext uri="{FF2B5EF4-FFF2-40B4-BE49-F238E27FC236}">
                <a16:creationId xmlns:a16="http://schemas.microsoft.com/office/drawing/2014/main" id="{DA6A7453-75F7-DD71-5001-146F4B0ECB6A}"/>
              </a:ext>
            </a:extLst>
          </p:cNvPr>
          <p:cNvSpPr txBox="1"/>
          <p:nvPr/>
        </p:nvSpPr>
        <p:spPr>
          <a:xfrm>
            <a:off x="5175934" y="5828671"/>
            <a:ext cx="1882247" cy="338554"/>
          </a:xfrm>
          <a:prstGeom prst="rect">
            <a:avLst/>
          </a:prstGeom>
          <a:noFill/>
        </p:spPr>
        <p:txBody>
          <a:bodyPr wrap="none" rtlCol="0">
            <a:spAutoFit/>
          </a:bodyPr>
          <a:lstStyle/>
          <a:p>
            <a:r>
              <a:rPr lang="en-GB" sz="1600" dirty="0">
                <a:latin typeface="Modern Era" panose="02000000000000000000" pitchFamily="50" charset="0"/>
              </a:rPr>
              <a:t>Physician’s Wallet </a:t>
            </a:r>
          </a:p>
        </p:txBody>
      </p:sp>
      <p:cxnSp>
        <p:nvCxnSpPr>
          <p:cNvPr id="2065" name="Straight Arrow Connector 2064">
            <a:extLst>
              <a:ext uri="{FF2B5EF4-FFF2-40B4-BE49-F238E27FC236}">
                <a16:creationId xmlns:a16="http://schemas.microsoft.com/office/drawing/2014/main" id="{2792B892-CD9D-39D9-6394-5DA39C1367CC}"/>
              </a:ext>
            </a:extLst>
          </p:cNvPr>
          <p:cNvCxnSpPr>
            <a:cxnSpLocks/>
          </p:cNvCxnSpPr>
          <p:nvPr/>
        </p:nvCxnSpPr>
        <p:spPr>
          <a:xfrm flipV="1">
            <a:off x="7351101" y="3561604"/>
            <a:ext cx="670525" cy="1023"/>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04A0B2A2-20C0-4EF8-3DCC-DF2A5BC303EB}"/>
              </a:ext>
            </a:extLst>
          </p:cNvPr>
          <p:cNvCxnSpPr>
            <a:cxnSpLocks/>
          </p:cNvCxnSpPr>
          <p:nvPr/>
        </p:nvCxnSpPr>
        <p:spPr>
          <a:xfrm>
            <a:off x="3912719" y="3561604"/>
            <a:ext cx="941800" cy="0"/>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723B7278-D2BA-98FD-ABEC-78AF284E9552}"/>
              </a:ext>
            </a:extLst>
          </p:cNvPr>
          <p:cNvSpPr txBox="1"/>
          <p:nvPr/>
        </p:nvSpPr>
        <p:spPr>
          <a:xfrm>
            <a:off x="381215" y="371522"/>
            <a:ext cx="4218705" cy="1292662"/>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600" dirty="0"/>
              <a:t>Use Case 3 – US Licensing Board to US Licensing Board (future)</a:t>
            </a:r>
            <a:endParaRPr lang="en-GB" sz="1800" dirty="0"/>
          </a:p>
        </p:txBody>
      </p:sp>
      <p:pic>
        <p:nvPicPr>
          <p:cNvPr id="3074" name="Picture 2" descr="Washington Medical Commission">
            <a:extLst>
              <a:ext uri="{FF2B5EF4-FFF2-40B4-BE49-F238E27FC236}">
                <a16:creationId xmlns:a16="http://schemas.microsoft.com/office/drawing/2014/main" id="{3FE993DA-B642-0E13-C196-E6BA22AB29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696" y="2901781"/>
            <a:ext cx="1481230" cy="503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F4FF8BD-0D05-95BC-A6DC-1A1D56BE22FD}"/>
              </a:ext>
            </a:extLst>
          </p:cNvPr>
          <p:cNvPicPr>
            <a:picLocks noChangeAspect="1"/>
          </p:cNvPicPr>
          <p:nvPr/>
        </p:nvPicPr>
        <p:blipFill>
          <a:blip r:embed="rId10"/>
          <a:stretch>
            <a:fillRect/>
          </a:stretch>
        </p:blipFill>
        <p:spPr>
          <a:xfrm>
            <a:off x="5277719" y="2346256"/>
            <a:ext cx="247375" cy="308205"/>
          </a:xfrm>
          <a:prstGeom prst="rect">
            <a:avLst/>
          </a:prstGeom>
        </p:spPr>
      </p:pic>
      <p:pic>
        <p:nvPicPr>
          <p:cNvPr id="35" name="Picture 4" descr="Sign in">
            <a:extLst>
              <a:ext uri="{FF2B5EF4-FFF2-40B4-BE49-F238E27FC236}">
                <a16:creationId xmlns:a16="http://schemas.microsoft.com/office/drawing/2014/main" id="{5F5282FA-CAB2-A000-9D41-AD755163A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842" y="3563849"/>
            <a:ext cx="371551" cy="24832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DE43C715-2B8B-5DFB-0114-B301F16B885B}"/>
              </a:ext>
            </a:extLst>
          </p:cNvPr>
          <p:cNvSpPr>
            <a:spLocks noGrp="1"/>
          </p:cNvSpPr>
          <p:nvPr>
            <p:ph type="sldNum" sz="quarter" idx="12"/>
          </p:nvPr>
        </p:nvSpPr>
        <p:spPr/>
        <p:txBody>
          <a:bodyPr/>
          <a:lstStyle/>
          <a:p>
            <a:fld id="{4DFCA95B-FC54-448B-B288-4BB45BDA35EF}" type="slidenum">
              <a:rPr lang="en-GB" smtClean="0"/>
              <a:t>16</a:t>
            </a:fld>
            <a:endParaRPr lang="en-GB"/>
          </a:p>
        </p:txBody>
      </p:sp>
    </p:spTree>
    <p:extLst>
      <p:ext uri="{BB962C8B-B14F-4D97-AF65-F5344CB8AC3E}">
        <p14:creationId xmlns:p14="http://schemas.microsoft.com/office/powerpoint/2010/main" val="345131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graphicFrame>
        <p:nvGraphicFramePr>
          <p:cNvPr id="29" name="Table 29">
            <a:extLst>
              <a:ext uri="{FF2B5EF4-FFF2-40B4-BE49-F238E27FC236}">
                <a16:creationId xmlns:a16="http://schemas.microsoft.com/office/drawing/2014/main" id="{34140433-5279-9704-DAD2-DD2E1768831C}"/>
              </a:ext>
            </a:extLst>
          </p:cNvPr>
          <p:cNvGraphicFramePr>
            <a:graphicFrameLocks noGrp="1"/>
          </p:cNvGraphicFramePr>
          <p:nvPr>
            <p:extLst>
              <p:ext uri="{D42A27DB-BD31-4B8C-83A1-F6EECF244321}">
                <p14:modId xmlns:p14="http://schemas.microsoft.com/office/powerpoint/2010/main" val="509532729"/>
              </p:ext>
            </p:extLst>
          </p:nvPr>
        </p:nvGraphicFramePr>
        <p:xfrm>
          <a:off x="374236" y="2319855"/>
          <a:ext cx="4149573" cy="2251057"/>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Issuer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Credential(s)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8207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r>
                        <a:rPr lang="en-GB" sz="1400" dirty="0">
                          <a:latin typeface="Modern Era" panose="02000000000000000000" pitchFamily="50" charset="0"/>
                        </a:rPr>
                        <a:t>Maryland State Physician Licence</a:t>
                      </a: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r h="55701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dirty="0">
                        <a:latin typeface="Modern Era" panose="02000000000000000000" pitchFamily="50" charset="0"/>
                      </a:endParaRPr>
                    </a:p>
                    <a:p>
                      <a:pPr algn="ctr"/>
                      <a:r>
                        <a:rPr lang="en-GB" sz="1400" dirty="0">
                          <a:latin typeface="Modern Era" panose="02000000000000000000" pitchFamily="50" charset="0"/>
                        </a:rPr>
                        <a:t>USMLE step </a:t>
                      </a:r>
                    </a:p>
                    <a:p>
                      <a:pPr algn="ctr"/>
                      <a:r>
                        <a:rPr lang="en-GB" sz="1400" dirty="0">
                          <a:latin typeface="Modern Era" panose="02000000000000000000" pitchFamily="50" charset="0"/>
                        </a:rPr>
                        <a:t>AVR</a:t>
                      </a:r>
                    </a:p>
                    <a:p>
                      <a:endParaRPr lang="en-GB" dirty="0"/>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13468"/>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739740"/>
                  </a:ext>
                </a:extLst>
              </a:tr>
            </a:tbl>
          </a:graphicData>
        </a:graphic>
      </p:graphicFrame>
      <p:pic>
        <p:nvPicPr>
          <p:cNvPr id="2052" name="Picture 4" descr="Sign in">
            <a:extLst>
              <a:ext uri="{FF2B5EF4-FFF2-40B4-BE49-F238E27FC236}">
                <a16:creationId xmlns:a16="http://schemas.microsoft.com/office/drawing/2014/main" id="{A57BC45C-00DA-23F3-490A-C16677468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02" y="3669293"/>
            <a:ext cx="1166084" cy="779333"/>
          </a:xfrm>
          <a:prstGeom prst="rect">
            <a:avLst/>
          </a:prstGeom>
          <a:noFill/>
          <a:extLst>
            <a:ext uri="{909E8E84-426E-40DD-AFC4-6F175D3DCCD1}">
              <a14:hiddenFill xmlns:a14="http://schemas.microsoft.com/office/drawing/2010/main">
                <a:solidFill>
                  <a:srgbClr val="FFFFFF"/>
                </a:solidFill>
              </a14:hiddenFill>
            </a:ext>
          </a:extLst>
        </p:spPr>
      </p:pic>
      <p:grpSp>
        <p:nvGrpSpPr>
          <p:cNvPr id="2061" name="Group 2060">
            <a:extLst>
              <a:ext uri="{FF2B5EF4-FFF2-40B4-BE49-F238E27FC236}">
                <a16:creationId xmlns:a16="http://schemas.microsoft.com/office/drawing/2014/main" id="{6380B19D-7CD2-0DDF-C93B-B4314187B88E}"/>
              </a:ext>
            </a:extLst>
          </p:cNvPr>
          <p:cNvGrpSpPr/>
          <p:nvPr/>
        </p:nvGrpSpPr>
        <p:grpSpPr>
          <a:xfrm>
            <a:off x="4383619" y="973884"/>
            <a:ext cx="3416311" cy="4942997"/>
            <a:chOff x="3390776" y="389840"/>
            <a:chExt cx="4033818" cy="5836456"/>
          </a:xfrm>
        </p:grpSpPr>
        <p:grpSp>
          <p:nvGrpSpPr>
            <p:cNvPr id="2059" name="Group 2058">
              <a:extLst>
                <a:ext uri="{FF2B5EF4-FFF2-40B4-BE49-F238E27FC236}">
                  <a16:creationId xmlns:a16="http://schemas.microsoft.com/office/drawing/2014/main" id="{AD52D006-4AF7-8EA5-396B-63A8FDDECD4D}"/>
                </a:ext>
              </a:extLst>
            </p:cNvPr>
            <p:cNvGrpSpPr/>
            <p:nvPr/>
          </p:nvGrpSpPr>
          <p:grpSpPr>
            <a:xfrm>
              <a:off x="3390776" y="389840"/>
              <a:ext cx="4033818" cy="5836456"/>
              <a:chOff x="3390776" y="389840"/>
              <a:chExt cx="4033818" cy="5836456"/>
            </a:xfrm>
          </p:grpSpPr>
          <p:grpSp>
            <p:nvGrpSpPr>
              <p:cNvPr id="12" name="Group 11">
                <a:extLst>
                  <a:ext uri="{FF2B5EF4-FFF2-40B4-BE49-F238E27FC236}">
                    <a16:creationId xmlns:a16="http://schemas.microsoft.com/office/drawing/2014/main" id="{C6546935-2A5C-3F61-3FD3-6BF34031F328}"/>
                  </a:ext>
                </a:extLst>
              </p:cNvPr>
              <p:cNvGrpSpPr/>
              <p:nvPr/>
            </p:nvGrpSpPr>
            <p:grpSpPr>
              <a:xfrm>
                <a:off x="3390776" y="389840"/>
                <a:ext cx="4033818" cy="5836456"/>
                <a:chOff x="3390776" y="389840"/>
                <a:chExt cx="4033818" cy="5836456"/>
              </a:xfrm>
            </p:grpSpPr>
            <p:grpSp>
              <p:nvGrpSpPr>
                <p:cNvPr id="5" name="Group 4">
                  <a:extLst>
                    <a:ext uri="{FF2B5EF4-FFF2-40B4-BE49-F238E27FC236}">
                      <a16:creationId xmlns:a16="http://schemas.microsoft.com/office/drawing/2014/main" id="{3051D265-C616-F125-F2AE-1FA9D478FC8D}"/>
                    </a:ext>
                  </a:extLst>
                </p:cNvPr>
                <p:cNvGrpSpPr/>
                <p:nvPr/>
              </p:nvGrpSpPr>
              <p:grpSpPr>
                <a:xfrm>
                  <a:off x="3390776" y="389840"/>
                  <a:ext cx="4033818" cy="5836456"/>
                  <a:chOff x="1711261" y="1198949"/>
                  <a:chExt cx="2873862" cy="4348184"/>
                </a:xfrm>
              </p:grpSpPr>
              <p:pic>
                <p:nvPicPr>
                  <p:cNvPr id="6" name="Picture 5" descr="Graphical user interface, text, application&#10;&#10;Description automatically generated">
                    <a:extLst>
                      <a:ext uri="{FF2B5EF4-FFF2-40B4-BE49-F238E27FC236}">
                        <a16:creationId xmlns:a16="http://schemas.microsoft.com/office/drawing/2014/main" id="{C191CBA5-6C53-FB16-64CE-820F37150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3608" y="1310867"/>
                    <a:ext cx="1835718" cy="3974942"/>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A1CFC50A-833F-D3AC-D286-B6F189813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261" y="1198949"/>
                    <a:ext cx="2873862" cy="4348184"/>
                  </a:xfrm>
                  <a:prstGeom prst="rect">
                    <a:avLst/>
                  </a:prstGeom>
                </p:spPr>
              </p:pic>
            </p:grpSp>
            <p:sp>
              <p:nvSpPr>
                <p:cNvPr id="8" name="Rectangle 7">
                  <a:extLst>
                    <a:ext uri="{FF2B5EF4-FFF2-40B4-BE49-F238E27FC236}">
                      <a16:creationId xmlns:a16="http://schemas.microsoft.com/office/drawing/2014/main" id="{3C95861D-288F-350C-19C6-584EBF472277}"/>
                    </a:ext>
                  </a:extLst>
                </p:cNvPr>
                <p:cNvSpPr/>
                <p:nvPr/>
              </p:nvSpPr>
              <p:spPr>
                <a:xfrm>
                  <a:off x="4355615" y="1989344"/>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4E26D50-5631-51E4-6FE8-F583F8642CB0}"/>
                    </a:ext>
                  </a:extLst>
                </p:cNvPr>
                <p:cNvSpPr/>
                <p:nvPr/>
              </p:nvSpPr>
              <p:spPr>
                <a:xfrm>
                  <a:off x="4355615" y="3376069"/>
                  <a:ext cx="2163848" cy="6700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400D6F7-2789-1BB3-6B72-43416C92FA42}"/>
                    </a:ext>
                  </a:extLst>
                </p:cNvPr>
                <p:cNvSpPr/>
                <p:nvPr/>
              </p:nvSpPr>
              <p:spPr>
                <a:xfrm>
                  <a:off x="4228808" y="4547571"/>
                  <a:ext cx="2367435" cy="670094"/>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C93CC8F5-7DDC-E02C-0ECF-0C4BAD523224}"/>
                  </a:ext>
                </a:extLst>
              </p:cNvPr>
              <p:cNvSpPr txBox="1"/>
              <p:nvPr/>
            </p:nvSpPr>
            <p:spPr>
              <a:xfrm>
                <a:off x="4864887" y="3421781"/>
                <a:ext cx="424355" cy="563283"/>
              </a:xfrm>
              <a:prstGeom prst="rect">
                <a:avLst/>
              </a:prstGeom>
              <a:noFill/>
            </p:spPr>
            <p:txBody>
              <a:bodyPr wrap="none" rtlCol="0">
                <a:spAutoFit/>
              </a:bodyPr>
              <a:lstStyle/>
              <a:p>
                <a:r>
                  <a:rPr lang="en-GB" sz="700" dirty="0">
                    <a:solidFill>
                      <a:srgbClr val="213468"/>
                    </a:solidFill>
                    <a:latin typeface="Modern Era" panose="02000000000000000000" pitchFamily="50" charset="0"/>
                  </a:rPr>
                  <a:t>AVR</a:t>
                </a:r>
              </a:p>
              <a:p>
                <a:endParaRPr lang="en-GB" dirty="0"/>
              </a:p>
            </p:txBody>
          </p:sp>
          <p:cxnSp>
            <p:nvCxnSpPr>
              <p:cNvPr id="2049" name="Straight Connector 2048">
                <a:extLst>
                  <a:ext uri="{FF2B5EF4-FFF2-40B4-BE49-F238E27FC236}">
                    <a16:creationId xmlns:a16="http://schemas.microsoft.com/office/drawing/2014/main" id="{67D87D1E-91CA-83CC-CADB-3A90706A5B1E}"/>
                  </a:ext>
                </a:extLst>
              </p:cNvPr>
              <p:cNvCxnSpPr>
                <a:cxnSpLocks/>
              </p:cNvCxnSpPr>
              <p:nvPr/>
            </p:nvCxnSpPr>
            <p:spPr>
              <a:xfrm>
                <a:off x="4932605" y="3604484"/>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pic>
            <p:nvPicPr>
              <p:cNvPr id="2054" name="Picture 2053">
                <a:extLst>
                  <a:ext uri="{FF2B5EF4-FFF2-40B4-BE49-F238E27FC236}">
                    <a16:creationId xmlns:a16="http://schemas.microsoft.com/office/drawing/2014/main" id="{8FC58533-F67F-A3DB-3B7B-2AEC63756325}"/>
                  </a:ext>
                </a:extLst>
              </p:cNvPr>
              <p:cNvPicPr>
                <a:picLocks noChangeAspect="1"/>
              </p:cNvPicPr>
              <p:nvPr/>
            </p:nvPicPr>
            <p:blipFill>
              <a:blip r:embed="rId6"/>
              <a:stretch>
                <a:fillRect/>
              </a:stretch>
            </p:blipFill>
            <p:spPr>
              <a:xfrm>
                <a:off x="4361717" y="3722038"/>
                <a:ext cx="1494631" cy="411854"/>
              </a:xfrm>
              <a:prstGeom prst="rect">
                <a:avLst/>
              </a:prstGeom>
            </p:spPr>
          </p:pic>
          <p:cxnSp>
            <p:nvCxnSpPr>
              <p:cNvPr id="48" name="Straight Connector 47">
                <a:extLst>
                  <a:ext uri="{FF2B5EF4-FFF2-40B4-BE49-F238E27FC236}">
                    <a16:creationId xmlns:a16="http://schemas.microsoft.com/office/drawing/2014/main" id="{260E3001-D574-F21E-C46F-E4AA0CE8B142}"/>
                  </a:ext>
                </a:extLst>
              </p:cNvPr>
              <p:cNvCxnSpPr>
                <a:cxnSpLocks/>
              </p:cNvCxnSpPr>
              <p:nvPr/>
            </p:nvCxnSpPr>
            <p:spPr>
              <a:xfrm>
                <a:off x="4932604" y="2238683"/>
                <a:ext cx="1163393" cy="0"/>
              </a:xfrm>
              <a:prstGeom prst="line">
                <a:avLst/>
              </a:prstGeom>
              <a:ln w="9525">
                <a:solidFill>
                  <a:srgbClr val="213468"/>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CBEBD99-35D7-2AFC-0F6C-AABCBB49B3EF}"/>
                  </a:ext>
                </a:extLst>
              </p:cNvPr>
              <p:cNvSpPr txBox="1"/>
              <p:nvPr/>
            </p:nvSpPr>
            <p:spPr>
              <a:xfrm>
                <a:off x="4842076" y="2031580"/>
                <a:ext cx="1092495" cy="563283"/>
              </a:xfrm>
              <a:prstGeom prst="rect">
                <a:avLst/>
              </a:prstGeom>
              <a:noFill/>
            </p:spPr>
            <p:txBody>
              <a:bodyPr wrap="none" rtlCol="0">
                <a:spAutoFit/>
              </a:bodyPr>
              <a:lstStyle/>
              <a:p>
                <a:r>
                  <a:rPr lang="en-GB" sz="700" dirty="0">
                    <a:solidFill>
                      <a:srgbClr val="213468"/>
                    </a:solidFill>
                    <a:latin typeface="Modern Era" panose="02000000000000000000" pitchFamily="50" charset="0"/>
                  </a:rPr>
                  <a:t>Physician License </a:t>
                </a:r>
              </a:p>
              <a:p>
                <a:endParaRPr lang="en-GB" dirty="0"/>
              </a:p>
            </p:txBody>
          </p:sp>
          <p:pic>
            <p:nvPicPr>
              <p:cNvPr id="2058" name="Picture 2057">
                <a:extLst>
                  <a:ext uri="{FF2B5EF4-FFF2-40B4-BE49-F238E27FC236}">
                    <a16:creationId xmlns:a16="http://schemas.microsoft.com/office/drawing/2014/main" id="{3DE7D1A4-38AA-E99C-6192-D15E59F09DFD}"/>
                  </a:ext>
                </a:extLst>
              </p:cNvPr>
              <p:cNvPicPr>
                <a:picLocks noChangeAspect="1"/>
              </p:cNvPicPr>
              <p:nvPr/>
            </p:nvPicPr>
            <p:blipFill>
              <a:blip r:embed="rId7"/>
              <a:stretch>
                <a:fillRect/>
              </a:stretch>
            </p:blipFill>
            <p:spPr>
              <a:xfrm>
                <a:off x="4398073" y="2334405"/>
                <a:ext cx="1417288" cy="364445"/>
              </a:xfrm>
              <a:prstGeom prst="rect">
                <a:avLst/>
              </a:prstGeom>
            </p:spPr>
          </p:pic>
        </p:grpSp>
        <p:sp>
          <p:nvSpPr>
            <p:cNvPr id="2060" name="Rectangle 2059">
              <a:extLst>
                <a:ext uri="{FF2B5EF4-FFF2-40B4-BE49-F238E27FC236}">
                  <a16:creationId xmlns:a16="http://schemas.microsoft.com/office/drawing/2014/main" id="{05F7A930-FFAA-19A0-3D7A-BD2FC1D5E174}"/>
                </a:ext>
              </a:extLst>
            </p:cNvPr>
            <p:cNvSpPr/>
            <p:nvPr/>
          </p:nvSpPr>
          <p:spPr>
            <a:xfrm>
              <a:off x="4228808" y="3158936"/>
              <a:ext cx="844434" cy="177721"/>
            </a:xfrm>
            <a:prstGeom prst="rect">
              <a:avLst/>
            </a:prstGeom>
            <a:solidFill>
              <a:srgbClr val="B7DDDF"/>
            </a:solidFill>
            <a:ln>
              <a:solidFill>
                <a:srgbClr val="B7D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rgbClr val="213468"/>
                  </a:solidFill>
                </a:rPr>
                <a:t>UNIVERSITY</a:t>
              </a:r>
            </a:p>
          </p:txBody>
        </p:sp>
      </p:grpSp>
      <p:graphicFrame>
        <p:nvGraphicFramePr>
          <p:cNvPr id="109" name="Table 29">
            <a:extLst>
              <a:ext uri="{FF2B5EF4-FFF2-40B4-BE49-F238E27FC236}">
                <a16:creationId xmlns:a16="http://schemas.microsoft.com/office/drawing/2014/main" id="{CF181CE0-C06E-0BDA-FE51-B84B56E9113A}"/>
              </a:ext>
            </a:extLst>
          </p:cNvPr>
          <p:cNvGraphicFramePr>
            <a:graphicFrameLocks noGrp="1"/>
          </p:cNvGraphicFramePr>
          <p:nvPr>
            <p:extLst>
              <p:ext uri="{D42A27DB-BD31-4B8C-83A1-F6EECF244321}">
                <p14:modId xmlns:p14="http://schemas.microsoft.com/office/powerpoint/2010/main" val="315685850"/>
              </p:ext>
            </p:extLst>
          </p:nvPr>
        </p:nvGraphicFramePr>
        <p:xfrm>
          <a:off x="7668191" y="2319855"/>
          <a:ext cx="4149573" cy="2189324"/>
        </p:xfrm>
        <a:graphic>
          <a:graphicData uri="http://schemas.openxmlformats.org/drawingml/2006/table">
            <a:tbl>
              <a:tblPr firstRow="1" bandRow="1">
                <a:tableStyleId>{5C22544A-7EE6-4342-B048-85BDC9FD1C3A}</a:tableStyleId>
              </a:tblPr>
              <a:tblGrid>
                <a:gridCol w="1611496">
                  <a:extLst>
                    <a:ext uri="{9D8B030D-6E8A-4147-A177-3AD203B41FA5}">
                      <a16:colId xmlns:a16="http://schemas.microsoft.com/office/drawing/2014/main" val="4281656547"/>
                    </a:ext>
                  </a:extLst>
                </a:gridCol>
                <a:gridCol w="2538077">
                  <a:extLst>
                    <a:ext uri="{9D8B030D-6E8A-4147-A177-3AD203B41FA5}">
                      <a16:colId xmlns:a16="http://schemas.microsoft.com/office/drawing/2014/main" val="1727510271"/>
                    </a:ext>
                  </a:extLst>
                </a:gridCol>
              </a:tblGrid>
              <a:tr h="424502">
                <a:tc>
                  <a:txBody>
                    <a:bodyPr/>
                    <a:lstStyle/>
                    <a:p>
                      <a:pPr algn="ctr"/>
                      <a:r>
                        <a:rPr lang="en-GB" b="0" dirty="0">
                          <a:latin typeface="Modern Era" panose="02000000000000000000" pitchFamily="50" charset="0"/>
                        </a:rPr>
                        <a:t>Verifier</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tc>
                  <a:txBody>
                    <a:bodyPr/>
                    <a:lstStyle/>
                    <a:p>
                      <a:pPr algn="ctr"/>
                      <a:r>
                        <a:rPr lang="en-GB" b="0" dirty="0">
                          <a:latin typeface="Modern Era" panose="02000000000000000000" pitchFamily="50" charset="0"/>
                        </a:rPr>
                        <a:t>Verified data received</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3468"/>
                    </a:solidFill>
                  </a:tcPr>
                </a:tc>
                <a:extLst>
                  <a:ext uri="{0D108BD9-81ED-4DB2-BD59-A6C34878D82A}">
                    <a16:rowId xmlns:a16="http://schemas.microsoft.com/office/drawing/2014/main" val="1735483527"/>
                  </a:ext>
                </a:extLst>
              </a:tr>
              <a:tr h="176482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rgbClr val="2134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tc>
                  <a:txBody>
                    <a:bodyPr/>
                    <a:lstStyle/>
                    <a:p>
                      <a:pPr algn="ctr"/>
                      <a:endParaRPr lang="en-GB" sz="1600" dirty="0">
                        <a:latin typeface="Modern Era" panose="02000000000000000000" pitchFamily="50" charset="0"/>
                      </a:endParaRPr>
                    </a:p>
                    <a:p>
                      <a:pPr algn="ctr"/>
                      <a:endParaRPr lang="en-GB" sz="1400" dirty="0">
                        <a:latin typeface="Modern Era" panose="02000000000000000000" pitchFamily="50" charset="0"/>
                      </a:endParaRPr>
                    </a:p>
                    <a:p>
                      <a:pPr algn="ctr"/>
                      <a:r>
                        <a:rPr lang="en-GB" sz="1400" dirty="0">
                          <a:latin typeface="Modern Era" panose="02000000000000000000" pitchFamily="50" charset="0"/>
                        </a:rPr>
                        <a:t>Maryland Physician License</a:t>
                      </a:r>
                    </a:p>
                    <a:p>
                      <a:pPr algn="ctr"/>
                      <a:r>
                        <a:rPr lang="en-GB" sz="1400" dirty="0">
                          <a:latin typeface="Modern Era" panose="02000000000000000000" pitchFamily="50" charset="0"/>
                        </a:rPr>
                        <a:t>USMLE step</a:t>
                      </a:r>
                    </a:p>
                    <a:p>
                      <a:pPr algn="ctr"/>
                      <a:r>
                        <a:rPr lang="en-GB" sz="1400" dirty="0">
                          <a:latin typeface="Modern Era" panose="02000000000000000000" pitchFamily="50" charset="0"/>
                        </a:rPr>
                        <a:t>AVR </a:t>
                      </a:r>
                    </a:p>
                    <a:p>
                      <a:pPr algn="ctr"/>
                      <a:endParaRPr lang="en-GB" sz="1400" dirty="0">
                        <a:latin typeface="Modern Era" panose="02000000000000000000" pitchFamily="50" charset="0"/>
                      </a:endParaRPr>
                    </a:p>
                  </a:txBody>
                  <a:tcPr>
                    <a:lnL w="12700" cap="flat" cmpd="sng" algn="ctr">
                      <a:solidFill>
                        <a:srgbClr val="21346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13468"/>
                      </a:solidFill>
                      <a:prstDash val="solid"/>
                      <a:round/>
                      <a:headEnd type="none" w="med" len="med"/>
                      <a:tailEnd type="none" w="med" len="med"/>
                    </a:lnB>
                    <a:noFill/>
                  </a:tcPr>
                </a:tc>
                <a:extLst>
                  <a:ext uri="{0D108BD9-81ED-4DB2-BD59-A6C34878D82A}">
                    <a16:rowId xmlns:a16="http://schemas.microsoft.com/office/drawing/2014/main" val="730519492"/>
                  </a:ext>
                </a:extLst>
              </a:tr>
            </a:tbl>
          </a:graphicData>
        </a:graphic>
      </p:graphicFrame>
      <p:pic>
        <p:nvPicPr>
          <p:cNvPr id="110" name="Picture 4" descr="About The Board | Maryland Board of Physicians">
            <a:extLst>
              <a:ext uri="{FF2B5EF4-FFF2-40B4-BE49-F238E27FC236}">
                <a16:creationId xmlns:a16="http://schemas.microsoft.com/office/drawing/2014/main" id="{DFE3588B-E9E1-84EA-CCD1-6ED9309DFF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590" y="2823334"/>
            <a:ext cx="919175" cy="571003"/>
          </a:xfrm>
          <a:prstGeom prst="rect">
            <a:avLst/>
          </a:prstGeom>
          <a:noFill/>
          <a:extLst>
            <a:ext uri="{909E8E84-426E-40DD-AFC4-6F175D3DCCD1}">
              <a14:hiddenFill xmlns:a14="http://schemas.microsoft.com/office/drawing/2010/main">
                <a:solidFill>
                  <a:srgbClr val="FFFFFF"/>
                </a:solidFill>
              </a14:hiddenFill>
            </a:ext>
          </a:extLst>
        </p:spPr>
      </p:pic>
      <p:sp>
        <p:nvSpPr>
          <p:cNvPr id="2062" name="TextBox 2061">
            <a:extLst>
              <a:ext uri="{FF2B5EF4-FFF2-40B4-BE49-F238E27FC236}">
                <a16:creationId xmlns:a16="http://schemas.microsoft.com/office/drawing/2014/main" id="{31FA2C1A-7001-4850-C283-E63CAEBD69B0}"/>
              </a:ext>
            </a:extLst>
          </p:cNvPr>
          <p:cNvSpPr txBox="1"/>
          <p:nvPr/>
        </p:nvSpPr>
        <p:spPr>
          <a:xfrm>
            <a:off x="685675" y="3306795"/>
            <a:ext cx="1128835" cy="215444"/>
          </a:xfrm>
          <a:prstGeom prst="rect">
            <a:avLst/>
          </a:prstGeom>
          <a:noFill/>
        </p:spPr>
        <p:txBody>
          <a:bodyPr wrap="none" rtlCol="0">
            <a:spAutoFit/>
          </a:bodyPr>
          <a:lstStyle/>
          <a:p>
            <a:r>
              <a:rPr lang="en-GB" sz="800" dirty="0">
                <a:latin typeface="Modern Era" panose="02000000000000000000" pitchFamily="50" charset="0"/>
              </a:rPr>
              <a:t>Board of Physicians </a:t>
            </a:r>
          </a:p>
        </p:txBody>
      </p:sp>
      <p:sp>
        <p:nvSpPr>
          <p:cNvPr id="2063" name="TextBox 2062">
            <a:extLst>
              <a:ext uri="{FF2B5EF4-FFF2-40B4-BE49-F238E27FC236}">
                <a16:creationId xmlns:a16="http://schemas.microsoft.com/office/drawing/2014/main" id="{DA6A7453-75F7-DD71-5001-146F4B0ECB6A}"/>
              </a:ext>
            </a:extLst>
          </p:cNvPr>
          <p:cNvSpPr txBox="1"/>
          <p:nvPr/>
        </p:nvSpPr>
        <p:spPr>
          <a:xfrm>
            <a:off x="5175934" y="5828671"/>
            <a:ext cx="1882247" cy="338554"/>
          </a:xfrm>
          <a:prstGeom prst="rect">
            <a:avLst/>
          </a:prstGeom>
          <a:noFill/>
        </p:spPr>
        <p:txBody>
          <a:bodyPr wrap="none" rtlCol="0">
            <a:spAutoFit/>
          </a:bodyPr>
          <a:lstStyle/>
          <a:p>
            <a:r>
              <a:rPr lang="en-GB" sz="1600" dirty="0">
                <a:latin typeface="Modern Era" panose="02000000000000000000" pitchFamily="50" charset="0"/>
              </a:rPr>
              <a:t>Physician’s Wallet </a:t>
            </a:r>
          </a:p>
        </p:txBody>
      </p:sp>
      <p:cxnSp>
        <p:nvCxnSpPr>
          <p:cNvPr id="117" name="Straight Arrow Connector 116">
            <a:extLst>
              <a:ext uri="{FF2B5EF4-FFF2-40B4-BE49-F238E27FC236}">
                <a16:creationId xmlns:a16="http://schemas.microsoft.com/office/drawing/2014/main" id="{04A0B2A2-20C0-4EF8-3DCC-DF2A5BC303EB}"/>
              </a:ext>
            </a:extLst>
          </p:cNvPr>
          <p:cNvCxnSpPr>
            <a:cxnSpLocks/>
          </p:cNvCxnSpPr>
          <p:nvPr/>
        </p:nvCxnSpPr>
        <p:spPr>
          <a:xfrm>
            <a:off x="3912719" y="3561604"/>
            <a:ext cx="941800" cy="0"/>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4" descr="Sign in">
            <a:extLst>
              <a:ext uri="{FF2B5EF4-FFF2-40B4-BE49-F238E27FC236}">
                <a16:creationId xmlns:a16="http://schemas.microsoft.com/office/drawing/2014/main" id="{5F5282FA-CAB2-A000-9D41-AD755163A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842" y="3563849"/>
            <a:ext cx="371551" cy="2483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About The Board | Maryland Board of Physicians">
            <a:extLst>
              <a:ext uri="{FF2B5EF4-FFF2-40B4-BE49-F238E27FC236}">
                <a16:creationId xmlns:a16="http://schemas.microsoft.com/office/drawing/2014/main" id="{F38CE75A-2E6C-BA9D-C9F1-BA3188C68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6523" y="2332632"/>
            <a:ext cx="444378" cy="27605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Omega exhibiting at 2018 HITEC at Johns Hopkins Hospital - Omega Medical  Imaging">
            <a:extLst>
              <a:ext uri="{FF2B5EF4-FFF2-40B4-BE49-F238E27FC236}">
                <a16:creationId xmlns:a16="http://schemas.microsoft.com/office/drawing/2014/main" id="{F2D2499E-82A2-D859-572D-17BDCE808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9600" y="3223095"/>
            <a:ext cx="1346883" cy="1114240"/>
          </a:xfrm>
          <a:prstGeom prst="rect">
            <a:avLst/>
          </a:prstGeom>
          <a:noFill/>
          <a:extLst>
            <a:ext uri="{909E8E84-426E-40DD-AFC4-6F175D3DCCD1}">
              <a14:hiddenFill xmlns:a14="http://schemas.microsoft.com/office/drawing/2010/main">
                <a:solidFill>
                  <a:srgbClr val="FFFFFF"/>
                </a:solidFill>
              </a14:hiddenFill>
            </a:ext>
          </a:extLst>
        </p:spPr>
      </p:pic>
      <p:cxnSp>
        <p:nvCxnSpPr>
          <p:cNvPr id="2065" name="Straight Arrow Connector 2064">
            <a:extLst>
              <a:ext uri="{FF2B5EF4-FFF2-40B4-BE49-F238E27FC236}">
                <a16:creationId xmlns:a16="http://schemas.microsoft.com/office/drawing/2014/main" id="{2792B892-CD9D-39D9-6394-5DA39C1367CC}"/>
              </a:ext>
            </a:extLst>
          </p:cNvPr>
          <p:cNvCxnSpPr>
            <a:cxnSpLocks/>
          </p:cNvCxnSpPr>
          <p:nvPr/>
        </p:nvCxnSpPr>
        <p:spPr>
          <a:xfrm flipV="1">
            <a:off x="7351101" y="3561604"/>
            <a:ext cx="670525" cy="1023"/>
          </a:xfrm>
          <a:prstGeom prst="straightConnector1">
            <a:avLst/>
          </a:prstGeom>
          <a:ln w="76200">
            <a:solidFill>
              <a:srgbClr val="213468"/>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1337D8F-245A-BADC-D306-67960D83C39A}"/>
              </a:ext>
            </a:extLst>
          </p:cNvPr>
          <p:cNvSpPr>
            <a:spLocks noGrp="1"/>
          </p:cNvSpPr>
          <p:nvPr>
            <p:ph type="sldNum" sz="quarter" idx="12"/>
          </p:nvPr>
        </p:nvSpPr>
        <p:spPr/>
        <p:txBody>
          <a:bodyPr/>
          <a:lstStyle/>
          <a:p>
            <a:fld id="{4DFCA95B-FC54-448B-B288-4BB45BDA35EF}" type="slidenum">
              <a:rPr lang="en-GB" smtClean="0"/>
              <a:t>17</a:t>
            </a:fld>
            <a:endParaRPr lang="en-GB"/>
          </a:p>
        </p:txBody>
      </p:sp>
      <p:sp>
        <p:nvSpPr>
          <p:cNvPr id="33" name="TextBox 32">
            <a:extLst>
              <a:ext uri="{FF2B5EF4-FFF2-40B4-BE49-F238E27FC236}">
                <a16:creationId xmlns:a16="http://schemas.microsoft.com/office/drawing/2014/main" id="{92AA32C8-0D4E-44D1-B2A0-04E924392A77}"/>
              </a:ext>
            </a:extLst>
          </p:cNvPr>
          <p:cNvSpPr txBox="1"/>
          <p:nvPr/>
        </p:nvSpPr>
        <p:spPr>
          <a:xfrm>
            <a:off x="339669" y="368777"/>
            <a:ext cx="4420795" cy="1292662"/>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600" dirty="0"/>
              <a:t>Use Case 4 – US Licensing Board to US Training Program (future)</a:t>
            </a:r>
            <a:endParaRPr lang="en-GB" sz="1800" dirty="0"/>
          </a:p>
        </p:txBody>
      </p:sp>
    </p:spTree>
    <p:extLst>
      <p:ext uri="{BB962C8B-B14F-4D97-AF65-F5344CB8AC3E}">
        <p14:creationId xmlns:p14="http://schemas.microsoft.com/office/powerpoint/2010/main" val="1458399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a:extLst>
              <a:ext uri="{FF2B5EF4-FFF2-40B4-BE49-F238E27FC236}">
                <a16:creationId xmlns:a16="http://schemas.microsoft.com/office/drawing/2014/main" id="{4530E789-541D-416D-984E-73463344BBB3}"/>
              </a:ext>
            </a:extLst>
          </p:cNvPr>
          <p:cNvSpPr>
            <a:spLocks noGrp="1"/>
          </p:cNvSpPr>
          <p:nvPr>
            <p:ph type="title"/>
          </p:nvPr>
        </p:nvSpPr>
        <p:spPr>
          <a:xfrm>
            <a:off x="293749" y="365125"/>
            <a:ext cx="10515600" cy="1325563"/>
          </a:xfrm>
        </p:spPr>
        <p:txBody>
          <a:bodyPr/>
          <a:lstStyle/>
          <a:p>
            <a:r>
              <a:rPr lang="en-US" altLang="en-US" dirty="0">
                <a:latin typeface="Tahoma" panose="020B0604030504040204" pitchFamily="34" charset="0"/>
                <a:ea typeface="ＭＳ Ｐゴシック" panose="020B0600070205080204" pitchFamily="34" charset="-128"/>
                <a:cs typeface="Tahoma" panose="020B0604030504040204" pitchFamily="34" charset="0"/>
              </a:rPr>
              <a:t>Lessons Learnt?</a:t>
            </a:r>
          </a:p>
        </p:txBody>
      </p:sp>
      <p:sp>
        <p:nvSpPr>
          <p:cNvPr id="6" name="Content Placeholder 2">
            <a:extLst>
              <a:ext uri="{FF2B5EF4-FFF2-40B4-BE49-F238E27FC236}">
                <a16:creationId xmlns:a16="http://schemas.microsoft.com/office/drawing/2014/main" id="{0E0695B7-CD18-4620-A333-4330D287F6D2}"/>
              </a:ext>
            </a:extLst>
          </p:cNvPr>
          <p:cNvSpPr txBox="1">
            <a:spLocks/>
          </p:cNvSpPr>
          <p:nvPr/>
        </p:nvSpPr>
        <p:spPr>
          <a:xfrm>
            <a:off x="816099" y="1531296"/>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Calibri"/>
                <a:cs typeface="Calibri"/>
              </a:rPr>
              <a:t>Administrative Standards across national borders must be addressed as many institutions are accustomed to specific credential forms </a:t>
            </a:r>
          </a:p>
          <a:p>
            <a:r>
              <a:rPr lang="en-US" dirty="0">
                <a:ea typeface="Calibri"/>
                <a:cs typeface="Calibri"/>
              </a:rPr>
              <a:t>Worldwide higher education institutions have varying acceptance of digital tools such as electronic signatures and digital wallets</a:t>
            </a:r>
          </a:p>
          <a:p>
            <a:r>
              <a:rPr lang="en-US" dirty="0">
                <a:ea typeface="Calibri"/>
                <a:cs typeface="Calibri"/>
              </a:rPr>
              <a:t>Initial setup requires detailed, schema level work</a:t>
            </a:r>
          </a:p>
          <a:p>
            <a:r>
              <a:rPr lang="en-US" dirty="0">
                <a:ea typeface="Calibri"/>
                <a:cs typeface="Calibri"/>
              </a:rPr>
              <a:t>Maryland licensing board is currently an exception, not the rule in accepting verified information directly from individuals</a:t>
            </a:r>
          </a:p>
        </p:txBody>
      </p:sp>
    </p:spTree>
    <p:extLst>
      <p:ext uri="{BB962C8B-B14F-4D97-AF65-F5344CB8AC3E}">
        <p14:creationId xmlns:p14="http://schemas.microsoft.com/office/powerpoint/2010/main" val="65147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a:extLst>
              <a:ext uri="{FF2B5EF4-FFF2-40B4-BE49-F238E27FC236}">
                <a16:creationId xmlns:a16="http://schemas.microsoft.com/office/drawing/2014/main" id="{4530E789-541D-416D-984E-73463344BBB3}"/>
              </a:ext>
            </a:extLst>
          </p:cNvPr>
          <p:cNvSpPr>
            <a:spLocks noGrp="1"/>
          </p:cNvSpPr>
          <p:nvPr>
            <p:ph type="title"/>
          </p:nvPr>
        </p:nvSpPr>
        <p:spPr>
          <a:xfrm>
            <a:off x="293749" y="365125"/>
            <a:ext cx="10515600" cy="1325563"/>
          </a:xfrm>
        </p:spPr>
        <p:txBody>
          <a:bodyPr/>
          <a:lstStyle/>
          <a:p>
            <a:r>
              <a:rPr lang="en-US" altLang="en-US" dirty="0">
                <a:latin typeface="Tahoma" panose="020B0604030504040204" pitchFamily="34" charset="0"/>
                <a:ea typeface="ＭＳ Ｐゴシック" panose="020B0600070205080204" pitchFamily="34" charset="-128"/>
                <a:cs typeface="Tahoma" panose="020B0604030504040204" pitchFamily="34" charset="0"/>
              </a:rPr>
              <a:t>What Next?</a:t>
            </a:r>
          </a:p>
        </p:txBody>
      </p:sp>
      <p:sp>
        <p:nvSpPr>
          <p:cNvPr id="6" name="Content Placeholder 2">
            <a:extLst>
              <a:ext uri="{FF2B5EF4-FFF2-40B4-BE49-F238E27FC236}">
                <a16:creationId xmlns:a16="http://schemas.microsoft.com/office/drawing/2014/main" id="{0E0695B7-CD18-4620-A333-4330D287F6D2}"/>
              </a:ext>
            </a:extLst>
          </p:cNvPr>
          <p:cNvSpPr txBox="1">
            <a:spLocks/>
          </p:cNvSpPr>
          <p:nvPr/>
        </p:nvSpPr>
        <p:spPr>
          <a:xfrm>
            <a:off x="816099" y="1531296"/>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Calibri"/>
                <a:cs typeface="Calibri"/>
              </a:rPr>
              <a:t>Continued POC work to show hands on results</a:t>
            </a:r>
          </a:p>
          <a:p>
            <a:r>
              <a:rPr lang="en-US" dirty="0">
                <a:ea typeface="Calibri"/>
                <a:cs typeface="Calibri"/>
              </a:rPr>
              <a:t>Leverage pandemic success for uses such as Global Telemedicine </a:t>
            </a:r>
          </a:p>
          <a:p>
            <a:r>
              <a:rPr lang="en-US" dirty="0">
                <a:ea typeface="Calibri"/>
                <a:cs typeface="Calibri"/>
              </a:rPr>
              <a:t>Trusted convener needed in the US</a:t>
            </a:r>
          </a:p>
          <a:p>
            <a:r>
              <a:rPr lang="en-US" dirty="0">
                <a:ea typeface="Calibri"/>
                <a:cs typeface="Calibri"/>
              </a:rPr>
              <a:t>Broader adoption of ‘self-sovereign’ tools such as wallets</a:t>
            </a:r>
          </a:p>
          <a:p>
            <a:r>
              <a:rPr lang="en-US" dirty="0">
                <a:ea typeface="Calibri"/>
                <a:cs typeface="Calibri"/>
              </a:rPr>
              <a:t>Education of regulators needed to spur acceptance</a:t>
            </a:r>
          </a:p>
          <a:p>
            <a:endParaRPr lang="en-US" dirty="0">
              <a:ea typeface="Calibri"/>
              <a:cs typeface="Calibri"/>
            </a:endParaRPr>
          </a:p>
        </p:txBody>
      </p:sp>
    </p:spTree>
    <p:extLst>
      <p:ext uri="{BB962C8B-B14F-4D97-AF65-F5344CB8AC3E}">
        <p14:creationId xmlns:p14="http://schemas.microsoft.com/office/powerpoint/2010/main" val="3982158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a:extLst>
              <a:ext uri="{FF2B5EF4-FFF2-40B4-BE49-F238E27FC236}">
                <a16:creationId xmlns:a16="http://schemas.microsoft.com/office/drawing/2014/main" id="{4530E789-541D-416D-984E-73463344BBB3}"/>
              </a:ext>
            </a:extLst>
          </p:cNvPr>
          <p:cNvSpPr>
            <a:spLocks noGrp="1"/>
          </p:cNvSpPr>
          <p:nvPr>
            <p:ph type="title"/>
          </p:nvPr>
        </p:nvSpPr>
        <p:spPr>
          <a:xfrm>
            <a:off x="293749" y="365125"/>
            <a:ext cx="10515600" cy="1325563"/>
          </a:xfrm>
        </p:spPr>
        <p:txBody>
          <a:bodyPr/>
          <a:lstStyle/>
          <a:p>
            <a:r>
              <a:rPr lang="en-US" altLang="en-US" dirty="0">
                <a:latin typeface="Tahoma" panose="020B0604030504040204" pitchFamily="34" charset="0"/>
                <a:ea typeface="ＭＳ Ｐゴシック" panose="020B0600070205080204" pitchFamily="34" charset="-128"/>
                <a:cs typeface="Tahoma" panose="020B0604030504040204" pitchFamily="34" charset="0"/>
              </a:rPr>
              <a:t>Agenda</a:t>
            </a:r>
          </a:p>
        </p:txBody>
      </p:sp>
      <p:sp>
        <p:nvSpPr>
          <p:cNvPr id="6" name="Content Placeholder 2">
            <a:extLst>
              <a:ext uri="{FF2B5EF4-FFF2-40B4-BE49-F238E27FC236}">
                <a16:creationId xmlns:a16="http://schemas.microsoft.com/office/drawing/2014/main" id="{0E0695B7-CD18-4620-A333-4330D287F6D2}"/>
              </a:ext>
            </a:extLst>
          </p:cNvPr>
          <p:cNvSpPr txBox="1">
            <a:spLocks/>
          </p:cNvSpPr>
          <p:nvPr/>
        </p:nvSpPr>
        <p:spPr>
          <a:xfrm>
            <a:off x="816099" y="1531296"/>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Calibri"/>
                <a:cs typeface="Calibri"/>
              </a:rPr>
              <a:t>Introduction</a:t>
            </a:r>
          </a:p>
          <a:p>
            <a:r>
              <a:rPr lang="en-US" dirty="0">
                <a:ea typeface="Calibri"/>
                <a:cs typeface="Calibri"/>
              </a:rPr>
              <a:t>PB in Pandemic</a:t>
            </a:r>
          </a:p>
          <a:p>
            <a:pPr lvl="1"/>
            <a:r>
              <a:rPr lang="en-US" dirty="0">
                <a:ea typeface="Calibri"/>
                <a:cs typeface="Calibri"/>
              </a:rPr>
              <a:t>Self-owned, verifiable</a:t>
            </a:r>
          </a:p>
          <a:p>
            <a:r>
              <a:rPr lang="en-US" dirty="0" err="1">
                <a:ea typeface="Calibri"/>
                <a:cs typeface="Calibri"/>
              </a:rPr>
              <a:t>Truu</a:t>
            </a:r>
            <a:r>
              <a:rPr lang="en-US" dirty="0">
                <a:ea typeface="Calibri"/>
                <a:cs typeface="Calibri"/>
              </a:rPr>
              <a:t> Eco-System (diagram)</a:t>
            </a:r>
          </a:p>
          <a:p>
            <a:r>
              <a:rPr lang="en-US" dirty="0">
                <a:ea typeface="Calibri"/>
                <a:cs typeface="Calibri"/>
              </a:rPr>
              <a:t>Scenario Slide 1</a:t>
            </a:r>
          </a:p>
          <a:p>
            <a:r>
              <a:rPr lang="en-US" dirty="0">
                <a:ea typeface="Calibri"/>
                <a:cs typeface="Calibri"/>
              </a:rPr>
              <a:t>Scenario Slide 2</a:t>
            </a:r>
          </a:p>
          <a:p>
            <a:r>
              <a:rPr lang="en-US" dirty="0">
                <a:ea typeface="Calibri"/>
                <a:cs typeface="Calibri"/>
              </a:rPr>
              <a:t>Future uses (</a:t>
            </a:r>
            <a:r>
              <a:rPr lang="en-US" dirty="0" err="1">
                <a:ea typeface="Calibri"/>
                <a:cs typeface="Calibri"/>
              </a:rPr>
              <a:t>telemed</a:t>
            </a:r>
            <a:r>
              <a:rPr lang="en-US" dirty="0">
                <a:ea typeface="Calibri"/>
                <a:cs typeface="Calibri"/>
              </a:rPr>
              <a:t>) / next steps / roadblocks</a:t>
            </a:r>
          </a:p>
          <a:p>
            <a:endParaRPr lang="en-US" dirty="0">
              <a:ea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1ACA-049C-4A78-B1FB-9FA7530FB52C}"/>
              </a:ext>
            </a:extLst>
          </p:cNvPr>
          <p:cNvSpPr>
            <a:spLocks noGrp="1"/>
          </p:cNvSpPr>
          <p:nvPr>
            <p:ph type="title"/>
          </p:nvPr>
        </p:nvSpPr>
        <p:spPr/>
        <p:txBody>
          <a:bodyPr/>
          <a:lstStyle/>
          <a:p>
            <a:r>
              <a:rPr lang="en-US" dirty="0"/>
              <a:t>Wallet Workflow</a:t>
            </a:r>
          </a:p>
        </p:txBody>
      </p:sp>
      <p:sp>
        <p:nvSpPr>
          <p:cNvPr id="3" name="Text Placeholder 2">
            <a:extLst>
              <a:ext uri="{FF2B5EF4-FFF2-40B4-BE49-F238E27FC236}">
                <a16:creationId xmlns:a16="http://schemas.microsoft.com/office/drawing/2014/main" id="{692B0E9D-02AF-4108-9C44-91250B75B3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EDDF7B-EB61-4FF0-98C1-AC4761EEBCE7}"/>
              </a:ext>
            </a:extLst>
          </p:cNvPr>
          <p:cNvSpPr>
            <a:spLocks noGrp="1"/>
          </p:cNvSpPr>
          <p:nvPr>
            <p:ph type="sldNum" sz="quarter" idx="12"/>
          </p:nvPr>
        </p:nvSpPr>
        <p:spPr/>
        <p:txBody>
          <a:bodyPr/>
          <a:lstStyle/>
          <a:p>
            <a:fld id="{4DFCA95B-FC54-448B-B288-4BB45BDA35EF}" type="slidenum">
              <a:rPr lang="en-GB" smtClean="0"/>
              <a:t>20</a:t>
            </a:fld>
            <a:endParaRPr lang="en-GB"/>
          </a:p>
        </p:txBody>
      </p:sp>
    </p:spTree>
    <p:extLst>
      <p:ext uri="{BB962C8B-B14F-4D97-AF65-F5344CB8AC3E}">
        <p14:creationId xmlns:p14="http://schemas.microsoft.com/office/powerpoint/2010/main" val="1908360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D323-4C2D-4292-935C-519BC69BDF04}"/>
              </a:ext>
            </a:extLst>
          </p:cNvPr>
          <p:cNvSpPr>
            <a:spLocks noGrp="1"/>
          </p:cNvSpPr>
          <p:nvPr>
            <p:ph type="ctrTitle"/>
          </p:nvPr>
        </p:nvSpPr>
        <p:spPr/>
        <p:txBody>
          <a:bodyPr/>
          <a:lstStyle/>
          <a:p>
            <a:r>
              <a:rPr lang="en-US" dirty="0"/>
              <a:t>Questions / Discussion</a:t>
            </a:r>
          </a:p>
        </p:txBody>
      </p:sp>
      <p:sp>
        <p:nvSpPr>
          <p:cNvPr id="3" name="Subtitle 2">
            <a:extLst>
              <a:ext uri="{FF2B5EF4-FFF2-40B4-BE49-F238E27FC236}">
                <a16:creationId xmlns:a16="http://schemas.microsoft.com/office/drawing/2014/main" id="{2CAD59B3-A2F4-4870-80F6-45E4D2F93B3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7BDA1A3-1D04-4D26-9C1D-17D0E695ECBC}"/>
              </a:ext>
            </a:extLst>
          </p:cNvPr>
          <p:cNvSpPr>
            <a:spLocks noGrp="1"/>
          </p:cNvSpPr>
          <p:nvPr>
            <p:ph type="sldNum" sz="quarter" idx="12"/>
          </p:nvPr>
        </p:nvSpPr>
        <p:spPr/>
        <p:txBody>
          <a:bodyPr/>
          <a:lstStyle/>
          <a:p>
            <a:fld id="{4DFCA95B-FC54-448B-B288-4BB45BDA35EF}" type="slidenum">
              <a:rPr lang="en-GB" smtClean="0"/>
              <a:t>21</a:t>
            </a:fld>
            <a:endParaRPr lang="en-GB"/>
          </a:p>
        </p:txBody>
      </p:sp>
    </p:spTree>
    <p:extLst>
      <p:ext uri="{BB962C8B-B14F-4D97-AF65-F5344CB8AC3E}">
        <p14:creationId xmlns:p14="http://schemas.microsoft.com/office/powerpoint/2010/main" val="3365149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22</a:t>
            </a:fld>
            <a:endParaRPr lang="en-GB"/>
          </a:p>
        </p:txBody>
      </p:sp>
      <p:sp>
        <p:nvSpPr>
          <p:cNvPr id="2" name="TextBox 1">
            <a:extLst>
              <a:ext uri="{FF2B5EF4-FFF2-40B4-BE49-F238E27FC236}">
                <a16:creationId xmlns:a16="http://schemas.microsoft.com/office/drawing/2014/main" id="{E21DACAB-D907-D7AD-0749-B72E7ACD9C7A}"/>
              </a:ext>
            </a:extLst>
          </p:cNvPr>
          <p:cNvSpPr txBox="1"/>
          <p:nvPr/>
        </p:nvSpPr>
        <p:spPr>
          <a:xfrm>
            <a:off x="3491455" y="5771464"/>
            <a:ext cx="7862345" cy="400110"/>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000" dirty="0"/>
              <a:t>Launching Physicians Truu Wallet App</a:t>
            </a:r>
            <a:endParaRPr lang="en-GB" sz="1400" dirty="0"/>
          </a:p>
        </p:txBody>
      </p:sp>
      <p:pic>
        <p:nvPicPr>
          <p:cNvPr id="16" name="Picture 15">
            <a:extLst>
              <a:ext uri="{FF2B5EF4-FFF2-40B4-BE49-F238E27FC236}">
                <a16:creationId xmlns:a16="http://schemas.microsoft.com/office/drawing/2014/main" id="{C3809209-8A29-4714-31A2-751C8BE29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30" y="886478"/>
            <a:ext cx="2077754" cy="4496474"/>
          </a:xfrm>
          <a:prstGeom prst="rect">
            <a:avLst/>
          </a:prstGeom>
          <a:ln>
            <a:solidFill>
              <a:srgbClr val="243469"/>
            </a:solidFill>
          </a:ln>
        </p:spPr>
      </p:pic>
      <p:pic>
        <p:nvPicPr>
          <p:cNvPr id="18" name="Picture 17">
            <a:extLst>
              <a:ext uri="{FF2B5EF4-FFF2-40B4-BE49-F238E27FC236}">
                <a16:creationId xmlns:a16="http://schemas.microsoft.com/office/drawing/2014/main" id="{6852FD14-2E2D-36EA-3C35-1080B35E5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629" y="886481"/>
            <a:ext cx="2077754" cy="4496472"/>
          </a:xfrm>
          <a:prstGeom prst="rect">
            <a:avLst/>
          </a:prstGeom>
          <a:ln>
            <a:solidFill>
              <a:srgbClr val="243469"/>
            </a:solidFill>
          </a:ln>
        </p:spPr>
      </p:pic>
      <p:pic>
        <p:nvPicPr>
          <p:cNvPr id="20" name="Picture 19">
            <a:extLst>
              <a:ext uri="{FF2B5EF4-FFF2-40B4-BE49-F238E27FC236}">
                <a16:creationId xmlns:a16="http://schemas.microsoft.com/office/drawing/2014/main" id="{FB2993EF-91F6-BC71-281F-C225D60E1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339" y="886481"/>
            <a:ext cx="2077754" cy="4496472"/>
          </a:xfrm>
          <a:prstGeom prst="rect">
            <a:avLst/>
          </a:prstGeom>
          <a:ln>
            <a:solidFill>
              <a:srgbClr val="002060"/>
            </a:solidFill>
          </a:ln>
        </p:spPr>
      </p:pic>
      <p:pic>
        <p:nvPicPr>
          <p:cNvPr id="22" name="Picture 21">
            <a:extLst>
              <a:ext uri="{FF2B5EF4-FFF2-40B4-BE49-F238E27FC236}">
                <a16:creationId xmlns:a16="http://schemas.microsoft.com/office/drawing/2014/main" id="{795A9FA2-4D80-C3DB-3B80-920E671A2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5661" y="886481"/>
            <a:ext cx="2077753" cy="4496471"/>
          </a:xfrm>
          <a:prstGeom prst="rect">
            <a:avLst/>
          </a:prstGeom>
          <a:ln>
            <a:solidFill>
              <a:srgbClr val="002060"/>
            </a:solidFill>
          </a:ln>
        </p:spPr>
      </p:pic>
    </p:spTree>
    <p:extLst>
      <p:ext uri="{BB962C8B-B14F-4D97-AF65-F5344CB8AC3E}">
        <p14:creationId xmlns:p14="http://schemas.microsoft.com/office/powerpoint/2010/main" val="386406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23</a:t>
            </a:fld>
            <a:endParaRPr lang="en-GB"/>
          </a:p>
        </p:txBody>
      </p:sp>
      <p:sp>
        <p:nvSpPr>
          <p:cNvPr id="2" name="TextBox 1">
            <a:extLst>
              <a:ext uri="{FF2B5EF4-FFF2-40B4-BE49-F238E27FC236}">
                <a16:creationId xmlns:a16="http://schemas.microsoft.com/office/drawing/2014/main" id="{E90E316A-1B54-5E84-7592-73A312BE5B32}"/>
              </a:ext>
            </a:extLst>
          </p:cNvPr>
          <p:cNvSpPr txBox="1"/>
          <p:nvPr/>
        </p:nvSpPr>
        <p:spPr>
          <a:xfrm>
            <a:off x="1354261" y="5698138"/>
            <a:ext cx="11741545" cy="400110"/>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000" dirty="0"/>
              <a:t>Physician Truu Wallet app University of Liverpool Medical Degree issuing</a:t>
            </a:r>
            <a:endParaRPr lang="en-GB" sz="1400" dirty="0"/>
          </a:p>
        </p:txBody>
      </p:sp>
      <p:pic>
        <p:nvPicPr>
          <p:cNvPr id="5" name="Picture 4">
            <a:extLst>
              <a:ext uri="{FF2B5EF4-FFF2-40B4-BE49-F238E27FC236}">
                <a16:creationId xmlns:a16="http://schemas.microsoft.com/office/drawing/2014/main" id="{1A756CD9-F1C0-6973-2E1D-45C94A9DE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615" y="515225"/>
            <a:ext cx="2211658" cy="4786256"/>
          </a:xfrm>
          <a:prstGeom prst="rect">
            <a:avLst/>
          </a:prstGeom>
          <a:ln>
            <a:solidFill>
              <a:srgbClr val="002060"/>
            </a:solidFill>
          </a:ln>
        </p:spPr>
      </p:pic>
      <p:pic>
        <p:nvPicPr>
          <p:cNvPr id="7" name="Picture 6">
            <a:extLst>
              <a:ext uri="{FF2B5EF4-FFF2-40B4-BE49-F238E27FC236}">
                <a16:creationId xmlns:a16="http://schemas.microsoft.com/office/drawing/2014/main" id="{43E7137D-5781-CF1E-E9B9-1D20F1194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566" y="558659"/>
            <a:ext cx="2191588" cy="4742822"/>
          </a:xfrm>
          <a:prstGeom prst="rect">
            <a:avLst/>
          </a:prstGeom>
          <a:ln>
            <a:solidFill>
              <a:srgbClr val="002060"/>
            </a:solidFill>
          </a:ln>
        </p:spPr>
      </p:pic>
    </p:spTree>
    <p:extLst>
      <p:ext uri="{BB962C8B-B14F-4D97-AF65-F5344CB8AC3E}">
        <p14:creationId xmlns:p14="http://schemas.microsoft.com/office/powerpoint/2010/main" val="1361929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24</a:t>
            </a:fld>
            <a:endParaRPr lang="en-GB"/>
          </a:p>
        </p:txBody>
      </p:sp>
      <p:pic>
        <p:nvPicPr>
          <p:cNvPr id="2" name="Picture 1">
            <a:extLst>
              <a:ext uri="{FF2B5EF4-FFF2-40B4-BE49-F238E27FC236}">
                <a16:creationId xmlns:a16="http://schemas.microsoft.com/office/drawing/2014/main" id="{BAB28945-BD48-7C52-0528-EF26620B2478}"/>
              </a:ext>
            </a:extLst>
          </p:cNvPr>
          <p:cNvPicPr>
            <a:picLocks noChangeAspect="1"/>
          </p:cNvPicPr>
          <p:nvPr/>
        </p:nvPicPr>
        <p:blipFill>
          <a:blip r:embed="rId3"/>
          <a:stretch>
            <a:fillRect/>
          </a:stretch>
        </p:blipFill>
        <p:spPr>
          <a:xfrm>
            <a:off x="439749" y="226055"/>
            <a:ext cx="7943414" cy="5295316"/>
          </a:xfrm>
          <a:prstGeom prst="rect">
            <a:avLst/>
          </a:prstGeom>
        </p:spPr>
      </p:pic>
      <p:sp>
        <p:nvSpPr>
          <p:cNvPr id="3" name="TextBox 2">
            <a:extLst>
              <a:ext uri="{FF2B5EF4-FFF2-40B4-BE49-F238E27FC236}">
                <a16:creationId xmlns:a16="http://schemas.microsoft.com/office/drawing/2014/main" id="{6D119F76-A425-F302-7446-2EBB60D8C1FC}"/>
              </a:ext>
            </a:extLst>
          </p:cNvPr>
          <p:cNvSpPr txBox="1"/>
          <p:nvPr/>
        </p:nvSpPr>
        <p:spPr>
          <a:xfrm>
            <a:off x="1069035" y="5698138"/>
            <a:ext cx="11741545" cy="400110"/>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000" dirty="0"/>
              <a:t>Connecting between GMC organisational portal and Physician’s Truu wallet app</a:t>
            </a:r>
            <a:endParaRPr lang="en-GB" sz="1400" dirty="0"/>
          </a:p>
        </p:txBody>
      </p:sp>
      <p:pic>
        <p:nvPicPr>
          <p:cNvPr id="6" name="Picture 5">
            <a:extLst>
              <a:ext uri="{FF2B5EF4-FFF2-40B4-BE49-F238E27FC236}">
                <a16:creationId xmlns:a16="http://schemas.microsoft.com/office/drawing/2014/main" id="{BE0E6F0D-08EC-E0D2-E1C4-74B18447B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1517" y="271706"/>
            <a:ext cx="2442283" cy="5285351"/>
          </a:xfrm>
          <a:prstGeom prst="rect">
            <a:avLst/>
          </a:prstGeom>
          <a:ln>
            <a:solidFill>
              <a:srgbClr val="002060"/>
            </a:solidFill>
          </a:ln>
        </p:spPr>
      </p:pic>
    </p:spTree>
    <p:extLst>
      <p:ext uri="{BB962C8B-B14F-4D97-AF65-F5344CB8AC3E}">
        <p14:creationId xmlns:p14="http://schemas.microsoft.com/office/powerpoint/2010/main" val="691387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25</a:t>
            </a:fld>
            <a:endParaRPr lang="en-GB"/>
          </a:p>
        </p:txBody>
      </p:sp>
      <p:pic>
        <p:nvPicPr>
          <p:cNvPr id="2" name="Picture 1" descr="Graphical user interface, text, application, chat or text message&#10;&#10;Description automatically generated">
            <a:extLst>
              <a:ext uri="{FF2B5EF4-FFF2-40B4-BE49-F238E27FC236}">
                <a16:creationId xmlns:a16="http://schemas.microsoft.com/office/drawing/2014/main" id="{37413DDB-CE93-A0FD-10C9-28331E1DC550}"/>
              </a:ext>
            </a:extLst>
          </p:cNvPr>
          <p:cNvPicPr>
            <a:picLocks noChangeAspect="1"/>
          </p:cNvPicPr>
          <p:nvPr/>
        </p:nvPicPr>
        <p:blipFill>
          <a:blip r:embed="rId3"/>
          <a:stretch>
            <a:fillRect/>
          </a:stretch>
        </p:blipFill>
        <p:spPr>
          <a:xfrm>
            <a:off x="973123" y="617744"/>
            <a:ext cx="7192162" cy="4794508"/>
          </a:xfrm>
          <a:prstGeom prst="rect">
            <a:avLst/>
          </a:prstGeom>
        </p:spPr>
      </p:pic>
      <p:sp>
        <p:nvSpPr>
          <p:cNvPr id="3" name="TextBox 2">
            <a:extLst>
              <a:ext uri="{FF2B5EF4-FFF2-40B4-BE49-F238E27FC236}">
                <a16:creationId xmlns:a16="http://schemas.microsoft.com/office/drawing/2014/main" id="{8A481BDB-2945-F613-E783-49E8ED05C4CE}"/>
              </a:ext>
            </a:extLst>
          </p:cNvPr>
          <p:cNvSpPr txBox="1"/>
          <p:nvPr/>
        </p:nvSpPr>
        <p:spPr>
          <a:xfrm>
            <a:off x="1069035" y="5698138"/>
            <a:ext cx="11741545" cy="400110"/>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000" dirty="0"/>
              <a:t>GMC requesting and verifying Medical Degree from  Physician’s Truu wallet app</a:t>
            </a:r>
            <a:endParaRPr lang="en-GB" sz="1400" dirty="0"/>
          </a:p>
        </p:txBody>
      </p:sp>
      <p:pic>
        <p:nvPicPr>
          <p:cNvPr id="6" name="Picture 5">
            <a:extLst>
              <a:ext uri="{FF2B5EF4-FFF2-40B4-BE49-F238E27FC236}">
                <a16:creationId xmlns:a16="http://schemas.microsoft.com/office/drawing/2014/main" id="{AAA415FD-8DE2-6E4C-439D-F32773386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100" y="603290"/>
            <a:ext cx="2215471" cy="4794507"/>
          </a:xfrm>
          <a:prstGeom prst="rect">
            <a:avLst/>
          </a:prstGeom>
          <a:ln>
            <a:solidFill>
              <a:srgbClr val="002060"/>
            </a:solidFill>
          </a:ln>
        </p:spPr>
      </p:pic>
    </p:spTree>
    <p:extLst>
      <p:ext uri="{BB962C8B-B14F-4D97-AF65-F5344CB8AC3E}">
        <p14:creationId xmlns:p14="http://schemas.microsoft.com/office/powerpoint/2010/main" val="4242401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26</a:t>
            </a:fld>
            <a:endParaRPr lang="en-GB"/>
          </a:p>
        </p:txBody>
      </p:sp>
      <p:sp>
        <p:nvSpPr>
          <p:cNvPr id="2" name="TextBox 1">
            <a:extLst>
              <a:ext uri="{FF2B5EF4-FFF2-40B4-BE49-F238E27FC236}">
                <a16:creationId xmlns:a16="http://schemas.microsoft.com/office/drawing/2014/main" id="{4CB86E3F-845C-DD7E-6C7F-E300F5CF79C9}"/>
              </a:ext>
            </a:extLst>
          </p:cNvPr>
          <p:cNvSpPr txBox="1"/>
          <p:nvPr/>
        </p:nvSpPr>
        <p:spPr>
          <a:xfrm>
            <a:off x="1069035" y="5698138"/>
            <a:ext cx="11741545" cy="400110"/>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000" dirty="0"/>
              <a:t>GMC requesting and verifying Medical Degree from  Physician’s Truu wallet app</a:t>
            </a:r>
            <a:endParaRPr lang="en-GB" sz="1400" dirty="0"/>
          </a:p>
        </p:txBody>
      </p:sp>
      <p:pic>
        <p:nvPicPr>
          <p:cNvPr id="5" name="Picture 4">
            <a:extLst>
              <a:ext uri="{FF2B5EF4-FFF2-40B4-BE49-F238E27FC236}">
                <a16:creationId xmlns:a16="http://schemas.microsoft.com/office/drawing/2014/main" id="{D81481B8-679D-AE44-791F-28FC2FC8D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83" y="136622"/>
            <a:ext cx="2526853" cy="5468369"/>
          </a:xfrm>
          <a:prstGeom prst="rect">
            <a:avLst/>
          </a:prstGeom>
          <a:ln>
            <a:solidFill>
              <a:srgbClr val="002060"/>
            </a:solidFill>
          </a:ln>
        </p:spPr>
      </p:pic>
      <p:pic>
        <p:nvPicPr>
          <p:cNvPr id="6" name="Picture 5" descr="Graphical user interface, application&#10;&#10;Description automatically generated">
            <a:extLst>
              <a:ext uri="{FF2B5EF4-FFF2-40B4-BE49-F238E27FC236}">
                <a16:creationId xmlns:a16="http://schemas.microsoft.com/office/drawing/2014/main" id="{1EBACC51-C46F-9BBB-AE50-39999985DEE4}"/>
              </a:ext>
            </a:extLst>
          </p:cNvPr>
          <p:cNvPicPr>
            <a:picLocks noChangeAspect="1"/>
          </p:cNvPicPr>
          <p:nvPr/>
        </p:nvPicPr>
        <p:blipFill>
          <a:blip r:embed="rId4"/>
          <a:stretch>
            <a:fillRect/>
          </a:stretch>
        </p:blipFill>
        <p:spPr>
          <a:xfrm>
            <a:off x="3566017" y="219442"/>
            <a:ext cx="8044346" cy="5362601"/>
          </a:xfrm>
          <a:prstGeom prst="rect">
            <a:avLst/>
          </a:prstGeom>
        </p:spPr>
      </p:pic>
    </p:spTree>
    <p:extLst>
      <p:ext uri="{BB962C8B-B14F-4D97-AF65-F5344CB8AC3E}">
        <p14:creationId xmlns:p14="http://schemas.microsoft.com/office/powerpoint/2010/main" val="12351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27</a:t>
            </a:fld>
            <a:endParaRPr lang="en-GB"/>
          </a:p>
        </p:txBody>
      </p:sp>
      <p:sp>
        <p:nvSpPr>
          <p:cNvPr id="5" name="TextBox 4">
            <a:extLst>
              <a:ext uri="{FF2B5EF4-FFF2-40B4-BE49-F238E27FC236}">
                <a16:creationId xmlns:a16="http://schemas.microsoft.com/office/drawing/2014/main" id="{D93BEAF7-B785-E4C9-ADD2-D32DDC330C1E}"/>
              </a:ext>
            </a:extLst>
          </p:cNvPr>
          <p:cNvSpPr txBox="1"/>
          <p:nvPr/>
        </p:nvSpPr>
        <p:spPr>
          <a:xfrm>
            <a:off x="1069035" y="5698138"/>
            <a:ext cx="11741545" cy="400110"/>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000" dirty="0"/>
              <a:t>GMC issuing Certificate of Good Standing to  Physician’s Truu wallet app</a:t>
            </a:r>
            <a:endParaRPr lang="en-GB" sz="1400" dirty="0"/>
          </a:p>
        </p:txBody>
      </p:sp>
      <p:pic>
        <p:nvPicPr>
          <p:cNvPr id="6" name="Picture 5" descr="Graphical user interface&#10;&#10;Description automatically generated">
            <a:extLst>
              <a:ext uri="{FF2B5EF4-FFF2-40B4-BE49-F238E27FC236}">
                <a16:creationId xmlns:a16="http://schemas.microsoft.com/office/drawing/2014/main" id="{AA8D15AA-90FD-851A-1F0D-4B8DA15E9E92}"/>
              </a:ext>
            </a:extLst>
          </p:cNvPr>
          <p:cNvPicPr>
            <a:picLocks noChangeAspect="1"/>
          </p:cNvPicPr>
          <p:nvPr/>
        </p:nvPicPr>
        <p:blipFill>
          <a:blip r:embed="rId3"/>
          <a:stretch>
            <a:fillRect/>
          </a:stretch>
        </p:blipFill>
        <p:spPr>
          <a:xfrm>
            <a:off x="604100" y="318783"/>
            <a:ext cx="7789608" cy="5192784"/>
          </a:xfrm>
          <a:prstGeom prst="rect">
            <a:avLst/>
          </a:prstGeom>
        </p:spPr>
      </p:pic>
      <p:pic>
        <p:nvPicPr>
          <p:cNvPr id="8" name="Picture 7">
            <a:extLst>
              <a:ext uri="{FF2B5EF4-FFF2-40B4-BE49-F238E27FC236}">
                <a16:creationId xmlns:a16="http://schemas.microsoft.com/office/drawing/2014/main" id="{ADB0A321-5BCC-166C-6990-14F971E8F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503" y="243281"/>
            <a:ext cx="2434397" cy="5268286"/>
          </a:xfrm>
          <a:prstGeom prst="rect">
            <a:avLst/>
          </a:prstGeom>
          <a:ln>
            <a:solidFill>
              <a:srgbClr val="002060"/>
            </a:solidFill>
          </a:ln>
        </p:spPr>
      </p:pic>
    </p:spTree>
    <p:extLst>
      <p:ext uri="{BB962C8B-B14F-4D97-AF65-F5344CB8AC3E}">
        <p14:creationId xmlns:p14="http://schemas.microsoft.com/office/powerpoint/2010/main" val="319170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28</a:t>
            </a:fld>
            <a:endParaRPr lang="en-GB"/>
          </a:p>
        </p:txBody>
      </p:sp>
      <p:sp>
        <p:nvSpPr>
          <p:cNvPr id="2" name="TextBox 1">
            <a:extLst>
              <a:ext uri="{FF2B5EF4-FFF2-40B4-BE49-F238E27FC236}">
                <a16:creationId xmlns:a16="http://schemas.microsoft.com/office/drawing/2014/main" id="{EAF97808-7EB7-CE7F-59FB-536CCBB53F1B}"/>
              </a:ext>
            </a:extLst>
          </p:cNvPr>
          <p:cNvSpPr txBox="1"/>
          <p:nvPr/>
        </p:nvSpPr>
        <p:spPr>
          <a:xfrm>
            <a:off x="347582" y="5698138"/>
            <a:ext cx="11741545" cy="400110"/>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2000" dirty="0"/>
              <a:t>Physician’s Truu wallet app now contains Medical Degree and Certificate of Good Standing</a:t>
            </a:r>
          </a:p>
        </p:txBody>
      </p:sp>
      <p:pic>
        <p:nvPicPr>
          <p:cNvPr id="5" name="Picture 4">
            <a:extLst>
              <a:ext uri="{FF2B5EF4-FFF2-40B4-BE49-F238E27FC236}">
                <a16:creationId xmlns:a16="http://schemas.microsoft.com/office/drawing/2014/main" id="{1D845756-7F4F-C5F5-8917-3F6D8FB5A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123" y="167629"/>
            <a:ext cx="2501922" cy="5414415"/>
          </a:xfrm>
          <a:prstGeom prst="rect">
            <a:avLst/>
          </a:prstGeom>
          <a:ln>
            <a:solidFill>
              <a:srgbClr val="002060"/>
            </a:solidFill>
          </a:ln>
        </p:spPr>
      </p:pic>
    </p:spTree>
    <p:extLst>
      <p:ext uri="{BB962C8B-B14F-4D97-AF65-F5344CB8AC3E}">
        <p14:creationId xmlns:p14="http://schemas.microsoft.com/office/powerpoint/2010/main" val="193204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29</a:t>
            </a:fld>
            <a:endParaRPr lang="en-GB"/>
          </a:p>
        </p:txBody>
      </p:sp>
      <p:sp>
        <p:nvSpPr>
          <p:cNvPr id="3" name="TextBox 2">
            <a:extLst>
              <a:ext uri="{FF2B5EF4-FFF2-40B4-BE49-F238E27FC236}">
                <a16:creationId xmlns:a16="http://schemas.microsoft.com/office/drawing/2014/main" id="{6D119F76-A425-F302-7446-2EBB60D8C1FC}"/>
              </a:ext>
            </a:extLst>
          </p:cNvPr>
          <p:cNvSpPr txBox="1"/>
          <p:nvPr/>
        </p:nvSpPr>
        <p:spPr>
          <a:xfrm>
            <a:off x="251671" y="5698138"/>
            <a:ext cx="12558910" cy="369332"/>
          </a:xfrm>
          <a:prstGeom prst="rect">
            <a:avLst/>
          </a:prstGeom>
          <a:noFill/>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800" dirty="0"/>
              <a:t>Connecting between Maryland Board of Physician’s organisational portal and Physician’s Truu wallet app</a:t>
            </a:r>
            <a:endParaRPr lang="en-GB" sz="1200" dirty="0"/>
          </a:p>
        </p:txBody>
      </p:sp>
      <p:pic>
        <p:nvPicPr>
          <p:cNvPr id="5" name="Picture 4" descr="Graphical user interface, application&#10;&#10;Description automatically generated">
            <a:extLst>
              <a:ext uri="{FF2B5EF4-FFF2-40B4-BE49-F238E27FC236}">
                <a16:creationId xmlns:a16="http://schemas.microsoft.com/office/drawing/2014/main" id="{D9657FCD-7515-D604-9AA5-48F2487937CC}"/>
              </a:ext>
            </a:extLst>
          </p:cNvPr>
          <p:cNvPicPr>
            <a:picLocks noChangeAspect="1"/>
          </p:cNvPicPr>
          <p:nvPr/>
        </p:nvPicPr>
        <p:blipFill>
          <a:blip r:embed="rId3"/>
          <a:stretch>
            <a:fillRect/>
          </a:stretch>
        </p:blipFill>
        <p:spPr>
          <a:xfrm>
            <a:off x="419597" y="271706"/>
            <a:ext cx="7935837" cy="5290264"/>
          </a:xfrm>
          <a:prstGeom prst="rect">
            <a:avLst/>
          </a:prstGeom>
        </p:spPr>
      </p:pic>
      <p:pic>
        <p:nvPicPr>
          <p:cNvPr id="8" name="Picture 7">
            <a:extLst>
              <a:ext uri="{FF2B5EF4-FFF2-40B4-BE49-F238E27FC236}">
                <a16:creationId xmlns:a16="http://schemas.microsoft.com/office/drawing/2014/main" id="{F741F90C-A784-20C9-E37C-7F713C4E6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230" y="136525"/>
            <a:ext cx="2507018" cy="5425445"/>
          </a:xfrm>
          <a:prstGeom prst="rect">
            <a:avLst/>
          </a:prstGeom>
          <a:ln>
            <a:solidFill>
              <a:srgbClr val="002060"/>
            </a:solidFill>
          </a:ln>
        </p:spPr>
      </p:pic>
    </p:spTree>
    <p:extLst>
      <p:ext uri="{BB962C8B-B14F-4D97-AF65-F5344CB8AC3E}">
        <p14:creationId xmlns:p14="http://schemas.microsoft.com/office/powerpoint/2010/main" val="895758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B912F14-4267-43F9-8031-D9A4E690C7F0}"/>
              </a:ext>
            </a:extLst>
          </p:cNvPr>
          <p:cNvSpPr>
            <a:spLocks noGrp="1" noChangeArrowheads="1"/>
          </p:cNvSpPr>
          <p:nvPr>
            <p:ph type="title"/>
          </p:nvPr>
        </p:nvSpPr>
        <p:spPr/>
        <p:txBody>
          <a:bodyPr/>
          <a:lstStyle/>
          <a:p>
            <a:r>
              <a:rPr lang="en-US" altLang="en-US" dirty="0">
                <a:latin typeface="Tahoma" panose="020B0604030504040204" pitchFamily="34" charset="0"/>
                <a:ea typeface="ＭＳ Ｐゴシック" panose="020B0600070205080204" pitchFamily="34" charset="-128"/>
                <a:cs typeface="Tahoma" panose="020B0604030504040204" pitchFamily="34" charset="0"/>
              </a:rPr>
              <a:t>Who is FSMB?</a:t>
            </a:r>
          </a:p>
        </p:txBody>
      </p:sp>
      <p:sp>
        <p:nvSpPr>
          <p:cNvPr id="16387" name="Content Placeholder 2">
            <a:extLst>
              <a:ext uri="{FF2B5EF4-FFF2-40B4-BE49-F238E27FC236}">
                <a16:creationId xmlns:a16="http://schemas.microsoft.com/office/drawing/2014/main" id="{5E576E2B-4E1B-458A-83A7-FF95228E2D0A}"/>
              </a:ext>
            </a:extLst>
          </p:cNvPr>
          <p:cNvSpPr>
            <a:spLocks noGrp="1" noChangeArrowheads="1"/>
          </p:cNvSpPr>
          <p:nvPr>
            <p:ph idx="1"/>
          </p:nvPr>
        </p:nvSpPr>
        <p:spPr>
          <a:xfrm>
            <a:off x="609600" y="1371600"/>
            <a:ext cx="10464800" cy="1325563"/>
          </a:xfrm>
        </p:spPr>
        <p:txBody>
          <a:bodyPr>
            <a:normAutofit/>
          </a:bodyPr>
          <a:lstStyle/>
          <a:p>
            <a:pPr>
              <a:spcBef>
                <a:spcPct val="0"/>
              </a:spcBef>
              <a:spcAft>
                <a:spcPts val="1800"/>
              </a:spcAft>
            </a:pPr>
            <a:r>
              <a:rPr lang="en-US" altLang="en-US" sz="2800" dirty="0">
                <a:solidFill>
                  <a:srgbClr val="363636"/>
                </a:solidFill>
                <a:latin typeface="Tahoma" panose="020B0604030504040204" pitchFamily="34" charset="0"/>
                <a:ea typeface="ＭＳ Ｐゴシック" panose="020B0600070205080204" pitchFamily="34" charset="-128"/>
                <a:cs typeface="Tahoma" panose="020B0604030504040204" pitchFamily="34" charset="0"/>
              </a:rPr>
              <a:t>A trade association for medical licensing boards in the United States. Services include identity and credential verification. </a:t>
            </a:r>
          </a:p>
          <a:p>
            <a:endParaRPr lang="en-US" altLang="en-US" sz="2400" dirty="0">
              <a:ea typeface="ＭＳ Ｐゴシック" panose="020B0600070205080204" pitchFamily="34" charset="-128"/>
            </a:endParaRPr>
          </a:p>
        </p:txBody>
      </p:sp>
      <p:sp>
        <p:nvSpPr>
          <p:cNvPr id="4" name="Title 1">
            <a:extLst>
              <a:ext uri="{FF2B5EF4-FFF2-40B4-BE49-F238E27FC236}">
                <a16:creationId xmlns:a16="http://schemas.microsoft.com/office/drawing/2014/main" id="{0A913586-4AF9-4B65-B373-093888765C06}"/>
              </a:ext>
            </a:extLst>
          </p:cNvPr>
          <p:cNvSpPr txBox="1">
            <a:spLocks noChangeArrowheads="1"/>
          </p:cNvSpPr>
          <p:nvPr/>
        </p:nvSpPr>
        <p:spPr>
          <a:xfrm>
            <a:off x="830060" y="24789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latin typeface="Tahoma" panose="020B0604030504040204" pitchFamily="34" charset="0"/>
                <a:ea typeface="ＭＳ Ｐゴシック" panose="020B0600070205080204" pitchFamily="34" charset="-128"/>
                <a:cs typeface="Tahoma" panose="020B0604030504040204" pitchFamily="34" charset="0"/>
              </a:rPr>
              <a:t>Who is </a:t>
            </a:r>
            <a:r>
              <a:rPr lang="en-US" altLang="en-US" dirty="0" err="1">
                <a:latin typeface="Tahoma" panose="020B0604030504040204" pitchFamily="34" charset="0"/>
                <a:ea typeface="ＭＳ Ｐゴシック" panose="020B0600070205080204" pitchFamily="34" charset="-128"/>
                <a:cs typeface="Tahoma" panose="020B0604030504040204" pitchFamily="34" charset="0"/>
              </a:rPr>
              <a:t>Truu</a:t>
            </a:r>
            <a:r>
              <a:rPr lang="en-US" altLang="en-US" dirty="0">
                <a:latin typeface="Tahoma" panose="020B0604030504040204" pitchFamily="34" charset="0"/>
                <a:ea typeface="ＭＳ Ｐゴシック" panose="020B0600070205080204" pitchFamily="34" charset="-128"/>
                <a:cs typeface="Tahoma" panose="020B0604030504040204" pitchFamily="34" charset="0"/>
              </a:rPr>
              <a:t>?</a:t>
            </a:r>
          </a:p>
        </p:txBody>
      </p:sp>
      <p:sp>
        <p:nvSpPr>
          <p:cNvPr id="5" name="Content Placeholder 2">
            <a:extLst>
              <a:ext uri="{FF2B5EF4-FFF2-40B4-BE49-F238E27FC236}">
                <a16:creationId xmlns:a16="http://schemas.microsoft.com/office/drawing/2014/main" id="{31D4A853-7C43-4FEC-BC3F-05B52BC53CAA}"/>
              </a:ext>
            </a:extLst>
          </p:cNvPr>
          <p:cNvSpPr txBox="1">
            <a:spLocks noChangeArrowheads="1"/>
          </p:cNvSpPr>
          <p:nvPr/>
        </p:nvSpPr>
        <p:spPr>
          <a:xfrm>
            <a:off x="608440" y="3499384"/>
            <a:ext cx="10464800" cy="132556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800"/>
              </a:spcAft>
            </a:pPr>
            <a:r>
              <a:rPr lang="en-US" altLang="en-US" sz="11200" dirty="0" err="1">
                <a:solidFill>
                  <a:srgbClr val="363636"/>
                </a:solidFill>
                <a:latin typeface="Tahoma" panose="020B0604030504040204" pitchFamily="34" charset="0"/>
                <a:ea typeface="Tahoma" panose="020B0604030504040204" pitchFamily="34" charset="0"/>
                <a:cs typeface="Tahoma" panose="020B0604030504040204" pitchFamily="34" charset="0"/>
              </a:rPr>
              <a:t>Truu</a:t>
            </a:r>
            <a:r>
              <a:rPr lang="en-US" altLang="en-US" sz="11200" dirty="0">
                <a:solidFill>
                  <a:srgbClr val="363636"/>
                </a:solidFill>
                <a:latin typeface="Tahoma" panose="020B0604030504040204" pitchFamily="34" charset="0"/>
                <a:ea typeface="Tahoma" panose="020B0604030504040204" pitchFamily="34" charset="0"/>
                <a:cs typeface="Tahoma" panose="020B0604030504040204" pitchFamily="34" charset="0"/>
              </a:rPr>
              <a:t> is a UK based </a:t>
            </a:r>
            <a:r>
              <a:rPr lang="en-US" altLang="en-US" sz="11200" dirty="0" err="1">
                <a:solidFill>
                  <a:srgbClr val="363636"/>
                </a:solidFill>
                <a:latin typeface="Tahoma" panose="020B0604030504040204" pitchFamily="34" charset="0"/>
                <a:ea typeface="Tahoma" panose="020B0604030504040204" pitchFamily="34" charset="0"/>
                <a:cs typeface="Tahoma" panose="020B0604030504040204" pitchFamily="34" charset="0"/>
              </a:rPr>
              <a:t>techonology</a:t>
            </a:r>
            <a:r>
              <a:rPr lang="en-US" altLang="en-US" sz="11200" dirty="0">
                <a:solidFill>
                  <a:srgbClr val="363636"/>
                </a:solidFill>
                <a:latin typeface="Tahoma" panose="020B0604030504040204" pitchFamily="34" charset="0"/>
                <a:ea typeface="Tahoma" panose="020B0604030504040204" pitchFamily="34" charset="0"/>
                <a:cs typeface="Tahoma" panose="020B0604030504040204" pitchFamily="34" charset="0"/>
              </a:rPr>
              <a:t> company focused on providing a</a:t>
            </a:r>
            <a:r>
              <a:rPr lang="en-US" sz="11200" dirty="0">
                <a:latin typeface="Tahoma" panose="020B0604030504040204" pitchFamily="34" charset="0"/>
                <a:ea typeface="Tahoma" panose="020B0604030504040204" pitchFamily="34" charset="0"/>
                <a:cs typeface="Tahoma" panose="020B0604030504040204" pitchFamily="34" charset="0"/>
              </a:rPr>
              <a:t> secure, portable digital passport for a modern healthcare ecosystem.</a:t>
            </a:r>
          </a:p>
          <a:p>
            <a:pPr marL="0" indent="0">
              <a:spcBef>
                <a:spcPct val="0"/>
              </a:spcBef>
              <a:spcAft>
                <a:spcPts val="1800"/>
              </a:spcAft>
              <a:buNone/>
            </a:pPr>
            <a:r>
              <a:rPr lang="en-US" altLang="en-US" dirty="0">
                <a:solidFill>
                  <a:srgbClr val="363636"/>
                </a:solidFill>
                <a:latin typeface="Tahoma" panose="020B0604030504040204" pitchFamily="34" charset="0"/>
                <a:ea typeface="ＭＳ Ｐゴシック" panose="020B0600070205080204" pitchFamily="34" charset="-128"/>
                <a:cs typeface="Tahoma" panose="020B0604030504040204" pitchFamily="34" charset="0"/>
              </a:rPr>
              <a:t> </a:t>
            </a:r>
          </a:p>
          <a:p>
            <a:endParaRPr lang="en-US" altLang="en-US" sz="2400" dirty="0">
              <a:ea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30</a:t>
            </a:fld>
            <a:endParaRPr lang="en-GB"/>
          </a:p>
        </p:txBody>
      </p:sp>
      <p:sp>
        <p:nvSpPr>
          <p:cNvPr id="6" name="TextBox 5">
            <a:extLst>
              <a:ext uri="{FF2B5EF4-FFF2-40B4-BE49-F238E27FC236}">
                <a16:creationId xmlns:a16="http://schemas.microsoft.com/office/drawing/2014/main" id="{985F91CE-D2CB-A7A6-7B4D-F7B55EEF548F}"/>
              </a:ext>
            </a:extLst>
          </p:cNvPr>
          <p:cNvSpPr txBox="1"/>
          <p:nvPr/>
        </p:nvSpPr>
        <p:spPr>
          <a:xfrm>
            <a:off x="159391" y="5698138"/>
            <a:ext cx="11810995" cy="369332"/>
          </a:xfrm>
          <a:prstGeom prst="rect">
            <a:avLst/>
          </a:prstGeom>
          <a:noFill/>
          <a:ln>
            <a:noFill/>
          </a:ln>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800" dirty="0"/>
              <a:t>Maryland Board of Physicians requesting and verifying Medical Degree from  Physician’s Truu wallet app</a:t>
            </a:r>
            <a:endParaRPr lang="en-GB" sz="1200" dirty="0"/>
          </a:p>
        </p:txBody>
      </p:sp>
      <p:pic>
        <p:nvPicPr>
          <p:cNvPr id="9" name="Picture 8">
            <a:extLst>
              <a:ext uri="{FF2B5EF4-FFF2-40B4-BE49-F238E27FC236}">
                <a16:creationId xmlns:a16="http://schemas.microsoft.com/office/drawing/2014/main" id="{4BC412DF-5B71-CD2F-4788-58C4BF4A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705" y="177326"/>
            <a:ext cx="2440514" cy="5281523"/>
          </a:xfrm>
          <a:prstGeom prst="rect">
            <a:avLst/>
          </a:prstGeom>
          <a:ln>
            <a:solidFill>
              <a:srgbClr val="002060"/>
            </a:solidFill>
          </a:ln>
        </p:spPr>
      </p:pic>
      <p:pic>
        <p:nvPicPr>
          <p:cNvPr id="15" name="Picture 14" descr="Graphical user interface, text, application&#10;&#10;Description automatically generated">
            <a:extLst>
              <a:ext uri="{FF2B5EF4-FFF2-40B4-BE49-F238E27FC236}">
                <a16:creationId xmlns:a16="http://schemas.microsoft.com/office/drawing/2014/main" id="{C2B2BB8A-8BB7-6353-FD36-0135BF7EA3D3}"/>
              </a:ext>
            </a:extLst>
          </p:cNvPr>
          <p:cNvPicPr>
            <a:picLocks noChangeAspect="1"/>
          </p:cNvPicPr>
          <p:nvPr/>
        </p:nvPicPr>
        <p:blipFill>
          <a:blip r:embed="rId4"/>
          <a:stretch>
            <a:fillRect/>
          </a:stretch>
        </p:blipFill>
        <p:spPr>
          <a:xfrm>
            <a:off x="528507" y="177326"/>
            <a:ext cx="7977930" cy="5318325"/>
          </a:xfrm>
          <a:prstGeom prst="rect">
            <a:avLst/>
          </a:prstGeom>
        </p:spPr>
      </p:pic>
    </p:spTree>
    <p:extLst>
      <p:ext uri="{BB962C8B-B14F-4D97-AF65-F5344CB8AC3E}">
        <p14:creationId xmlns:p14="http://schemas.microsoft.com/office/powerpoint/2010/main" val="2216639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31</a:t>
            </a:fld>
            <a:endParaRPr lang="en-GB"/>
          </a:p>
        </p:txBody>
      </p:sp>
      <p:sp>
        <p:nvSpPr>
          <p:cNvPr id="6" name="TextBox 5">
            <a:extLst>
              <a:ext uri="{FF2B5EF4-FFF2-40B4-BE49-F238E27FC236}">
                <a16:creationId xmlns:a16="http://schemas.microsoft.com/office/drawing/2014/main" id="{985F91CE-D2CB-A7A6-7B4D-F7B55EEF548F}"/>
              </a:ext>
            </a:extLst>
          </p:cNvPr>
          <p:cNvSpPr txBox="1"/>
          <p:nvPr/>
        </p:nvSpPr>
        <p:spPr>
          <a:xfrm>
            <a:off x="159391" y="5698138"/>
            <a:ext cx="11810995" cy="369332"/>
          </a:xfrm>
          <a:prstGeom prst="rect">
            <a:avLst/>
          </a:prstGeom>
          <a:noFill/>
          <a:ln>
            <a:noFill/>
          </a:ln>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800" dirty="0"/>
              <a:t>Maryland Board of Physicians requesting and verifying Medical Degree from  Physician’s Truu wallet app</a:t>
            </a:r>
            <a:endParaRPr lang="en-GB" sz="1200" dirty="0"/>
          </a:p>
        </p:txBody>
      </p:sp>
      <p:pic>
        <p:nvPicPr>
          <p:cNvPr id="5" name="Picture 4">
            <a:extLst>
              <a:ext uri="{FF2B5EF4-FFF2-40B4-BE49-F238E27FC236}">
                <a16:creationId xmlns:a16="http://schemas.microsoft.com/office/drawing/2014/main" id="{2D96D6F2-9B05-683E-8683-29105BFBE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28" y="116047"/>
            <a:ext cx="2501686" cy="5413906"/>
          </a:xfrm>
          <a:prstGeom prst="rect">
            <a:avLst/>
          </a:prstGeom>
          <a:ln>
            <a:solidFill>
              <a:srgbClr val="002060"/>
            </a:solidFill>
          </a:ln>
        </p:spPr>
      </p:pic>
      <p:pic>
        <p:nvPicPr>
          <p:cNvPr id="7" name="Picture 6" descr="Graphical user interface, application&#10;&#10;Description automatically generated">
            <a:extLst>
              <a:ext uri="{FF2B5EF4-FFF2-40B4-BE49-F238E27FC236}">
                <a16:creationId xmlns:a16="http://schemas.microsoft.com/office/drawing/2014/main" id="{9B28BBBB-D759-7DF7-D333-9BEE6DA939A9}"/>
              </a:ext>
            </a:extLst>
          </p:cNvPr>
          <p:cNvPicPr>
            <a:picLocks noChangeAspect="1"/>
          </p:cNvPicPr>
          <p:nvPr/>
        </p:nvPicPr>
        <p:blipFill>
          <a:blip r:embed="rId4"/>
          <a:stretch>
            <a:fillRect/>
          </a:stretch>
        </p:blipFill>
        <p:spPr>
          <a:xfrm>
            <a:off x="3381245" y="114067"/>
            <a:ext cx="8190674" cy="5460146"/>
          </a:xfrm>
          <a:prstGeom prst="rect">
            <a:avLst/>
          </a:prstGeom>
        </p:spPr>
      </p:pic>
    </p:spTree>
    <p:extLst>
      <p:ext uri="{BB962C8B-B14F-4D97-AF65-F5344CB8AC3E}">
        <p14:creationId xmlns:p14="http://schemas.microsoft.com/office/powerpoint/2010/main" val="3458645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32</a:t>
            </a:fld>
            <a:endParaRPr lang="en-GB"/>
          </a:p>
        </p:txBody>
      </p:sp>
      <p:sp>
        <p:nvSpPr>
          <p:cNvPr id="6" name="TextBox 5">
            <a:extLst>
              <a:ext uri="{FF2B5EF4-FFF2-40B4-BE49-F238E27FC236}">
                <a16:creationId xmlns:a16="http://schemas.microsoft.com/office/drawing/2014/main" id="{985F91CE-D2CB-A7A6-7B4D-F7B55EEF548F}"/>
              </a:ext>
            </a:extLst>
          </p:cNvPr>
          <p:cNvSpPr txBox="1"/>
          <p:nvPr/>
        </p:nvSpPr>
        <p:spPr>
          <a:xfrm>
            <a:off x="159391" y="5698138"/>
            <a:ext cx="11810995" cy="338554"/>
          </a:xfrm>
          <a:prstGeom prst="rect">
            <a:avLst/>
          </a:prstGeom>
          <a:noFill/>
          <a:ln>
            <a:noFill/>
          </a:ln>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600" dirty="0"/>
              <a:t>Maryland Board of Physicians requesting and verifying Certificate of Good Standing from  Physician’s Truu wallet app</a:t>
            </a:r>
            <a:endParaRPr lang="en-GB" sz="1100" dirty="0"/>
          </a:p>
        </p:txBody>
      </p:sp>
      <p:pic>
        <p:nvPicPr>
          <p:cNvPr id="2" name="Picture 1" descr="Graphical user interface, text, application, chat or text message&#10;&#10;Description automatically generated">
            <a:extLst>
              <a:ext uri="{FF2B5EF4-FFF2-40B4-BE49-F238E27FC236}">
                <a16:creationId xmlns:a16="http://schemas.microsoft.com/office/drawing/2014/main" id="{61D0E02F-CE75-D509-9C55-450A159B307C}"/>
              </a:ext>
            </a:extLst>
          </p:cNvPr>
          <p:cNvPicPr>
            <a:picLocks noChangeAspect="1"/>
          </p:cNvPicPr>
          <p:nvPr/>
        </p:nvPicPr>
        <p:blipFill>
          <a:blip r:embed="rId3"/>
          <a:stretch>
            <a:fillRect/>
          </a:stretch>
        </p:blipFill>
        <p:spPr>
          <a:xfrm>
            <a:off x="285226" y="228724"/>
            <a:ext cx="8045042" cy="5363064"/>
          </a:xfrm>
          <a:prstGeom prst="rect">
            <a:avLst/>
          </a:prstGeom>
        </p:spPr>
      </p:pic>
      <p:pic>
        <p:nvPicPr>
          <p:cNvPr id="8" name="Picture 7">
            <a:extLst>
              <a:ext uri="{FF2B5EF4-FFF2-40B4-BE49-F238E27FC236}">
                <a16:creationId xmlns:a16="http://schemas.microsoft.com/office/drawing/2014/main" id="{3672D191-D40A-38B1-3701-E3395D43D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322" y="228724"/>
            <a:ext cx="2473478" cy="5352859"/>
          </a:xfrm>
          <a:prstGeom prst="rect">
            <a:avLst/>
          </a:prstGeom>
          <a:ln>
            <a:solidFill>
              <a:srgbClr val="243469"/>
            </a:solidFill>
          </a:ln>
        </p:spPr>
      </p:pic>
    </p:spTree>
    <p:extLst>
      <p:ext uri="{BB962C8B-B14F-4D97-AF65-F5344CB8AC3E}">
        <p14:creationId xmlns:p14="http://schemas.microsoft.com/office/powerpoint/2010/main" val="289601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33</a:t>
            </a:fld>
            <a:endParaRPr lang="en-GB"/>
          </a:p>
        </p:txBody>
      </p:sp>
      <p:sp>
        <p:nvSpPr>
          <p:cNvPr id="6" name="TextBox 5">
            <a:extLst>
              <a:ext uri="{FF2B5EF4-FFF2-40B4-BE49-F238E27FC236}">
                <a16:creationId xmlns:a16="http://schemas.microsoft.com/office/drawing/2014/main" id="{985F91CE-D2CB-A7A6-7B4D-F7B55EEF548F}"/>
              </a:ext>
            </a:extLst>
          </p:cNvPr>
          <p:cNvSpPr txBox="1"/>
          <p:nvPr/>
        </p:nvSpPr>
        <p:spPr>
          <a:xfrm>
            <a:off x="159391" y="5698138"/>
            <a:ext cx="11810995" cy="338554"/>
          </a:xfrm>
          <a:prstGeom prst="rect">
            <a:avLst/>
          </a:prstGeom>
          <a:noFill/>
          <a:ln>
            <a:noFill/>
          </a:ln>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600" dirty="0"/>
              <a:t>Maryland Board of Physicians requesting and verifying Certificate of Good Standing from  Physician’s Truu wallet app</a:t>
            </a:r>
            <a:endParaRPr lang="en-GB" sz="1100" dirty="0"/>
          </a:p>
        </p:txBody>
      </p:sp>
      <p:pic>
        <p:nvPicPr>
          <p:cNvPr id="3" name="Picture 2">
            <a:extLst>
              <a:ext uri="{FF2B5EF4-FFF2-40B4-BE49-F238E27FC236}">
                <a16:creationId xmlns:a16="http://schemas.microsoft.com/office/drawing/2014/main" id="{06F4CFD8-AE09-B1F2-A3A3-21FC6693C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03" y="249982"/>
            <a:ext cx="2446027" cy="5293453"/>
          </a:xfrm>
          <a:prstGeom prst="rect">
            <a:avLst/>
          </a:prstGeom>
          <a:ln>
            <a:solidFill>
              <a:srgbClr val="243469"/>
            </a:solidFill>
          </a:ln>
        </p:spPr>
      </p:pic>
      <p:pic>
        <p:nvPicPr>
          <p:cNvPr id="10" name="Picture 9" descr="Graphical user interface, text, application&#10;&#10;Description automatically generated">
            <a:extLst>
              <a:ext uri="{FF2B5EF4-FFF2-40B4-BE49-F238E27FC236}">
                <a16:creationId xmlns:a16="http://schemas.microsoft.com/office/drawing/2014/main" id="{44857FE2-872D-16EA-9650-BD83E6C007EA}"/>
              </a:ext>
            </a:extLst>
          </p:cNvPr>
          <p:cNvPicPr>
            <a:picLocks noChangeAspect="1"/>
          </p:cNvPicPr>
          <p:nvPr/>
        </p:nvPicPr>
        <p:blipFill>
          <a:blip r:embed="rId4"/>
          <a:stretch>
            <a:fillRect/>
          </a:stretch>
        </p:blipFill>
        <p:spPr>
          <a:xfrm>
            <a:off x="3618451" y="265584"/>
            <a:ext cx="7975134" cy="5316460"/>
          </a:xfrm>
          <a:prstGeom prst="rect">
            <a:avLst/>
          </a:prstGeom>
        </p:spPr>
      </p:pic>
    </p:spTree>
    <p:extLst>
      <p:ext uri="{BB962C8B-B14F-4D97-AF65-F5344CB8AC3E}">
        <p14:creationId xmlns:p14="http://schemas.microsoft.com/office/powerpoint/2010/main" val="125800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34</a:t>
            </a:fld>
            <a:endParaRPr lang="en-GB"/>
          </a:p>
        </p:txBody>
      </p:sp>
      <p:sp>
        <p:nvSpPr>
          <p:cNvPr id="6" name="TextBox 5">
            <a:extLst>
              <a:ext uri="{FF2B5EF4-FFF2-40B4-BE49-F238E27FC236}">
                <a16:creationId xmlns:a16="http://schemas.microsoft.com/office/drawing/2014/main" id="{985F91CE-D2CB-A7A6-7B4D-F7B55EEF548F}"/>
              </a:ext>
            </a:extLst>
          </p:cNvPr>
          <p:cNvSpPr txBox="1"/>
          <p:nvPr/>
        </p:nvSpPr>
        <p:spPr>
          <a:xfrm>
            <a:off x="142614" y="5736747"/>
            <a:ext cx="12171722" cy="338554"/>
          </a:xfrm>
          <a:prstGeom prst="rect">
            <a:avLst/>
          </a:prstGeom>
          <a:noFill/>
          <a:ln>
            <a:noFill/>
          </a:ln>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600" dirty="0"/>
              <a:t>Maryland Board of Physicians now holds Physicians verified Medical Degree and  Certificate of Good Standing information</a:t>
            </a:r>
            <a:endParaRPr lang="en-GB" sz="1100" dirty="0"/>
          </a:p>
        </p:txBody>
      </p:sp>
      <p:pic>
        <p:nvPicPr>
          <p:cNvPr id="3" name="Picture 2" descr="A screenshot of a computer&#10;&#10;Description automatically generated with medium confidence">
            <a:extLst>
              <a:ext uri="{FF2B5EF4-FFF2-40B4-BE49-F238E27FC236}">
                <a16:creationId xmlns:a16="http://schemas.microsoft.com/office/drawing/2014/main" id="{1A04CEB7-F8FA-0395-4209-8495BFA7A4E1}"/>
              </a:ext>
            </a:extLst>
          </p:cNvPr>
          <p:cNvPicPr>
            <a:picLocks noChangeAspect="1"/>
          </p:cNvPicPr>
          <p:nvPr/>
        </p:nvPicPr>
        <p:blipFill>
          <a:blip r:embed="rId3"/>
          <a:stretch>
            <a:fillRect/>
          </a:stretch>
        </p:blipFill>
        <p:spPr>
          <a:xfrm>
            <a:off x="2056942" y="235541"/>
            <a:ext cx="8078116" cy="5385112"/>
          </a:xfrm>
          <a:prstGeom prst="rect">
            <a:avLst/>
          </a:prstGeom>
        </p:spPr>
      </p:pic>
    </p:spTree>
    <p:extLst>
      <p:ext uri="{BB962C8B-B14F-4D97-AF65-F5344CB8AC3E}">
        <p14:creationId xmlns:p14="http://schemas.microsoft.com/office/powerpoint/2010/main" val="2677289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35</a:t>
            </a:fld>
            <a:endParaRPr lang="en-GB"/>
          </a:p>
        </p:txBody>
      </p:sp>
      <p:sp>
        <p:nvSpPr>
          <p:cNvPr id="6" name="TextBox 5">
            <a:extLst>
              <a:ext uri="{FF2B5EF4-FFF2-40B4-BE49-F238E27FC236}">
                <a16:creationId xmlns:a16="http://schemas.microsoft.com/office/drawing/2014/main" id="{985F91CE-D2CB-A7A6-7B4D-F7B55EEF548F}"/>
              </a:ext>
            </a:extLst>
          </p:cNvPr>
          <p:cNvSpPr txBox="1"/>
          <p:nvPr/>
        </p:nvSpPr>
        <p:spPr>
          <a:xfrm>
            <a:off x="819003" y="5794794"/>
            <a:ext cx="12171722" cy="338554"/>
          </a:xfrm>
          <a:prstGeom prst="rect">
            <a:avLst/>
          </a:prstGeom>
          <a:noFill/>
          <a:ln>
            <a:noFill/>
          </a:ln>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600" dirty="0"/>
              <a:t>Maryland Board of Physicians now issue Physician State License into Physicians Truu Wallet App</a:t>
            </a:r>
            <a:endParaRPr lang="en-GB" sz="1100" dirty="0"/>
          </a:p>
        </p:txBody>
      </p:sp>
      <p:pic>
        <p:nvPicPr>
          <p:cNvPr id="2" name="Picture 1" descr="Graphical user interface&#10;&#10;Description automatically generated">
            <a:extLst>
              <a:ext uri="{FF2B5EF4-FFF2-40B4-BE49-F238E27FC236}">
                <a16:creationId xmlns:a16="http://schemas.microsoft.com/office/drawing/2014/main" id="{2D68A95F-279B-A540-9BC9-C61D388909F6}"/>
              </a:ext>
            </a:extLst>
          </p:cNvPr>
          <p:cNvPicPr>
            <a:picLocks noChangeAspect="1"/>
          </p:cNvPicPr>
          <p:nvPr/>
        </p:nvPicPr>
        <p:blipFill>
          <a:blip r:embed="rId3"/>
          <a:stretch>
            <a:fillRect/>
          </a:stretch>
        </p:blipFill>
        <p:spPr>
          <a:xfrm>
            <a:off x="687897" y="363448"/>
            <a:ext cx="7774515" cy="5182723"/>
          </a:xfrm>
          <a:prstGeom prst="rect">
            <a:avLst/>
          </a:prstGeom>
        </p:spPr>
      </p:pic>
      <p:pic>
        <p:nvPicPr>
          <p:cNvPr id="7" name="Picture 6">
            <a:extLst>
              <a:ext uri="{FF2B5EF4-FFF2-40B4-BE49-F238E27FC236}">
                <a16:creationId xmlns:a16="http://schemas.microsoft.com/office/drawing/2014/main" id="{F9E94F0A-9624-E5B8-C5A6-A05197441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6888" y="292056"/>
            <a:ext cx="2427215" cy="5252743"/>
          </a:xfrm>
          <a:prstGeom prst="rect">
            <a:avLst/>
          </a:prstGeom>
          <a:ln>
            <a:solidFill>
              <a:srgbClr val="243469"/>
            </a:solidFill>
          </a:ln>
        </p:spPr>
      </p:pic>
    </p:spTree>
    <p:extLst>
      <p:ext uri="{BB962C8B-B14F-4D97-AF65-F5344CB8AC3E}">
        <p14:creationId xmlns:p14="http://schemas.microsoft.com/office/powerpoint/2010/main" val="2421662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8506F-E100-5903-C0BB-1B89AFF2A5A3}"/>
              </a:ext>
            </a:extLst>
          </p:cNvPr>
          <p:cNvPicPr>
            <a:picLocks noChangeAspect="1"/>
          </p:cNvPicPr>
          <p:nvPr/>
        </p:nvPicPr>
        <p:blipFill>
          <a:blip r:embed="rId2"/>
          <a:stretch>
            <a:fillRect/>
          </a:stretch>
        </p:blipFill>
        <p:spPr>
          <a:xfrm>
            <a:off x="11674660" y="6381971"/>
            <a:ext cx="329438" cy="359070"/>
          </a:xfrm>
          <a:prstGeom prst="rect">
            <a:avLst/>
          </a:prstGeom>
        </p:spPr>
      </p:pic>
      <p:cxnSp>
        <p:nvCxnSpPr>
          <p:cNvPr id="11" name="Straight Connector 10">
            <a:extLst>
              <a:ext uri="{FF2B5EF4-FFF2-40B4-BE49-F238E27FC236}">
                <a16:creationId xmlns:a16="http://schemas.microsoft.com/office/drawing/2014/main" id="{4418D1EE-C3B1-3272-775A-2A2CE3053191}"/>
              </a:ext>
            </a:extLst>
          </p:cNvPr>
          <p:cNvCxnSpPr/>
          <p:nvPr/>
        </p:nvCxnSpPr>
        <p:spPr>
          <a:xfrm>
            <a:off x="819003" y="6191395"/>
            <a:ext cx="10553991" cy="48861"/>
          </a:xfrm>
          <a:prstGeom prst="line">
            <a:avLst/>
          </a:prstGeom>
          <a:ln w="12700">
            <a:solidFill>
              <a:srgbClr val="223469"/>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2C78F387-340E-CEEC-DDD8-0900CD2A881B}"/>
              </a:ext>
            </a:extLst>
          </p:cNvPr>
          <p:cNvSpPr>
            <a:spLocks noGrp="1"/>
          </p:cNvSpPr>
          <p:nvPr>
            <p:ph type="sldNum" sz="quarter" idx="12"/>
          </p:nvPr>
        </p:nvSpPr>
        <p:spPr/>
        <p:txBody>
          <a:bodyPr/>
          <a:lstStyle/>
          <a:p>
            <a:fld id="{4DFCA95B-FC54-448B-B288-4BB45BDA35EF}" type="slidenum">
              <a:rPr lang="en-GB" smtClean="0"/>
              <a:t>36</a:t>
            </a:fld>
            <a:endParaRPr lang="en-GB"/>
          </a:p>
        </p:txBody>
      </p:sp>
      <p:sp>
        <p:nvSpPr>
          <p:cNvPr id="6" name="TextBox 5">
            <a:extLst>
              <a:ext uri="{FF2B5EF4-FFF2-40B4-BE49-F238E27FC236}">
                <a16:creationId xmlns:a16="http://schemas.microsoft.com/office/drawing/2014/main" id="{985F91CE-D2CB-A7A6-7B4D-F7B55EEF548F}"/>
              </a:ext>
            </a:extLst>
          </p:cNvPr>
          <p:cNvSpPr txBox="1"/>
          <p:nvPr/>
        </p:nvSpPr>
        <p:spPr>
          <a:xfrm>
            <a:off x="819003" y="5794794"/>
            <a:ext cx="12171722" cy="338554"/>
          </a:xfrm>
          <a:prstGeom prst="rect">
            <a:avLst/>
          </a:prstGeom>
          <a:noFill/>
          <a:ln>
            <a:noFill/>
          </a:ln>
        </p:spPr>
        <p:txBody>
          <a:bodyPr wrap="square" rtlCol="0">
            <a:spAutoFit/>
          </a:bodyPr>
          <a:lstStyle>
            <a:defPPr>
              <a:defRPr lang="en-US"/>
            </a:defPPr>
            <a:lvl1pPr>
              <a:defRPr sz="2400" b="1">
                <a:solidFill>
                  <a:srgbClr val="14346B"/>
                </a:solidFill>
                <a:latin typeface="Modern Era" panose="02000000000000000000" pitchFamily="50" charset="0"/>
              </a:defRPr>
            </a:lvl1pPr>
          </a:lstStyle>
          <a:p>
            <a:r>
              <a:rPr lang="en-GB" sz="1600" dirty="0"/>
              <a:t>Physicians Truu Wallet App showing Physicians connections to organisations and verified credentials held</a:t>
            </a:r>
            <a:endParaRPr lang="en-GB" sz="1100" dirty="0"/>
          </a:p>
        </p:txBody>
      </p:sp>
      <p:pic>
        <p:nvPicPr>
          <p:cNvPr id="5" name="Picture 4">
            <a:extLst>
              <a:ext uri="{FF2B5EF4-FFF2-40B4-BE49-F238E27FC236}">
                <a16:creationId xmlns:a16="http://schemas.microsoft.com/office/drawing/2014/main" id="{0DBC8F79-733B-5DDA-5559-B65F111E6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584" y="206055"/>
            <a:ext cx="2496905" cy="5403558"/>
          </a:xfrm>
          <a:prstGeom prst="rect">
            <a:avLst/>
          </a:prstGeom>
          <a:ln>
            <a:solidFill>
              <a:srgbClr val="243469"/>
            </a:solidFill>
          </a:ln>
        </p:spPr>
      </p:pic>
      <p:pic>
        <p:nvPicPr>
          <p:cNvPr id="9" name="Picture 8">
            <a:extLst>
              <a:ext uri="{FF2B5EF4-FFF2-40B4-BE49-F238E27FC236}">
                <a16:creationId xmlns:a16="http://schemas.microsoft.com/office/drawing/2014/main" id="{B0FE9144-D72C-0429-98CD-14735780C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886" y="206054"/>
            <a:ext cx="2496905" cy="5403558"/>
          </a:xfrm>
          <a:prstGeom prst="rect">
            <a:avLst/>
          </a:prstGeom>
          <a:ln>
            <a:solidFill>
              <a:srgbClr val="243469"/>
            </a:solidFill>
          </a:ln>
        </p:spPr>
      </p:pic>
      <p:pic>
        <p:nvPicPr>
          <p:cNvPr id="10" name="Picture 9">
            <a:extLst>
              <a:ext uri="{FF2B5EF4-FFF2-40B4-BE49-F238E27FC236}">
                <a16:creationId xmlns:a16="http://schemas.microsoft.com/office/drawing/2014/main" id="{F6AF2C87-ED27-625B-7D4F-B19AF0266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459" y="206053"/>
            <a:ext cx="2496905" cy="5403559"/>
          </a:xfrm>
          <a:prstGeom prst="rect">
            <a:avLst/>
          </a:prstGeom>
          <a:ln>
            <a:solidFill>
              <a:srgbClr val="002060"/>
            </a:solidFill>
          </a:ln>
        </p:spPr>
      </p:pic>
    </p:spTree>
    <p:extLst>
      <p:ext uri="{BB962C8B-B14F-4D97-AF65-F5344CB8AC3E}">
        <p14:creationId xmlns:p14="http://schemas.microsoft.com/office/powerpoint/2010/main" val="3626626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1ACA-049C-4A78-B1FB-9FA7530FB52C}"/>
              </a:ext>
            </a:extLst>
          </p:cNvPr>
          <p:cNvSpPr>
            <a:spLocks noGrp="1"/>
          </p:cNvSpPr>
          <p:nvPr>
            <p:ph type="title"/>
          </p:nvPr>
        </p:nvSpPr>
        <p:spPr/>
        <p:txBody>
          <a:bodyPr/>
          <a:lstStyle/>
          <a:p>
            <a:r>
              <a:rPr lang="en-US" dirty="0"/>
              <a:t>Provider Bridge </a:t>
            </a:r>
          </a:p>
        </p:txBody>
      </p:sp>
      <p:sp>
        <p:nvSpPr>
          <p:cNvPr id="3" name="Text Placeholder 2">
            <a:extLst>
              <a:ext uri="{FF2B5EF4-FFF2-40B4-BE49-F238E27FC236}">
                <a16:creationId xmlns:a16="http://schemas.microsoft.com/office/drawing/2014/main" id="{692B0E9D-02AF-4108-9C44-91250B75B3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EDDF7B-EB61-4FF0-98C1-AC4761EEBCE7}"/>
              </a:ext>
            </a:extLst>
          </p:cNvPr>
          <p:cNvSpPr>
            <a:spLocks noGrp="1"/>
          </p:cNvSpPr>
          <p:nvPr>
            <p:ph type="sldNum" sz="quarter" idx="12"/>
          </p:nvPr>
        </p:nvSpPr>
        <p:spPr/>
        <p:txBody>
          <a:bodyPr/>
          <a:lstStyle/>
          <a:p>
            <a:fld id="{4DFCA95B-FC54-448B-B288-4BB45BDA35EF}" type="slidenum">
              <a:rPr lang="en-GB" smtClean="0"/>
              <a:t>4</a:t>
            </a:fld>
            <a:endParaRPr lang="en-GB"/>
          </a:p>
        </p:txBody>
      </p:sp>
    </p:spTree>
    <p:extLst>
      <p:ext uri="{BB962C8B-B14F-4D97-AF65-F5344CB8AC3E}">
        <p14:creationId xmlns:p14="http://schemas.microsoft.com/office/powerpoint/2010/main" val="4161748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E5AAE7-E959-48FF-B863-3DB8E5F59C7E}"/>
              </a:ext>
            </a:extLst>
          </p:cNvPr>
          <p:cNvPicPr>
            <a:picLocks noChangeAspect="1"/>
          </p:cNvPicPr>
          <p:nvPr/>
        </p:nvPicPr>
        <p:blipFill rotWithShape="1">
          <a:blip r:embed="rId3"/>
          <a:srcRect l="496"/>
          <a:stretch/>
        </p:blipFill>
        <p:spPr>
          <a:xfrm>
            <a:off x="82549" y="101601"/>
            <a:ext cx="11866723" cy="6678506"/>
          </a:xfrm>
          <a:prstGeom prst="rect">
            <a:avLst/>
          </a:prstGeom>
        </p:spPr>
      </p:pic>
      <p:pic>
        <p:nvPicPr>
          <p:cNvPr id="4" name="Picture 2" descr="Graphical user interface, text, application, email&#10;&#10;Description automatically generated">
            <a:extLst>
              <a:ext uri="{FF2B5EF4-FFF2-40B4-BE49-F238E27FC236}">
                <a16:creationId xmlns:a16="http://schemas.microsoft.com/office/drawing/2014/main" id="{25267E1E-8CE7-4670-8316-DD2761B32657}"/>
              </a:ext>
            </a:extLst>
          </p:cNvPr>
          <p:cNvPicPr>
            <a:picLocks noChangeAspect="1"/>
          </p:cNvPicPr>
          <p:nvPr/>
        </p:nvPicPr>
        <p:blipFill>
          <a:blip r:embed="rId4"/>
          <a:stretch>
            <a:fillRect/>
          </a:stretch>
        </p:blipFill>
        <p:spPr>
          <a:xfrm>
            <a:off x="3867051" y="1113098"/>
            <a:ext cx="7348940" cy="5621939"/>
          </a:xfrm>
          <a:prstGeom prst="rect">
            <a:avLst/>
          </a:prstGeom>
        </p:spPr>
      </p:pic>
      <p:sp>
        <p:nvSpPr>
          <p:cNvPr id="13" name="Oval 12">
            <a:extLst>
              <a:ext uri="{FF2B5EF4-FFF2-40B4-BE49-F238E27FC236}">
                <a16:creationId xmlns:a16="http://schemas.microsoft.com/office/drawing/2014/main" id="{38C6318B-A602-465A-8124-74316D70B736}"/>
              </a:ext>
            </a:extLst>
          </p:cNvPr>
          <p:cNvSpPr/>
          <p:nvPr/>
        </p:nvSpPr>
        <p:spPr>
          <a:xfrm>
            <a:off x="340468" y="1556426"/>
            <a:ext cx="1219200" cy="340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99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6" name="Rectangle 9">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A550F0A-5EC7-4C09-BDC9-7C71B32B9E1C}"/>
              </a:ext>
            </a:extLst>
          </p:cNvPr>
          <p:cNvSpPr>
            <a:spLocks noGrp="1"/>
          </p:cNvSpPr>
          <p:nvPr>
            <p:ph type="sldNum" sz="quarter" idx="12"/>
          </p:nvPr>
        </p:nvSpPr>
        <p:spPr>
          <a:xfrm>
            <a:off x="8610600" y="6356350"/>
            <a:ext cx="2743200" cy="365125"/>
          </a:xfrm>
        </p:spPr>
        <p:txBody>
          <a:bodyPr>
            <a:normAutofit/>
          </a:bodyPr>
          <a:lstStyle/>
          <a:p>
            <a:pPr>
              <a:spcAft>
                <a:spcPts val="600"/>
              </a:spcAft>
            </a:pPr>
            <a:fld id="{4DFCA95B-FC54-448B-B288-4BB45BDA35EF}" type="slidenum">
              <a:rPr lang="en-GB">
                <a:solidFill>
                  <a:schemeClr val="tx1"/>
                </a:solidFill>
              </a:rPr>
              <a:pPr>
                <a:spcAft>
                  <a:spcPts val="600"/>
                </a:spcAft>
              </a:pPr>
              <a:t>6</a:t>
            </a:fld>
            <a:endParaRPr lang="en-GB">
              <a:solidFill>
                <a:schemeClr val="tx1"/>
              </a:solidFill>
            </a:endParaRPr>
          </a:p>
        </p:txBody>
      </p:sp>
      <p:sp>
        <p:nvSpPr>
          <p:cNvPr id="77" name="Rectangle 11">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FECD122-6801-4171-A242-9FBA75B37115}"/>
              </a:ext>
            </a:extLst>
          </p:cNvPr>
          <p:cNvPicPr>
            <a:picLocks noChangeAspect="1"/>
          </p:cNvPicPr>
          <p:nvPr/>
        </p:nvPicPr>
        <p:blipFill rotWithShape="1">
          <a:blip r:embed="rId3">
            <a:extLst>
              <a:ext uri="{28A0092B-C50C-407E-A947-70E740481C1C}">
                <a14:useLocalDpi xmlns:a14="http://schemas.microsoft.com/office/drawing/2010/main" val="0"/>
              </a:ext>
            </a:extLst>
          </a:blip>
          <a:srcRect t="20431" r="-2" b="18957"/>
          <a:stretch/>
        </p:blipFill>
        <p:spPr>
          <a:xfrm>
            <a:off x="641276" y="643467"/>
            <a:ext cx="4013020" cy="2702558"/>
          </a:xfrm>
          <a:prstGeom prst="rect">
            <a:avLst/>
          </a:prstGeom>
        </p:spPr>
      </p:pic>
      <p:pic>
        <p:nvPicPr>
          <p:cNvPr id="5" name="Picture 4" descr="Text, letter&#10;&#10;Description automatically generated">
            <a:extLst>
              <a:ext uri="{FF2B5EF4-FFF2-40B4-BE49-F238E27FC236}">
                <a16:creationId xmlns:a16="http://schemas.microsoft.com/office/drawing/2014/main" id="{C0DFD98F-6146-4CA1-936B-EBE0D835D2F5}"/>
              </a:ext>
            </a:extLst>
          </p:cNvPr>
          <p:cNvPicPr>
            <a:picLocks noChangeAspect="1"/>
          </p:cNvPicPr>
          <p:nvPr/>
        </p:nvPicPr>
        <p:blipFill rotWithShape="1">
          <a:blip r:embed="rId4">
            <a:extLst>
              <a:ext uri="{28A0092B-C50C-407E-A947-70E740481C1C}">
                <a14:useLocalDpi xmlns:a14="http://schemas.microsoft.com/office/drawing/2010/main" val="0"/>
              </a:ext>
            </a:extLst>
          </a:blip>
          <a:srcRect r="1" b="37108"/>
          <a:stretch/>
        </p:blipFill>
        <p:spPr>
          <a:xfrm>
            <a:off x="643467" y="3509433"/>
            <a:ext cx="4010830" cy="2705099"/>
          </a:xfrm>
          <a:prstGeom prst="rect">
            <a:avLst/>
          </a:prstGeom>
        </p:spPr>
      </p:pic>
      <p:pic>
        <p:nvPicPr>
          <p:cNvPr id="4" name="Picture 3" descr="Table&#10;&#10;Description automatically generated">
            <a:extLst>
              <a:ext uri="{FF2B5EF4-FFF2-40B4-BE49-F238E27FC236}">
                <a16:creationId xmlns:a16="http://schemas.microsoft.com/office/drawing/2014/main" id="{EEDA22B9-6D19-474C-B625-03BD8822793B}"/>
              </a:ext>
            </a:extLst>
          </p:cNvPr>
          <p:cNvPicPr>
            <a:picLocks noChangeAspect="1"/>
          </p:cNvPicPr>
          <p:nvPr/>
        </p:nvPicPr>
        <p:blipFill rotWithShape="1">
          <a:blip r:embed="rId5">
            <a:extLst>
              <a:ext uri="{28A0092B-C50C-407E-A947-70E740481C1C}">
                <a14:useLocalDpi xmlns:a14="http://schemas.microsoft.com/office/drawing/2010/main" val="0"/>
              </a:ext>
            </a:extLst>
          </a:blip>
          <a:srcRect t="12023" b="14161"/>
          <a:stretch/>
        </p:blipFill>
        <p:spPr>
          <a:xfrm>
            <a:off x="4812633" y="643467"/>
            <a:ext cx="6735900" cy="5571066"/>
          </a:xfrm>
          <a:prstGeom prst="rect">
            <a:avLst/>
          </a:prstGeom>
        </p:spPr>
      </p:pic>
    </p:spTree>
    <p:extLst>
      <p:ext uri="{BB962C8B-B14F-4D97-AF65-F5344CB8AC3E}">
        <p14:creationId xmlns:p14="http://schemas.microsoft.com/office/powerpoint/2010/main" val="207207198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1ACA-049C-4A78-B1FB-9FA7530FB52C}"/>
              </a:ext>
            </a:extLst>
          </p:cNvPr>
          <p:cNvSpPr>
            <a:spLocks noGrp="1"/>
          </p:cNvSpPr>
          <p:nvPr>
            <p:ph type="title"/>
          </p:nvPr>
        </p:nvSpPr>
        <p:spPr/>
        <p:txBody>
          <a:bodyPr/>
          <a:lstStyle/>
          <a:p>
            <a:r>
              <a:rPr lang="en-US" dirty="0" err="1"/>
              <a:t>Truu</a:t>
            </a:r>
            <a:r>
              <a:rPr lang="en-US" dirty="0"/>
              <a:t> Ecosystem</a:t>
            </a:r>
          </a:p>
        </p:txBody>
      </p:sp>
      <p:sp>
        <p:nvSpPr>
          <p:cNvPr id="3" name="Text Placeholder 2">
            <a:extLst>
              <a:ext uri="{FF2B5EF4-FFF2-40B4-BE49-F238E27FC236}">
                <a16:creationId xmlns:a16="http://schemas.microsoft.com/office/drawing/2014/main" id="{692B0E9D-02AF-4108-9C44-91250B75B3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EDDF7B-EB61-4FF0-98C1-AC4761EEBCE7}"/>
              </a:ext>
            </a:extLst>
          </p:cNvPr>
          <p:cNvSpPr>
            <a:spLocks noGrp="1"/>
          </p:cNvSpPr>
          <p:nvPr>
            <p:ph type="sldNum" sz="quarter" idx="12"/>
          </p:nvPr>
        </p:nvSpPr>
        <p:spPr/>
        <p:txBody>
          <a:bodyPr/>
          <a:lstStyle/>
          <a:p>
            <a:fld id="{4DFCA95B-FC54-448B-B288-4BB45BDA35EF}" type="slidenum">
              <a:rPr lang="en-GB" smtClean="0"/>
              <a:t>7</a:t>
            </a:fld>
            <a:endParaRPr lang="en-GB"/>
          </a:p>
        </p:txBody>
      </p:sp>
    </p:spTree>
    <p:extLst>
      <p:ext uri="{BB962C8B-B14F-4D97-AF65-F5344CB8AC3E}">
        <p14:creationId xmlns:p14="http://schemas.microsoft.com/office/powerpoint/2010/main" val="184775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E03C-F0EA-4068-9075-93A8C821DD0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DFCCE29-0A77-4BDF-94A3-EB201B3FE019}"/>
              </a:ext>
            </a:extLst>
          </p:cNvPr>
          <p:cNvSpPr>
            <a:spLocks noGrp="1"/>
          </p:cNvSpPr>
          <p:nvPr>
            <p:ph idx="1"/>
          </p:nvPr>
        </p:nvSpPr>
        <p:spPr/>
        <p:txBody>
          <a:bodyPr/>
          <a:lstStyle/>
          <a:p>
            <a:pPr marL="0" indent="0">
              <a:buNone/>
            </a:pPr>
            <a:r>
              <a:rPr lang="en-US" sz="4000" u="sng" dirty="0">
                <a:hlinkClick r:id="rId2"/>
              </a:rPr>
              <a:t>Trial by fire: How physicians responding to the COVID-19 pandemic illuminated the need for digital credentials - James Brogan, Henry Goodier, Manreet Nijjar, Christian Rose, 2022 (sagepub.com)</a:t>
            </a:r>
            <a:endParaRPr lang="en-US" dirty="0"/>
          </a:p>
        </p:txBody>
      </p:sp>
      <p:sp>
        <p:nvSpPr>
          <p:cNvPr id="4" name="Slide Number Placeholder 3">
            <a:extLst>
              <a:ext uri="{FF2B5EF4-FFF2-40B4-BE49-F238E27FC236}">
                <a16:creationId xmlns:a16="http://schemas.microsoft.com/office/drawing/2014/main" id="{2654A5A7-0855-474E-9805-40FF621AC225}"/>
              </a:ext>
            </a:extLst>
          </p:cNvPr>
          <p:cNvSpPr>
            <a:spLocks noGrp="1"/>
          </p:cNvSpPr>
          <p:nvPr>
            <p:ph type="sldNum" sz="quarter" idx="12"/>
          </p:nvPr>
        </p:nvSpPr>
        <p:spPr/>
        <p:txBody>
          <a:bodyPr/>
          <a:lstStyle/>
          <a:p>
            <a:fld id="{4DFCA95B-FC54-448B-B288-4BB45BDA35EF}" type="slidenum">
              <a:rPr lang="en-GB" smtClean="0"/>
              <a:t>8</a:t>
            </a:fld>
            <a:endParaRPr lang="en-GB"/>
          </a:p>
        </p:txBody>
      </p:sp>
    </p:spTree>
    <p:extLst>
      <p:ext uri="{BB962C8B-B14F-4D97-AF65-F5344CB8AC3E}">
        <p14:creationId xmlns:p14="http://schemas.microsoft.com/office/powerpoint/2010/main" val="4159083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A88E144B-35EA-4DDF-B334-4FE156CD3DBD}"/>
              </a:ext>
            </a:extLst>
          </p:cNvPr>
          <p:cNvSpPr>
            <a:spLocks noGrp="1"/>
          </p:cNvSpPr>
          <p:nvPr>
            <p:ph type="sldNum" sz="quarter" idx="12"/>
          </p:nvPr>
        </p:nvSpPr>
        <p:spPr>
          <a:xfrm>
            <a:off x="8882826" y="6262409"/>
            <a:ext cx="2743200" cy="365125"/>
          </a:xfrm>
        </p:spPr>
        <p:txBody>
          <a:bodyPr vert="horz" lIns="91440" tIns="45720" rIns="91440" bIns="45720" rtlCol="0" anchor="ctr">
            <a:normAutofit/>
          </a:bodyPr>
          <a:lstStyle/>
          <a:p>
            <a:pPr>
              <a:spcAft>
                <a:spcPts val="600"/>
              </a:spcAft>
            </a:pPr>
            <a:fld id="{4DFCA95B-FC54-448B-B288-4BB45BDA35EF}" type="slidenum">
              <a:rPr lang="en-US">
                <a:solidFill>
                  <a:schemeClr val="bg1">
                    <a:lumMod val="50000"/>
                  </a:schemeClr>
                </a:solidFill>
              </a:rPr>
              <a:pPr>
                <a:spcAft>
                  <a:spcPts val="600"/>
                </a:spcAft>
              </a:pPr>
              <a:t>9</a:t>
            </a:fld>
            <a:endParaRPr lang="en-US">
              <a:solidFill>
                <a:schemeClr val="bg1">
                  <a:lumMod val="50000"/>
                </a:schemeClr>
              </a:solidFill>
            </a:endParaRPr>
          </a:p>
        </p:txBody>
      </p:sp>
      <p:sp>
        <p:nvSpPr>
          <p:cNvPr id="6" name="TextBox 5">
            <a:extLst>
              <a:ext uri="{FF2B5EF4-FFF2-40B4-BE49-F238E27FC236}">
                <a16:creationId xmlns:a16="http://schemas.microsoft.com/office/drawing/2014/main" id="{C54155EE-526A-4344-9E27-FCC07BB9CBFF}"/>
              </a:ext>
            </a:extLst>
          </p:cNvPr>
          <p:cNvSpPr txBox="1"/>
          <p:nvPr/>
        </p:nvSpPr>
        <p:spPr>
          <a:xfrm>
            <a:off x="90346" y="6374453"/>
            <a:ext cx="4138863" cy="369332"/>
          </a:xfrm>
          <a:prstGeom prst="rect">
            <a:avLst/>
          </a:prstGeom>
          <a:noFill/>
        </p:spPr>
        <p:txBody>
          <a:bodyPr wrap="square">
            <a:spAutoFit/>
          </a:bodyPr>
          <a:lstStyle/>
          <a:p>
            <a:r>
              <a:rPr lang="en-US" sz="900" b="0" i="0" dirty="0">
                <a:solidFill>
                  <a:srgbClr val="222222"/>
                </a:solidFill>
                <a:effectLst/>
                <a:latin typeface="Arial" panose="020B0604020202020204" pitchFamily="34" charset="0"/>
              </a:rPr>
              <a:t>Adapted from </a:t>
            </a:r>
            <a:r>
              <a:rPr lang="en-US" sz="900" b="0" i="0" dirty="0" err="1">
                <a:solidFill>
                  <a:srgbClr val="222222"/>
                </a:solidFill>
                <a:effectLst/>
                <a:latin typeface="Arial" panose="020B0604020202020204" pitchFamily="34" charset="0"/>
              </a:rPr>
              <a:t>Lacity</a:t>
            </a:r>
            <a:r>
              <a:rPr lang="en-US" sz="900" b="0" i="0" dirty="0">
                <a:solidFill>
                  <a:srgbClr val="222222"/>
                </a:solidFill>
                <a:effectLst/>
                <a:latin typeface="Arial" panose="020B0604020202020204" pitchFamily="34" charset="0"/>
              </a:rPr>
              <a:t>, M., &amp; Carmel, E. (2022). Implementing Self-Sovereign Identity (SSI) for a digital staff passport at UK NHS.</a:t>
            </a:r>
            <a:endParaRPr lang="en-US" sz="900" dirty="0"/>
          </a:p>
        </p:txBody>
      </p:sp>
      <p:sp>
        <p:nvSpPr>
          <p:cNvPr id="3" name="Rectangle 2">
            <a:extLst>
              <a:ext uri="{FF2B5EF4-FFF2-40B4-BE49-F238E27FC236}">
                <a16:creationId xmlns:a16="http://schemas.microsoft.com/office/drawing/2014/main" id="{0AB09869-43FD-7CC8-3C93-669367B4362D}"/>
              </a:ext>
            </a:extLst>
          </p:cNvPr>
          <p:cNvSpPr/>
          <p:nvPr/>
        </p:nvSpPr>
        <p:spPr>
          <a:xfrm>
            <a:off x="2110565" y="1902963"/>
            <a:ext cx="1765979" cy="2465740"/>
          </a:xfrm>
          <a:prstGeom prst="rect">
            <a:avLst/>
          </a:prstGeom>
          <a:noFill/>
          <a:ln w="38100">
            <a:solidFill>
              <a:srgbClr val="00C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Issuers:</a:t>
            </a:r>
          </a:p>
          <a:p>
            <a:pPr algn="ctr"/>
            <a:r>
              <a:rPr lang="en-GB" sz="1200" dirty="0">
                <a:solidFill>
                  <a:schemeClr val="tx1"/>
                </a:solidFill>
              </a:rPr>
              <a:t>Organizations authorized to issue credentials </a:t>
            </a:r>
          </a:p>
          <a:p>
            <a:pPr algn="ctr"/>
            <a:endParaRPr lang="en-GB" sz="1200" dirty="0">
              <a:solidFill>
                <a:schemeClr val="tx1"/>
              </a:solidFill>
            </a:endParaRPr>
          </a:p>
          <a:p>
            <a:pPr algn="ctr"/>
            <a:r>
              <a:rPr lang="en-GB" sz="1600" b="1" dirty="0">
                <a:solidFill>
                  <a:schemeClr val="tx1"/>
                </a:solidFill>
              </a:rPr>
              <a:t>Examples:</a:t>
            </a:r>
          </a:p>
          <a:p>
            <a:pPr marL="171450" indent="-171450">
              <a:buFont typeface="Arial" panose="020B0604020202020204" pitchFamily="34" charset="0"/>
              <a:buChar char="•"/>
            </a:pPr>
            <a:r>
              <a:rPr lang="en-GB" sz="1200" dirty="0">
                <a:solidFill>
                  <a:schemeClr val="tx1"/>
                </a:solidFill>
              </a:rPr>
              <a:t>Blackpool Teaching Hospitals</a:t>
            </a:r>
          </a:p>
          <a:p>
            <a:pPr marL="171450" indent="-171450">
              <a:buFont typeface="Arial" panose="020B0604020202020204" pitchFamily="34" charset="0"/>
              <a:buChar char="•"/>
            </a:pPr>
            <a:r>
              <a:rPr lang="en-GB" sz="1200" dirty="0">
                <a:solidFill>
                  <a:schemeClr val="tx1"/>
                </a:solidFill>
              </a:rPr>
              <a:t>General Medical Council </a:t>
            </a:r>
          </a:p>
          <a:p>
            <a:pPr marL="171450" indent="-171450">
              <a:buFont typeface="Arial" panose="020B0604020202020204" pitchFamily="34" charset="0"/>
              <a:buChar char="•"/>
            </a:pPr>
            <a:r>
              <a:rPr lang="en-GB" sz="1200" dirty="0">
                <a:solidFill>
                  <a:schemeClr val="tx1"/>
                </a:solidFill>
              </a:rPr>
              <a:t>Post Office</a:t>
            </a:r>
          </a:p>
          <a:p>
            <a:pPr marL="171450" indent="-171450">
              <a:buFont typeface="Arial" panose="020B0604020202020204" pitchFamily="34" charset="0"/>
              <a:buChar char="•"/>
            </a:pPr>
            <a:r>
              <a:rPr lang="en-GB" sz="1200" dirty="0">
                <a:solidFill>
                  <a:schemeClr val="tx1"/>
                </a:solidFill>
              </a:rPr>
              <a:t>Disclosure &amp; Barring Service</a:t>
            </a:r>
          </a:p>
        </p:txBody>
      </p:sp>
      <p:sp>
        <p:nvSpPr>
          <p:cNvPr id="11" name="Rectangle 10">
            <a:extLst>
              <a:ext uri="{FF2B5EF4-FFF2-40B4-BE49-F238E27FC236}">
                <a16:creationId xmlns:a16="http://schemas.microsoft.com/office/drawing/2014/main" id="{527667A4-D76B-52EA-9C7C-E7B651A1B8B3}"/>
              </a:ext>
            </a:extLst>
          </p:cNvPr>
          <p:cNvSpPr/>
          <p:nvPr/>
        </p:nvSpPr>
        <p:spPr>
          <a:xfrm>
            <a:off x="169536" y="1902963"/>
            <a:ext cx="1765978" cy="2465740"/>
          </a:xfrm>
          <a:prstGeom prst="rect">
            <a:avLst/>
          </a:prstGeom>
          <a:noFill/>
          <a:ln w="38100">
            <a:solidFill>
              <a:srgbClr val="B7DDD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a:p>
            <a:pPr algn="ctr"/>
            <a:r>
              <a:rPr lang="en-GB" sz="1600" b="1" dirty="0">
                <a:solidFill>
                  <a:schemeClr val="bg1">
                    <a:lumMod val="50000"/>
                  </a:schemeClr>
                </a:solidFill>
              </a:rPr>
              <a:t>Issuers:</a:t>
            </a:r>
          </a:p>
          <a:p>
            <a:pPr algn="ctr"/>
            <a:r>
              <a:rPr lang="en-GB" sz="1200" dirty="0">
                <a:solidFill>
                  <a:schemeClr val="bg1">
                    <a:lumMod val="50000"/>
                  </a:schemeClr>
                </a:solidFill>
              </a:rPr>
              <a:t>Organizations authorized to issue credentials </a:t>
            </a:r>
          </a:p>
          <a:p>
            <a:pPr algn="ctr"/>
            <a:endParaRPr lang="en-GB" sz="1200" dirty="0">
              <a:solidFill>
                <a:schemeClr val="bg1">
                  <a:lumMod val="50000"/>
                </a:schemeClr>
              </a:solidFill>
            </a:endParaRPr>
          </a:p>
          <a:p>
            <a:pPr algn="ctr"/>
            <a:r>
              <a:rPr lang="en-GB" sz="1600" b="1" dirty="0">
                <a:solidFill>
                  <a:schemeClr val="bg1">
                    <a:lumMod val="50000"/>
                  </a:schemeClr>
                </a:solidFill>
              </a:rPr>
              <a:t>Examples:</a:t>
            </a:r>
          </a:p>
          <a:p>
            <a:pPr marL="171450" indent="-171450">
              <a:buFont typeface="Arial" panose="020B0604020202020204" pitchFamily="34" charset="0"/>
              <a:buChar char="•"/>
            </a:pPr>
            <a:r>
              <a:rPr lang="en-GB" sz="1200" dirty="0">
                <a:solidFill>
                  <a:schemeClr val="bg1">
                    <a:lumMod val="50000"/>
                  </a:schemeClr>
                </a:solidFill>
              </a:rPr>
              <a:t>University of Maryland Medical School </a:t>
            </a:r>
          </a:p>
          <a:p>
            <a:pPr marL="171450" indent="-171450">
              <a:buFont typeface="Arial" panose="020B0604020202020204" pitchFamily="34" charset="0"/>
              <a:buChar char="•"/>
            </a:pPr>
            <a:r>
              <a:rPr lang="en-GB" sz="1200" dirty="0">
                <a:solidFill>
                  <a:schemeClr val="bg1">
                    <a:lumMod val="50000"/>
                  </a:schemeClr>
                </a:solidFill>
              </a:rPr>
              <a:t> Maryland Board of Physicians </a:t>
            </a:r>
          </a:p>
          <a:p>
            <a:pPr marL="171450" indent="-171450">
              <a:buFont typeface="Arial" panose="020B0604020202020204" pitchFamily="34" charset="0"/>
              <a:buChar char="•"/>
            </a:pPr>
            <a:r>
              <a:rPr lang="en-GB" sz="1200" dirty="0">
                <a:solidFill>
                  <a:schemeClr val="bg1">
                    <a:lumMod val="50000"/>
                  </a:schemeClr>
                </a:solidFill>
              </a:rPr>
              <a:t>American Board of Internal Medicine</a:t>
            </a:r>
          </a:p>
          <a:p>
            <a:pPr marL="171450" indent="-171450">
              <a:buFont typeface="Arial" panose="020B0604020202020204" pitchFamily="34" charset="0"/>
              <a:buChar char="•"/>
            </a:pPr>
            <a:r>
              <a:rPr lang="en-GB" sz="1200" dirty="0">
                <a:solidFill>
                  <a:schemeClr val="bg1">
                    <a:lumMod val="50000"/>
                  </a:schemeClr>
                </a:solidFill>
              </a:rPr>
              <a:t>FSMB</a:t>
            </a:r>
          </a:p>
          <a:p>
            <a:pPr marL="171450" indent="-171450">
              <a:buFont typeface="Arial" panose="020B0604020202020204" pitchFamily="34" charset="0"/>
              <a:buChar char="•"/>
            </a:pPr>
            <a:endParaRPr lang="en-GB" sz="1200" dirty="0">
              <a:solidFill>
                <a:schemeClr val="tx1"/>
              </a:solidFill>
            </a:endParaRPr>
          </a:p>
        </p:txBody>
      </p:sp>
      <p:sp>
        <p:nvSpPr>
          <p:cNvPr id="12" name="Rectangle 11">
            <a:extLst>
              <a:ext uri="{FF2B5EF4-FFF2-40B4-BE49-F238E27FC236}">
                <a16:creationId xmlns:a16="http://schemas.microsoft.com/office/drawing/2014/main" id="{1570E2C0-2861-ED6C-FA52-8CEEEA3A4E8A}"/>
              </a:ext>
            </a:extLst>
          </p:cNvPr>
          <p:cNvSpPr/>
          <p:nvPr/>
        </p:nvSpPr>
        <p:spPr>
          <a:xfrm>
            <a:off x="4351369" y="3974855"/>
            <a:ext cx="3578084" cy="1080309"/>
          </a:xfrm>
          <a:prstGeom prst="rect">
            <a:avLst/>
          </a:prstGeom>
          <a:noFill/>
          <a:ln w="38100">
            <a:solidFill>
              <a:srgbClr val="00C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Governing Authority:</a:t>
            </a:r>
          </a:p>
          <a:p>
            <a:pPr algn="ctr"/>
            <a:r>
              <a:rPr lang="en-GB" sz="1200" dirty="0">
                <a:solidFill>
                  <a:schemeClr val="tx1"/>
                </a:solidFill>
              </a:rPr>
              <a:t>Sets rules for credentials and specifies who is allowed to issue, hold, and verify them</a:t>
            </a:r>
          </a:p>
          <a:p>
            <a:pPr algn="ctr"/>
            <a:r>
              <a:rPr lang="en-GB" sz="1600" b="1" dirty="0">
                <a:solidFill>
                  <a:schemeClr val="tx1"/>
                </a:solidFill>
              </a:rPr>
              <a:t>Example:</a:t>
            </a:r>
          </a:p>
          <a:p>
            <a:pPr algn="ctr"/>
            <a:r>
              <a:rPr lang="en-GB" sz="1200" dirty="0">
                <a:solidFill>
                  <a:schemeClr val="tx1"/>
                </a:solidFill>
              </a:rPr>
              <a:t>NHS England </a:t>
            </a:r>
          </a:p>
        </p:txBody>
      </p:sp>
      <p:sp>
        <p:nvSpPr>
          <p:cNvPr id="14" name="Rectangle 13">
            <a:extLst>
              <a:ext uri="{FF2B5EF4-FFF2-40B4-BE49-F238E27FC236}">
                <a16:creationId xmlns:a16="http://schemas.microsoft.com/office/drawing/2014/main" id="{FA804C7A-7B59-1C2E-DAC0-5DFD926E7B88}"/>
              </a:ext>
            </a:extLst>
          </p:cNvPr>
          <p:cNvSpPr/>
          <p:nvPr/>
        </p:nvSpPr>
        <p:spPr>
          <a:xfrm>
            <a:off x="4351369" y="5190975"/>
            <a:ext cx="3578084" cy="1183478"/>
          </a:xfrm>
          <a:prstGeom prst="rect">
            <a:avLst/>
          </a:prstGeom>
          <a:noFill/>
          <a:ln w="38100">
            <a:solidFill>
              <a:srgbClr val="B7DDD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lumMod val="50000"/>
                  </a:schemeClr>
                </a:solidFill>
              </a:rPr>
              <a:t>Governing Authority:</a:t>
            </a:r>
          </a:p>
          <a:p>
            <a:pPr algn="ctr"/>
            <a:r>
              <a:rPr lang="en-GB" sz="1200" dirty="0">
                <a:solidFill>
                  <a:schemeClr val="bg1">
                    <a:lumMod val="50000"/>
                  </a:schemeClr>
                </a:solidFill>
              </a:rPr>
              <a:t>Sets rules for credentials and specifies who is allowed to issue, hold, and verify them</a:t>
            </a:r>
          </a:p>
          <a:p>
            <a:pPr algn="ctr"/>
            <a:r>
              <a:rPr lang="en-GB" sz="1600" b="1" dirty="0">
                <a:solidFill>
                  <a:schemeClr val="bg1">
                    <a:lumMod val="50000"/>
                  </a:schemeClr>
                </a:solidFill>
              </a:rPr>
              <a:t>Example:</a:t>
            </a:r>
          </a:p>
          <a:p>
            <a:pPr algn="ctr"/>
            <a:r>
              <a:rPr lang="en-GB" sz="1200" dirty="0">
                <a:solidFill>
                  <a:schemeClr val="bg1">
                    <a:lumMod val="50000"/>
                  </a:schemeClr>
                </a:solidFill>
              </a:rPr>
              <a:t>Federation of State Medical Boards</a:t>
            </a:r>
          </a:p>
        </p:txBody>
      </p:sp>
      <p:sp>
        <p:nvSpPr>
          <p:cNvPr id="15" name="Rectangle 14">
            <a:extLst>
              <a:ext uri="{FF2B5EF4-FFF2-40B4-BE49-F238E27FC236}">
                <a16:creationId xmlns:a16="http://schemas.microsoft.com/office/drawing/2014/main" id="{F8E047EA-E54A-DFB6-21A5-319572C03880}"/>
              </a:ext>
            </a:extLst>
          </p:cNvPr>
          <p:cNvSpPr/>
          <p:nvPr/>
        </p:nvSpPr>
        <p:spPr>
          <a:xfrm>
            <a:off x="8216222" y="1893364"/>
            <a:ext cx="1765978" cy="2458164"/>
          </a:xfrm>
          <a:prstGeom prst="rect">
            <a:avLst/>
          </a:prstGeom>
          <a:noFill/>
          <a:ln w="38100">
            <a:solidFill>
              <a:srgbClr val="00C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a:p>
            <a:pPr algn="ctr"/>
            <a:r>
              <a:rPr lang="en-GB" sz="1600" b="1" dirty="0">
                <a:solidFill>
                  <a:schemeClr val="tx1"/>
                </a:solidFill>
              </a:rPr>
              <a:t>Verifiers:</a:t>
            </a:r>
          </a:p>
          <a:p>
            <a:pPr algn="ctr"/>
            <a:r>
              <a:rPr lang="en-GB" sz="1200" dirty="0">
                <a:solidFill>
                  <a:schemeClr val="tx1"/>
                </a:solidFill>
              </a:rPr>
              <a:t>Organizations that are authorized to verify credentials </a:t>
            </a:r>
          </a:p>
          <a:p>
            <a:pPr algn="ctr"/>
            <a:endParaRPr lang="en-GB" sz="1200" dirty="0">
              <a:solidFill>
                <a:schemeClr val="tx1"/>
              </a:solidFill>
            </a:endParaRPr>
          </a:p>
          <a:p>
            <a:pPr algn="ctr"/>
            <a:r>
              <a:rPr lang="en-GB" sz="1600" b="1" dirty="0">
                <a:solidFill>
                  <a:schemeClr val="tx1"/>
                </a:solidFill>
              </a:rPr>
              <a:t>Examples:</a:t>
            </a:r>
          </a:p>
          <a:p>
            <a:pPr marL="171450" indent="-171450">
              <a:buFont typeface="Arial" panose="020B0604020202020204" pitchFamily="34" charset="0"/>
              <a:buChar char="•"/>
            </a:pPr>
            <a:r>
              <a:rPr lang="en-GB" sz="1200" dirty="0">
                <a:solidFill>
                  <a:schemeClr val="tx1"/>
                </a:solidFill>
              </a:rPr>
              <a:t>Blackpool Teaching Hospitals</a:t>
            </a:r>
          </a:p>
          <a:p>
            <a:pPr marL="171450" indent="-171450">
              <a:buFont typeface="Arial" panose="020B0604020202020204" pitchFamily="34" charset="0"/>
              <a:buChar char="•"/>
            </a:pPr>
            <a:r>
              <a:rPr lang="en-GB" sz="1200" dirty="0">
                <a:solidFill>
                  <a:schemeClr val="tx1"/>
                </a:solidFill>
              </a:rPr>
              <a:t>Oxford University Hospitals</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endParaRPr lang="en-GB" sz="1200" dirty="0">
              <a:solidFill>
                <a:schemeClr val="tx1"/>
              </a:solidFill>
            </a:endParaRPr>
          </a:p>
        </p:txBody>
      </p:sp>
      <p:sp>
        <p:nvSpPr>
          <p:cNvPr id="16" name="Rectangle 15">
            <a:extLst>
              <a:ext uri="{FF2B5EF4-FFF2-40B4-BE49-F238E27FC236}">
                <a16:creationId xmlns:a16="http://schemas.microsoft.com/office/drawing/2014/main" id="{2FFF040C-E03A-EED7-C24E-99C92D7E3D8A}"/>
              </a:ext>
            </a:extLst>
          </p:cNvPr>
          <p:cNvSpPr/>
          <p:nvPr/>
        </p:nvSpPr>
        <p:spPr>
          <a:xfrm>
            <a:off x="10086100" y="1902963"/>
            <a:ext cx="1765978" cy="2389831"/>
          </a:xfrm>
          <a:prstGeom prst="rect">
            <a:avLst/>
          </a:prstGeom>
          <a:noFill/>
          <a:ln w="38100">
            <a:solidFill>
              <a:srgbClr val="B7DDD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a:p>
            <a:pPr algn="ctr"/>
            <a:r>
              <a:rPr lang="en-GB" sz="1600" b="1" dirty="0">
                <a:solidFill>
                  <a:schemeClr val="bg1">
                    <a:lumMod val="50000"/>
                  </a:schemeClr>
                </a:solidFill>
              </a:rPr>
              <a:t>Verifiers:</a:t>
            </a:r>
          </a:p>
          <a:p>
            <a:pPr algn="ctr"/>
            <a:r>
              <a:rPr lang="en-GB" sz="1200" dirty="0">
                <a:solidFill>
                  <a:schemeClr val="bg1">
                    <a:lumMod val="50000"/>
                  </a:schemeClr>
                </a:solidFill>
              </a:rPr>
              <a:t>Organizations that are authorized to verify credentials </a:t>
            </a:r>
          </a:p>
          <a:p>
            <a:pPr algn="ctr"/>
            <a:endParaRPr lang="en-GB" sz="1200" dirty="0">
              <a:solidFill>
                <a:schemeClr val="bg1">
                  <a:lumMod val="50000"/>
                </a:schemeClr>
              </a:solidFill>
            </a:endParaRPr>
          </a:p>
          <a:p>
            <a:pPr algn="ctr"/>
            <a:r>
              <a:rPr lang="en-GB" sz="1600" b="1" dirty="0">
                <a:solidFill>
                  <a:schemeClr val="bg1">
                    <a:lumMod val="50000"/>
                  </a:schemeClr>
                </a:solidFill>
              </a:rPr>
              <a:t>Examples:</a:t>
            </a:r>
          </a:p>
          <a:p>
            <a:pPr marL="171450" indent="-171450">
              <a:buFont typeface="Arial" panose="020B0604020202020204" pitchFamily="34" charset="0"/>
              <a:buChar char="•"/>
            </a:pPr>
            <a:r>
              <a:rPr lang="en-GB" sz="1200" dirty="0">
                <a:solidFill>
                  <a:schemeClr val="bg1">
                    <a:lumMod val="50000"/>
                  </a:schemeClr>
                </a:solidFill>
              </a:rPr>
              <a:t>Maryland Board of Physicians </a:t>
            </a:r>
          </a:p>
          <a:p>
            <a:pPr marL="171450" indent="-171450">
              <a:buFont typeface="Arial" panose="020B0604020202020204" pitchFamily="34" charset="0"/>
              <a:buChar char="•"/>
            </a:pPr>
            <a:r>
              <a:rPr lang="en-GB" sz="1200" dirty="0">
                <a:solidFill>
                  <a:schemeClr val="bg1">
                    <a:lumMod val="50000"/>
                  </a:schemeClr>
                </a:solidFill>
              </a:rPr>
              <a:t>John Hopkins Hospital</a:t>
            </a:r>
          </a:p>
          <a:p>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p:txBody>
      </p:sp>
      <p:sp>
        <p:nvSpPr>
          <p:cNvPr id="17" name="Rectangle 16">
            <a:extLst>
              <a:ext uri="{FF2B5EF4-FFF2-40B4-BE49-F238E27FC236}">
                <a16:creationId xmlns:a16="http://schemas.microsoft.com/office/drawing/2014/main" id="{9E635224-F3F1-0AC9-84DC-4886A07E34FF}"/>
              </a:ext>
            </a:extLst>
          </p:cNvPr>
          <p:cNvSpPr/>
          <p:nvPr/>
        </p:nvSpPr>
        <p:spPr>
          <a:xfrm>
            <a:off x="4285530" y="1361700"/>
            <a:ext cx="3374269" cy="932900"/>
          </a:xfrm>
          <a:prstGeom prst="rect">
            <a:avLst/>
          </a:prstGeom>
          <a:noFill/>
          <a:ln w="38100">
            <a:solidFill>
              <a:srgbClr val="00C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Holders:</a:t>
            </a:r>
          </a:p>
          <a:p>
            <a:pPr algn="ctr"/>
            <a:r>
              <a:rPr lang="en-GB" sz="1200" dirty="0">
                <a:solidFill>
                  <a:schemeClr val="tx1"/>
                </a:solidFill>
              </a:rPr>
              <a:t>The healthcare professionals who receive credentials</a:t>
            </a:r>
          </a:p>
        </p:txBody>
      </p:sp>
      <p:sp>
        <p:nvSpPr>
          <p:cNvPr id="20" name="Rectangle 19">
            <a:extLst>
              <a:ext uri="{FF2B5EF4-FFF2-40B4-BE49-F238E27FC236}">
                <a16:creationId xmlns:a16="http://schemas.microsoft.com/office/drawing/2014/main" id="{D5CE90C4-F458-21AA-89D9-82F89CA380B8}"/>
              </a:ext>
            </a:extLst>
          </p:cNvPr>
          <p:cNvSpPr/>
          <p:nvPr/>
        </p:nvSpPr>
        <p:spPr>
          <a:xfrm>
            <a:off x="4285530" y="317156"/>
            <a:ext cx="3374269" cy="932901"/>
          </a:xfrm>
          <a:prstGeom prst="rect">
            <a:avLst/>
          </a:prstGeom>
          <a:noFill/>
          <a:ln w="38100">
            <a:solidFill>
              <a:srgbClr val="B7DDDF"/>
            </a:solidFill>
            <a:prstDash val="dash"/>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lumMod val="50000"/>
                  </a:schemeClr>
                </a:solidFill>
              </a:rPr>
              <a:t>Holders:</a:t>
            </a:r>
          </a:p>
          <a:p>
            <a:pPr algn="ctr"/>
            <a:r>
              <a:rPr lang="en-GB" sz="1200" dirty="0">
                <a:solidFill>
                  <a:schemeClr val="bg1">
                    <a:lumMod val="50000"/>
                  </a:schemeClr>
                </a:solidFill>
              </a:rPr>
              <a:t>Physician who receives credentials</a:t>
            </a:r>
          </a:p>
        </p:txBody>
      </p:sp>
      <p:sp>
        <p:nvSpPr>
          <p:cNvPr id="2" name="Diamond 1">
            <a:extLst>
              <a:ext uri="{FF2B5EF4-FFF2-40B4-BE49-F238E27FC236}">
                <a16:creationId xmlns:a16="http://schemas.microsoft.com/office/drawing/2014/main" id="{9401C9A7-ED1A-0050-7790-674D3C3CEFEB}"/>
              </a:ext>
            </a:extLst>
          </p:cNvPr>
          <p:cNvSpPr/>
          <p:nvPr/>
        </p:nvSpPr>
        <p:spPr>
          <a:xfrm>
            <a:off x="3876543" y="2294601"/>
            <a:ext cx="4312117" cy="1680254"/>
          </a:xfrm>
          <a:prstGeom prst="diamond">
            <a:avLst/>
          </a:prstGeom>
          <a:solidFill>
            <a:srgbClr val="2134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Trust Diamond</a:t>
            </a:r>
          </a:p>
        </p:txBody>
      </p:sp>
      <p:pic>
        <p:nvPicPr>
          <p:cNvPr id="21" name="Picture 20">
            <a:extLst>
              <a:ext uri="{FF2B5EF4-FFF2-40B4-BE49-F238E27FC236}">
                <a16:creationId xmlns:a16="http://schemas.microsoft.com/office/drawing/2014/main" id="{99E03740-6B3C-70EE-7D3A-61997242684A}"/>
              </a:ext>
            </a:extLst>
          </p:cNvPr>
          <p:cNvPicPr>
            <a:picLocks noChangeAspect="1"/>
          </p:cNvPicPr>
          <p:nvPr/>
        </p:nvPicPr>
        <p:blipFill>
          <a:blip r:embed="rId3"/>
          <a:stretch>
            <a:fillRect/>
          </a:stretch>
        </p:blipFill>
        <p:spPr>
          <a:xfrm>
            <a:off x="6945058" y="1078481"/>
            <a:ext cx="475432" cy="510351"/>
          </a:xfrm>
          <a:prstGeom prst="rect">
            <a:avLst/>
          </a:prstGeom>
        </p:spPr>
      </p:pic>
    </p:spTree>
    <p:extLst>
      <p:ext uri="{BB962C8B-B14F-4D97-AF65-F5344CB8AC3E}">
        <p14:creationId xmlns:p14="http://schemas.microsoft.com/office/powerpoint/2010/main" val="19001806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366258140CE1498BD2A964785FC213" ma:contentTypeVersion="16" ma:contentTypeDescription="Create a new document." ma:contentTypeScope="" ma:versionID="f3e1859ae1006786804c3223993a5cae">
  <xsd:schema xmlns:xsd="http://www.w3.org/2001/XMLSchema" xmlns:xs="http://www.w3.org/2001/XMLSchema" xmlns:p="http://schemas.microsoft.com/office/2006/metadata/properties" xmlns:ns1="http://schemas.microsoft.com/sharepoint/v3" xmlns:ns3="adaabc1f-0865-4580-9094-ba274031170d" xmlns:ns4="72d14c05-5fa8-4cd7-a04c-15f0c2bf1a7d" targetNamespace="http://schemas.microsoft.com/office/2006/metadata/properties" ma:root="true" ma:fieldsID="b9e62a0e006e5474c6140912f5d3946f" ns1:_="" ns3:_="" ns4:_="">
    <xsd:import namespace="http://schemas.microsoft.com/sharepoint/v3"/>
    <xsd:import namespace="adaabc1f-0865-4580-9094-ba274031170d"/>
    <xsd:import namespace="72d14c05-5fa8-4cd7-a04c-15f0c2bf1a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aabc1f-0865-4580-9094-ba274031170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d14c05-5fa8-4cd7-a04c-15f0c2bf1a7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A401BE-9227-4238-ADB4-9A64C08839C5}">
  <ds:schemaRefs>
    <ds:schemaRef ds:uri="http://schemas.microsoft.com/sharepoint/v3/contenttype/forms"/>
  </ds:schemaRefs>
</ds:datastoreItem>
</file>

<file path=customXml/itemProps2.xml><?xml version="1.0" encoding="utf-8"?>
<ds:datastoreItem xmlns:ds="http://schemas.openxmlformats.org/officeDocument/2006/customXml" ds:itemID="{AE75EC6A-3D88-40C2-8AC9-3104DEB3A457}">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72d14c05-5fa8-4cd7-a04c-15f0c2bf1a7d"/>
    <ds:schemaRef ds:uri="adaabc1f-0865-4580-9094-ba274031170d"/>
    <ds:schemaRef ds:uri="http://www.w3.org/XML/1998/namespace"/>
    <ds:schemaRef ds:uri="http://purl.org/dc/terms/"/>
  </ds:schemaRefs>
</ds:datastoreItem>
</file>

<file path=customXml/itemProps3.xml><?xml version="1.0" encoding="utf-8"?>
<ds:datastoreItem xmlns:ds="http://schemas.openxmlformats.org/officeDocument/2006/customXml" ds:itemID="{E44D888A-25DB-41FD-A6CE-652CD2B642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daabc1f-0865-4580-9094-ba274031170d"/>
    <ds:schemaRef ds:uri="72d14c05-5fa8-4cd7-a04c-15f0c2bf1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2190</TotalTime>
  <Words>1653</Words>
  <Application>Microsoft Office PowerPoint</Application>
  <PresentationFormat>Widescreen</PresentationFormat>
  <Paragraphs>319</Paragraphs>
  <Slides>36</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ＭＳ Ｐゴシック</vt:lpstr>
      <vt:lpstr>Arial</vt:lpstr>
      <vt:lpstr>Calibri</vt:lpstr>
      <vt:lpstr>Calibri Light</vt:lpstr>
      <vt:lpstr>Modern Era</vt:lpstr>
      <vt:lpstr>Tahoma</vt:lpstr>
      <vt:lpstr>Times New Roman</vt:lpstr>
      <vt:lpstr>Office Theme</vt:lpstr>
      <vt:lpstr>Office Theme</vt:lpstr>
      <vt:lpstr>PowerPoint Presentation</vt:lpstr>
      <vt:lpstr>Agenda</vt:lpstr>
      <vt:lpstr>Who is FSMB?</vt:lpstr>
      <vt:lpstr>Provider Bridge </vt:lpstr>
      <vt:lpstr>PowerPoint Presentation</vt:lpstr>
      <vt:lpstr>PowerPoint Presentation</vt:lpstr>
      <vt:lpstr>Truu Ecosystem</vt:lpstr>
      <vt:lpstr>PowerPoint Presentation</vt:lpstr>
      <vt:lpstr>PowerPoint Presentation</vt:lpstr>
      <vt:lpstr>Decentralisation that relies upon Trust Anchors</vt:lpstr>
      <vt:lpstr>Proof of Concept Use Cases</vt:lpstr>
      <vt:lpstr>PowerPoint Presentation</vt:lpstr>
      <vt:lpstr>PowerPoint Presentation</vt:lpstr>
      <vt:lpstr>PowerPoint Presentation</vt:lpstr>
      <vt:lpstr>international medical verification that practically meets current expectation 43 days later and a happy ending </vt:lpstr>
      <vt:lpstr>PowerPoint Presentation</vt:lpstr>
      <vt:lpstr>PowerPoint Presentation</vt:lpstr>
      <vt:lpstr>Lessons Learnt?</vt:lpstr>
      <vt:lpstr>What Next?</vt:lpstr>
      <vt:lpstr>Wallet Workflow</vt:lpstr>
      <vt:lpstr>Questions /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Manreet Nijjar</dc:creator>
  <cp:lastModifiedBy>Michael Dugan</cp:lastModifiedBy>
  <cp:revision>45</cp:revision>
  <dcterms:created xsi:type="dcterms:W3CDTF">2022-08-11T09:07:32Z</dcterms:created>
  <dcterms:modified xsi:type="dcterms:W3CDTF">2022-10-12T09:24:52Z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0x010100C3366258140CE1498BD2A964785FC213</vt:lpwstr>
  </property>
</Properties>
</file>