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Open Sans ExtraBold" panose="020B0906030804020204" pitchFamily="34" charset="0"/>
      <p:bold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golian Baiti" panose="03000500000000000000" pitchFamily="66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0yOYQa7CSk8d7mVehyvCwriUr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2d88fba3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162d88fba3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When we think about academic and how to capture learning </a:t>
            </a: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68259" y="0"/>
            <a:ext cx="2619740" cy="83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259" y="9659982"/>
            <a:ext cx="2619741" cy="62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acrao.org/signature-initiatives/comprehensive-learner-record-learning-and-employment-record#resources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t="21875" b="21873"/>
          <a:stretch/>
        </p:blipFill>
        <p:spPr>
          <a:xfrm>
            <a:off x="0" y="0"/>
            <a:ext cx="18287999" cy="10286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"/>
          <p:cNvCxnSpPr/>
          <p:nvPr/>
        </p:nvCxnSpPr>
        <p:spPr>
          <a:xfrm>
            <a:off x="1124988" y="4129788"/>
            <a:ext cx="9876595" cy="0"/>
          </a:xfrm>
          <a:prstGeom prst="straightConnector1">
            <a:avLst/>
          </a:prstGeom>
          <a:noFill/>
          <a:ln w="2857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"/>
          <p:cNvSpPr txBox="1"/>
          <p:nvPr/>
        </p:nvSpPr>
        <p:spPr>
          <a:xfrm>
            <a:off x="1124988" y="823097"/>
            <a:ext cx="15987900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Learner Record Mobility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Educational Achievements Travel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7658" y="6179184"/>
            <a:ext cx="9421540" cy="34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456572" y="4604890"/>
            <a:ext cx="852188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Aleks Morwaski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of Evaluation  Services, Scholaro Inc.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10079941" y="4604890"/>
            <a:ext cx="779851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Annetta Stroud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Director, Content &amp; Curriculum, AACRAO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/>
          <p:nvPr/>
        </p:nvSpPr>
        <p:spPr>
          <a:xfrm>
            <a:off x="7546743" y="1532551"/>
            <a:ext cx="995154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 Agency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(Credential Evaluation)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6591246" y="3804672"/>
            <a:ext cx="9961419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Unbiased assessment for multiple purposes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Can include multiple levels of education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Prepared for education standards of destination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Digitally verifiable* (select organizations)</a:t>
            </a:r>
            <a:endParaRPr/>
          </a:p>
          <a:p>
            <a:pPr marL="342900" marR="0" lvl="7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Only for international credentials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Validity imparted by trust in the agency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May not replace “official” documents requirements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Cost – public versus private agencies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Access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/>
          <p:nvPr/>
        </p:nvSpPr>
        <p:spPr>
          <a:xfrm>
            <a:off x="7546743" y="1532551"/>
            <a:ext cx="995154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 Agency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(Credential Evaluation)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23" y="486443"/>
            <a:ext cx="5122278" cy="68379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103" y="2582673"/>
            <a:ext cx="5122279" cy="68379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89528" y="3691486"/>
            <a:ext cx="8064849" cy="36329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83193" y="4478331"/>
            <a:ext cx="6515098" cy="5163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" name="Google Shape;170;p27"/>
          <p:cNvSpPr/>
          <p:nvPr/>
        </p:nvSpPr>
        <p:spPr>
          <a:xfrm>
            <a:off x="4600324" y="5759354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10211807" y="6839805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>
            <a:off x="6988629" y="1174742"/>
            <a:ext cx="1071627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Comprehensive Learner Record (CLR)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933258" y="969127"/>
            <a:ext cx="3834685" cy="78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6310248" y="3639205"/>
            <a:ext cx="589085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</a:rPr>
              <a:t>+ Official record issued by degree granting HEI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</a:rPr>
              <a:t>+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 learning outside </a:t>
            </a:r>
            <a:r>
              <a:rPr lang="en-US" sz="3200" dirty="0">
                <a:solidFill>
                  <a:schemeClr val="dk1"/>
                </a:solidFill>
              </a:rPr>
              <a:t>the traditional classroom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3200" dirty="0">
                <a:solidFill>
                  <a:schemeClr val="dk1"/>
                </a:solidFill>
              </a:rPr>
              <a:t>Demonstrates value </a:t>
            </a:r>
            <a:endParaRPr sz="3200" dirty="0">
              <a:solidFill>
                <a:schemeClr val="dk1"/>
              </a:solidFill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</a:rPr>
              <a:t>+ </a:t>
            </a:r>
            <a:r>
              <a:rPr lang="en-US" sz="3200" dirty="0" err="1">
                <a:solidFill>
                  <a:schemeClr val="dk1"/>
                </a:solidFill>
              </a:rPr>
              <a:t>Interoperatibliy</a:t>
            </a:r>
            <a:r>
              <a:rPr lang="en-US" sz="3200" dirty="0">
                <a:solidFill>
                  <a:schemeClr val="dk1"/>
                </a:solidFill>
              </a:rPr>
              <a:t> through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IMS Global Standard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Not widely used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933258" y="969127"/>
            <a:ext cx="36399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CLR a record focused on learning that occurs throughout the educational experience that usually includes learner achievements</a:t>
            </a:r>
            <a:endParaRPr sz="3000" dirty="0"/>
          </a:p>
        </p:txBody>
      </p:sp>
      <p:pic>
        <p:nvPicPr>
          <p:cNvPr id="7" name="Picture 2" descr="Vertical CLR Time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090" y="3034720"/>
            <a:ext cx="4763068" cy="66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162d88fba33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936" y="9022145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62d88fba33_0_2"/>
          <p:cNvSpPr/>
          <p:nvPr/>
        </p:nvSpPr>
        <p:spPr>
          <a:xfrm>
            <a:off x="6988629" y="1174742"/>
            <a:ext cx="10716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Comprehensive Learner Record (CLR) 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62d88fba33_0_2"/>
          <p:cNvSpPr/>
          <p:nvPr/>
        </p:nvSpPr>
        <p:spPr>
          <a:xfrm>
            <a:off x="933258" y="969127"/>
            <a:ext cx="3834600" cy="78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024" y="377088"/>
            <a:ext cx="530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AACRAO Signature Initiative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24" y="2009226"/>
            <a:ext cx="5687219" cy="7240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4256" y="8372073"/>
            <a:ext cx="11573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6"/>
              </a:rPr>
              <a:t>https://</a:t>
            </a:r>
            <a:r>
              <a:rPr lang="en-US" sz="3600" dirty="0" smtClean="0">
                <a:hlinkClick r:id="rId6"/>
              </a:rPr>
              <a:t>www.aacrao.org/signature-initiatives/comprehensive-learner-record-learning-and-employment-record#resources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811" y="3226228"/>
            <a:ext cx="3911587" cy="505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6779" y="3321763"/>
            <a:ext cx="3897516" cy="505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54394" y="2111557"/>
            <a:ext cx="13020600" cy="679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lang="en-US" sz="6799" b="0" i="0" u="none" strike="noStrike" cap="none" dirty="0">
                <a:solidFill>
                  <a:srgbClr val="FAFAF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Questions?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endParaRPr sz="6799" b="0" i="0" u="none" strike="noStrike" cap="none" dirty="0">
              <a:solidFill>
                <a:srgbClr val="FAFAF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lang="en-US" sz="6799" b="0" i="0" u="none" strike="noStrike" cap="none" dirty="0">
                <a:solidFill>
                  <a:srgbClr val="FAFAF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Thank you</a:t>
            </a:r>
            <a:r>
              <a:rPr lang="en-US" sz="6799" b="0" i="0" u="none" strike="noStrike" cap="none" dirty="0" smtClean="0">
                <a:solidFill>
                  <a:srgbClr val="FAFAF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!</a:t>
            </a: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endParaRPr lang="en-US" sz="6799" dirty="0">
              <a:solidFill>
                <a:srgbClr val="FAFAFA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99"/>
              <a:buFont typeface="Arial"/>
              <a:buNone/>
            </a:pPr>
            <a:r>
              <a:rPr lang="en-US" sz="4800" dirty="0" smtClean="0">
                <a:solidFill>
                  <a:srgbClr val="FAFAFA"/>
                </a:solidFill>
                <a:latin typeface="Mongolian Baiti" panose="03000500000000000000" pitchFamily="66" charset="0"/>
                <a:ea typeface="Open Sans ExtraBold"/>
                <a:cs typeface="Mongolian Baiti" panose="03000500000000000000" pitchFamily="66" charset="0"/>
                <a:sym typeface="Open Sans ExtraBold"/>
              </a:rPr>
              <a:t>This presentation is available at </a:t>
            </a:r>
            <a:r>
              <a:rPr lang="en-US" sz="4800" dirty="0" smtClean="0">
                <a:solidFill>
                  <a:srgbClr val="FAFAFA"/>
                </a:solidFill>
                <a:latin typeface="Mongolian Baiti" panose="03000500000000000000" pitchFamily="66" charset="0"/>
                <a:ea typeface="Open Sans ExtraBold"/>
                <a:cs typeface="Mongolian Baiti" panose="03000500000000000000" pitchFamily="66" charset="0"/>
                <a:sym typeface="Open Sans ExtraBold"/>
              </a:rPr>
              <a:t>s</a:t>
            </a:r>
            <a:r>
              <a:rPr lang="en-US" sz="4800" dirty="0" smtClean="0">
                <a:solidFill>
                  <a:srgbClr val="FAFAFA"/>
                </a:solidFill>
                <a:latin typeface="Mongolian Baiti" panose="03000500000000000000" pitchFamily="66" charset="0"/>
                <a:ea typeface="Open Sans ExtraBold"/>
                <a:cs typeface="Mongolian Baiti" panose="03000500000000000000" pitchFamily="66" charset="0"/>
                <a:sym typeface="Open Sans ExtraBold"/>
              </a:rPr>
              <a:t>cholar.com/presentations</a:t>
            </a:r>
            <a:endParaRPr sz="4800" b="0" i="0" u="none" strike="noStrike" cap="none" dirty="0">
              <a:solidFill>
                <a:srgbClr val="000000"/>
              </a:solidFill>
              <a:latin typeface="Mongolian Baiti" panose="03000500000000000000" pitchFamily="66" charset="0"/>
              <a:cs typeface="Mongolian Baiti" panose="03000500000000000000" pitchFamily="66" charset="0"/>
              <a:sym typeface="Arial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8259" y="9659983"/>
            <a:ext cx="2619741" cy="62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10141875" y="2394375"/>
            <a:ext cx="75459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Learner Record =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AutoNum type="arabicPeriod"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 / Diploma</a:t>
            </a:r>
            <a:endParaRPr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AutoNum type="arabicPeriod"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Certificates</a:t>
            </a:r>
            <a:endParaRPr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AutoNum type="arabicPeriod"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Resume / CV</a:t>
            </a:r>
            <a:endParaRPr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AutoNum type="arabicPeriod"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 letter</a:t>
            </a:r>
            <a:endParaRPr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AutoNum type="arabicPeriod"/>
            </a:pPr>
            <a:r>
              <a:rPr lang="en-US" sz="4400"/>
              <a:t>Badges/Microcredentials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63962" y="386372"/>
            <a:ext cx="8216100" cy="100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sym typeface="Arial"/>
              </a:rPr>
              <a:t>Paper vs. Digital Records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sym typeface="Arial"/>
              </a:rPr>
              <a:t>Sources: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bg1"/>
                </a:solidFill>
                <a:sym typeface="Arial"/>
              </a:rPr>
              <a:t>Awarding Institution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bg1"/>
                </a:solidFill>
                <a:sym typeface="Arial"/>
              </a:rPr>
              <a:t>Examination Board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bg1"/>
                </a:solidFill>
                <a:sym typeface="Arial"/>
              </a:rPr>
              <a:t>Professional Licensing Board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bg1"/>
                </a:solidFill>
                <a:sym typeface="Arial"/>
              </a:rPr>
              <a:t>National Data Depository (Credit Bank System)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bg1"/>
                </a:solidFill>
                <a:sym typeface="Arial"/>
              </a:rPr>
              <a:t>Non-Profit Public Service (Article 26 Backpack)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Private </a:t>
            </a:r>
            <a:r>
              <a:rPr lang="en-US" sz="3200" b="0" i="0" u="none" strike="noStrike" cap="none" dirty="0" smtClean="0">
                <a:solidFill>
                  <a:schemeClr val="bg1"/>
                </a:solidFill>
                <a:sym typeface="Arial"/>
              </a:rPr>
              <a:t>Agency</a:t>
            </a:r>
            <a:endParaRPr lang="en-US" sz="3200"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endParaRPr sz="3200"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CLR</a:t>
            </a:r>
            <a:endParaRPr sz="32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/>
          <p:nvPr/>
        </p:nvSpPr>
        <p:spPr>
          <a:xfrm>
            <a:off x="8288864" y="1612064"/>
            <a:ext cx="82638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Awarding Institution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6591246" y="3804672"/>
            <a:ext cx="996141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Most “official”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Lack of third-party bias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Academic, professional, vocational purposes</a:t>
            </a:r>
            <a:endParaRPr/>
          </a:p>
          <a:p>
            <a:pPr marL="342900" marR="0" lvl="3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Only OK when institution still open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Cost and time to process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Only for its own credentials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practical experience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assessed skills post/outside of awarded credential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368489" y="1119224"/>
            <a:ext cx="4898155" cy="3624619"/>
            <a:chOff x="520996" y="390747"/>
            <a:chExt cx="8229599" cy="6172199"/>
          </a:xfrm>
        </p:grpSpPr>
        <p:pic>
          <p:nvPicPr>
            <p:cNvPr id="81" name="Google Shape;81;p3" descr="C:\Users\Sonya\Downloads\photo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549696" y="-637953"/>
              <a:ext cx="6172199" cy="822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3"/>
            <p:cNvSpPr/>
            <p:nvPr/>
          </p:nvSpPr>
          <p:spPr>
            <a:xfrm>
              <a:off x="2902688" y="2753834"/>
              <a:ext cx="3285461" cy="3508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>
            <a:off x="1856096" y="4111963"/>
            <a:ext cx="4441340" cy="5918483"/>
            <a:chOff x="2057401" y="158861"/>
            <a:chExt cx="4572000" cy="6414977"/>
          </a:xfrm>
        </p:grpSpPr>
        <p:pic>
          <p:nvPicPr>
            <p:cNvPr id="84" name="Google Shape;84;p3" descr="https://foreigncredits.s3.amazonaws.com/Originals/AHMED_RAOF_1_42815_37982.PDF?AWSAccessKeyId=AKIAJZE6QM35ME3HCAZQ&amp;Expires=1394041936&amp;Signature=Pk1JGpYl0FX2QCHxiTRit%2FQ9lNE%3D - Google Chrome"/>
            <p:cNvPicPr preferRelativeResize="0"/>
            <p:nvPr/>
          </p:nvPicPr>
          <p:blipFill rotWithShape="1">
            <a:blip r:embed="rId6">
              <a:alphaModFix/>
            </a:blip>
            <a:srcRect l="33243" t="8502" r="31891" b="1813"/>
            <a:stretch/>
          </p:blipFill>
          <p:spPr>
            <a:xfrm>
              <a:off x="2057401" y="158861"/>
              <a:ext cx="4572000" cy="6414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3"/>
            <p:cNvSpPr/>
            <p:nvPr/>
          </p:nvSpPr>
          <p:spPr>
            <a:xfrm>
              <a:off x="2514600" y="5181600"/>
              <a:ext cx="533400" cy="6096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657600" y="1905000"/>
              <a:ext cx="1143000" cy="7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276600" y="2895600"/>
              <a:ext cx="838200" cy="1143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71800" y="2438400"/>
              <a:ext cx="2667000" cy="1524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/>
          <p:nvPr/>
        </p:nvSpPr>
        <p:spPr>
          <a:xfrm>
            <a:off x="8288864" y="1612064"/>
            <a:ext cx="82638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Examination Board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6591246" y="3804672"/>
            <a:ext cx="9961419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Capable of storing large data sets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Universally accepted in own region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Academic, professional, vocational purposes (not inclusive)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Travel well if verifiable</a:t>
            </a:r>
            <a:endParaRPr/>
          </a:p>
          <a:p>
            <a:pPr marL="342900" marR="0" lvl="3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Duration of data validity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Cost and time to process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Only for its own examinations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practical experience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guarantee of validity outside of region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9051" y="6188477"/>
            <a:ext cx="2953014" cy="390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2"/>
          <p:cNvPicPr preferRelativeResize="0"/>
          <p:nvPr/>
        </p:nvPicPr>
        <p:blipFill rotWithShape="1">
          <a:blip r:embed="rId6">
            <a:alphaModFix/>
          </a:blip>
          <a:srcRect l="5271" t="12" r="364" b="3381"/>
          <a:stretch/>
        </p:blipFill>
        <p:spPr>
          <a:xfrm>
            <a:off x="213630" y="169817"/>
            <a:ext cx="4959261" cy="633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247" y="7159848"/>
            <a:ext cx="2743583" cy="165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/>
          <p:nvPr/>
        </p:nvSpPr>
        <p:spPr>
          <a:xfrm>
            <a:off x="8288864" y="1612064"/>
            <a:ext cx="82638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Examination Board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3"/>
          <p:cNvGrpSpPr/>
          <p:nvPr/>
        </p:nvGrpSpPr>
        <p:grpSpPr>
          <a:xfrm>
            <a:off x="9046007" y="3084819"/>
            <a:ext cx="6282468" cy="6732702"/>
            <a:chOff x="7490162" y="3084819"/>
            <a:chExt cx="6282468" cy="6732702"/>
          </a:xfrm>
        </p:grpSpPr>
        <p:pic>
          <p:nvPicPr>
            <p:cNvPr id="106" name="Google Shape;106;p23" descr="https://foreigncredits.s3.amazonaws.com/Originals/Gotora_Nyasha _1_6536_2517_11.pdf?AWSAccessKeyId=AKIAJZE6QM35ME3HCAZQ&amp;Expires=1394042765&amp;Signature=vfqylxQN8NO7MU8xtS9eYXHJe40%3D - Google Chrome"/>
            <p:cNvPicPr preferRelativeResize="0"/>
            <p:nvPr/>
          </p:nvPicPr>
          <p:blipFill rotWithShape="1">
            <a:blip r:embed="rId5">
              <a:alphaModFix/>
            </a:blip>
            <a:srcRect l="31180" t="9084" r="32282" b="1909"/>
            <a:stretch/>
          </p:blipFill>
          <p:spPr>
            <a:xfrm>
              <a:off x="7490162" y="3084819"/>
              <a:ext cx="4198938" cy="557847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07" name="Google Shape;107;p23" descr="https://foreigncredits.s3.amazonaws.com/Originals/Gotora_Nyasha _1_6536_2517_11.pdf?AWSAccessKeyId=AKIAJZE6QM35ME3HCAZQ&amp;Expires=1394042765&amp;Signature=vfqylxQN8NO7MU8xtS9eYXHJe40%3D - Google Chrome"/>
            <p:cNvPicPr preferRelativeResize="0"/>
            <p:nvPr/>
          </p:nvPicPr>
          <p:blipFill rotWithShape="1">
            <a:blip r:embed="rId6">
              <a:alphaModFix/>
            </a:blip>
            <a:srcRect l="31171" t="8502" r="33423" b="3299"/>
            <a:stretch/>
          </p:blipFill>
          <p:spPr>
            <a:xfrm>
              <a:off x="9734030" y="4230838"/>
              <a:ext cx="4038600" cy="5586683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8" name="Google Shape;108;p23"/>
            <p:cNvSpPr/>
            <p:nvPr/>
          </p:nvSpPr>
          <p:spPr>
            <a:xfrm>
              <a:off x="7793564" y="5066513"/>
              <a:ext cx="990600" cy="114300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9922183" y="6193809"/>
              <a:ext cx="990600" cy="114300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0" name="Google Shape;110;p23"/>
          <p:cNvPicPr preferRelativeResize="0"/>
          <p:nvPr/>
        </p:nvPicPr>
        <p:blipFill rotWithShape="1">
          <a:blip r:embed="rId7">
            <a:alphaModFix/>
          </a:blip>
          <a:srcRect l="2430" t="524" r="4999" b="1380"/>
          <a:stretch/>
        </p:blipFill>
        <p:spPr>
          <a:xfrm>
            <a:off x="277710" y="4795283"/>
            <a:ext cx="8196692" cy="488576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11" name="Google Shape;11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4239" y="246337"/>
            <a:ext cx="4736021" cy="424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/>
          <p:nvPr/>
        </p:nvSpPr>
        <p:spPr>
          <a:xfrm rot="5400000">
            <a:off x="2121487" y="4105866"/>
            <a:ext cx="765893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/>
          <p:nvPr/>
        </p:nvSpPr>
        <p:spPr>
          <a:xfrm>
            <a:off x="7467229" y="1559055"/>
            <a:ext cx="940760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Licensing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6591246" y="3804672"/>
            <a:ext cx="996141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Grants a professional qualification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Universally understood/accepted in own region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May belong to a Qualifications Framework </a:t>
            </a:r>
            <a:endParaRPr/>
          </a:p>
          <a:p>
            <a:pPr marL="342900" marR="0" lvl="3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Duration of data validity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Unclear academic value without QF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Can not account professionally unrelated learning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Not recognized for academic transfer by educational institutions*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guarantee of validity outside of region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692" y="279298"/>
            <a:ext cx="3962604" cy="579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1048" y="4121226"/>
            <a:ext cx="3962603" cy="588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7546743" y="1532551"/>
            <a:ext cx="62247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Korean Credit Bank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591246" y="3804672"/>
            <a:ext cx="9961419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Flexibility in pathway to degree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Variety of training recognized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Non-competitive</a:t>
            </a:r>
            <a:endParaRPr/>
          </a:p>
          <a:p>
            <a:pPr marL="342900" marR="0" lvl="3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Nation-centric (no international learning option)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Pre-approved education means only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Negative perception in job market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526474" y="969127"/>
            <a:ext cx="4724400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Implemented 1998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Post-secondary only (open enrollment with HS diploma)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Credit awarded for: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Part-time study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Non-formal education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Technical certification</a:t>
            </a:r>
            <a:endParaRPr/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Self-taught degree exams</a:t>
            </a:r>
            <a:endParaRPr/>
          </a:p>
          <a:p>
            <a:pPr marL="342900" marR="0" lvl="3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Standardized curricula &amp; syllabi</a:t>
            </a:r>
            <a:endParaRPr/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General</a:t>
            </a:r>
            <a:endParaRPr/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Major</a:t>
            </a:r>
            <a:endParaRPr/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Electives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DEGREE GRANTING AUTHORITY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813" y="88174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/>
          <p:nvPr/>
        </p:nvSpPr>
        <p:spPr>
          <a:xfrm>
            <a:off x="7546743" y="1532551"/>
            <a:ext cx="62247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Korean Credit Bank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478" y="605957"/>
            <a:ext cx="5185327" cy="7247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4373" y="3036256"/>
            <a:ext cx="5185327" cy="725074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92084" y="3719366"/>
            <a:ext cx="7239017" cy="58845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712" y="8821929"/>
            <a:ext cx="3743243" cy="86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/>
          <p:nvPr/>
        </p:nvSpPr>
        <p:spPr>
          <a:xfrm>
            <a:off x="7546743" y="1532551"/>
            <a:ext cx="62247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Article 26 Backpack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1935" y="3036637"/>
            <a:ext cx="4659632" cy="580057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6">
            <a:alphaModFix/>
          </a:blip>
          <a:srcRect l="3477" t="113" r="4632"/>
          <a:stretch/>
        </p:blipFill>
        <p:spPr>
          <a:xfrm>
            <a:off x="195943" y="4920949"/>
            <a:ext cx="4167051" cy="46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7">
            <a:alphaModFix/>
          </a:blip>
          <a:srcRect l="2904" t="84315" r="4806" b="1250"/>
          <a:stretch/>
        </p:blipFill>
        <p:spPr>
          <a:xfrm>
            <a:off x="195943" y="4140926"/>
            <a:ext cx="4157012" cy="783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5"/>
          <p:cNvGrpSpPr/>
          <p:nvPr/>
        </p:nvGrpSpPr>
        <p:grpSpPr>
          <a:xfrm>
            <a:off x="4601934" y="557786"/>
            <a:ext cx="1634167" cy="1458982"/>
            <a:chOff x="600890" y="4872447"/>
            <a:chExt cx="2125796" cy="2108625"/>
          </a:xfrm>
        </p:grpSpPr>
        <p:pic>
          <p:nvPicPr>
            <p:cNvPr id="149" name="Google Shape;149;p25"/>
            <p:cNvPicPr preferRelativeResize="0"/>
            <p:nvPr/>
          </p:nvPicPr>
          <p:blipFill rotWithShape="1">
            <a:blip r:embed="rId8">
              <a:alphaModFix/>
            </a:blip>
            <a:srcRect l="2330" t="39461" r="52522" b="38626"/>
            <a:stretch/>
          </p:blipFill>
          <p:spPr>
            <a:xfrm>
              <a:off x="606350" y="5212966"/>
              <a:ext cx="2120336" cy="176810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  <p:pic>
          <p:nvPicPr>
            <p:cNvPr id="150" name="Google Shape;150;p25"/>
            <p:cNvPicPr preferRelativeResize="0"/>
            <p:nvPr/>
          </p:nvPicPr>
          <p:blipFill rotWithShape="1">
            <a:blip r:embed="rId8">
              <a:alphaModFix/>
            </a:blip>
            <a:srcRect l="2215" t="-814" r="52522" b="96676"/>
            <a:stretch/>
          </p:blipFill>
          <p:spPr>
            <a:xfrm>
              <a:off x="600890" y="4872447"/>
              <a:ext cx="2125796" cy="333965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pic>
        <p:nvPicPr>
          <p:cNvPr id="151" name="Google Shape;151;p25"/>
          <p:cNvPicPr preferRelativeResize="0"/>
          <p:nvPr/>
        </p:nvPicPr>
        <p:blipFill rotWithShape="1">
          <a:blip r:embed="rId7">
            <a:alphaModFix/>
          </a:blip>
          <a:srcRect l="2486" t="358" r="4931" b="26533"/>
          <a:stretch/>
        </p:blipFill>
        <p:spPr>
          <a:xfrm>
            <a:off x="198967" y="171106"/>
            <a:ext cx="4153988" cy="39698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10309867" y="3191458"/>
            <a:ext cx="6923314" cy="69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Safe and secure document locker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Multiple languages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Accessible multiple devices and low bandwidth areas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Contents securely sharable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verification of authenticity of contents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 current interoperability with third party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Not in overall use by institutions or employers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498</Words>
  <Application>Microsoft Office PowerPoint</Application>
  <PresentationFormat>Custom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Roboto</vt:lpstr>
      <vt:lpstr>Open Sans ExtraBold</vt:lpstr>
      <vt:lpstr>Calibri</vt:lpstr>
      <vt:lpstr>Mongolian Baiti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strouda</dc:creator>
  <cp:lastModifiedBy> </cp:lastModifiedBy>
  <cp:revision>3</cp:revision>
  <dcterms:modified xsi:type="dcterms:W3CDTF">2022-10-11T15:02:25Z</dcterms:modified>
</cp:coreProperties>
</file>