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3"/>
  </p:notesMasterIdLst>
  <p:sldIdLst>
    <p:sldId id="256" r:id="rId5"/>
    <p:sldId id="281" r:id="rId6"/>
    <p:sldId id="264" r:id="rId7"/>
    <p:sldId id="278" r:id="rId8"/>
    <p:sldId id="279" r:id="rId9"/>
    <p:sldId id="280" r:id="rId10"/>
    <p:sldId id="267" r:id="rId11"/>
    <p:sldId id="28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6657"/>
    <a:srgbClr val="A9C978"/>
    <a:srgbClr val="99D4B4"/>
    <a:srgbClr val="007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9"/>
    <p:restoredTop sz="93605" autoAdjust="0"/>
  </p:normalViewPr>
  <p:slideViewPr>
    <p:cSldViewPr snapToGrid="0" snapToObjects="1">
      <p:cViewPr varScale="1">
        <p:scale>
          <a:sx n="59" d="100"/>
          <a:sy n="59" d="100"/>
        </p:scale>
        <p:origin x="868"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2C606C-B38F-4E22-A7EA-CB81150F752D}"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FD59D0-F78A-414A-B69E-20EDCE01582E}" type="slidenum">
              <a:rPr lang="en-US" smtClean="0"/>
              <a:t>‹#›</a:t>
            </a:fld>
            <a:endParaRPr lang="en-US"/>
          </a:p>
        </p:txBody>
      </p:sp>
    </p:spTree>
    <p:extLst>
      <p:ext uri="{BB962C8B-B14F-4D97-AF65-F5344CB8AC3E}">
        <p14:creationId xmlns:p14="http://schemas.microsoft.com/office/powerpoint/2010/main" val="3058536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opencerts.io/"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np.edu.sg/" TargetMode="External"/><Relationship Id="rId5" Type="http://schemas.openxmlformats.org/officeDocument/2006/relationships/hyperlink" Target="https://www.tech.gov.sg/" TargetMode="External"/><Relationship Id="rId4" Type="http://schemas.openxmlformats.org/officeDocument/2006/relationships/hyperlink" Target="https://www.skillsfuture.gov.sg/"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[Narration]</a:t>
            </a:r>
          </a:p>
          <a:p>
            <a:pPr marL="171450" indent="-171450">
              <a:buFont typeface="Arial" panose="020B0604020202020204" pitchFamily="34" charset="0"/>
              <a:buChar char="•"/>
            </a:pPr>
            <a:r>
              <a:rPr lang="en-ID" dirty="0"/>
              <a:t>Thank</a:t>
            </a:r>
            <a:r>
              <a:rPr lang="en-ID" baseline="0" dirty="0"/>
              <a:t> you Darren and all</a:t>
            </a:r>
          </a:p>
          <a:p>
            <a:pPr marL="171450" indent="-171450">
              <a:buFont typeface="Arial" panose="020B0604020202020204" pitchFamily="34" charset="0"/>
              <a:buChar char="•"/>
            </a:pPr>
            <a:r>
              <a:rPr lang="en-ID" baseline="0" dirty="0"/>
              <a:t>My name is Sintho and I’m representing IPB University as one of SHARE partner universities.</a:t>
            </a:r>
          </a:p>
          <a:p>
            <a:pPr marL="171450" indent="-171450">
              <a:buFont typeface="Arial" panose="020B0604020202020204" pitchFamily="34" charset="0"/>
              <a:buChar char="•"/>
            </a:pPr>
            <a:r>
              <a:rPr lang="en-ID" baseline="0" dirty="0"/>
              <a:t>It is my great honour to deliver part of our study in the 11</a:t>
            </a:r>
            <a:r>
              <a:rPr lang="en-ID" baseline="30000" dirty="0"/>
              <a:t>th</a:t>
            </a:r>
            <a:r>
              <a:rPr lang="en-ID" baseline="0" dirty="0"/>
              <a:t> Groningen Declaration Network Meeting. </a:t>
            </a:r>
          </a:p>
          <a:p>
            <a:pPr marL="171450" indent="-171450">
              <a:buFont typeface="Arial" panose="020B0604020202020204" pitchFamily="34" charset="0"/>
              <a:buChar char="•"/>
            </a:pPr>
            <a:r>
              <a:rPr lang="en-ID" baseline="0" dirty="0"/>
              <a:t>This study was done in 2021 together with our colleague from Knowledge Innovation </a:t>
            </a:r>
            <a:r>
              <a:rPr lang="en-ID" baseline="0" dirty="0" err="1"/>
              <a:t>Center</a:t>
            </a:r>
            <a:r>
              <a:rPr lang="en-ID" baseline="0" dirty="0"/>
              <a:t>, Mr. Anthony Camilleri</a:t>
            </a:r>
          </a:p>
          <a:p>
            <a:pPr marL="171450" indent="-171450">
              <a:buFont typeface="Arial" panose="020B0604020202020204" pitchFamily="34" charset="0"/>
              <a:buChar char="•"/>
            </a:pPr>
            <a:endParaRPr lang="en-ID" dirty="0"/>
          </a:p>
        </p:txBody>
      </p:sp>
      <p:sp>
        <p:nvSpPr>
          <p:cNvPr id="4" name="Slide Number Placeholder 3"/>
          <p:cNvSpPr>
            <a:spLocks noGrp="1"/>
          </p:cNvSpPr>
          <p:nvPr>
            <p:ph type="sldNum" sz="quarter" idx="10"/>
          </p:nvPr>
        </p:nvSpPr>
        <p:spPr/>
        <p:txBody>
          <a:bodyPr/>
          <a:lstStyle/>
          <a:p>
            <a:fld id="{DAFD59D0-F78A-414A-B69E-20EDCE01582E}" type="slidenum">
              <a:rPr lang="en-US" smtClean="0"/>
              <a:t>1</a:t>
            </a:fld>
            <a:endParaRPr lang="en-US"/>
          </a:p>
        </p:txBody>
      </p:sp>
    </p:spTree>
    <p:extLst>
      <p:ext uri="{BB962C8B-B14F-4D97-AF65-F5344CB8AC3E}">
        <p14:creationId xmlns:p14="http://schemas.microsoft.com/office/powerpoint/2010/main" val="10580510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[Narration]</a:t>
            </a:r>
            <a:endParaRPr lang="en-US" dirty="0"/>
          </a:p>
          <a:p>
            <a:r>
              <a:rPr lang="en-US" dirty="0"/>
              <a:t>Our study was a desk research of global credentialling best practices combined with focus group discussion with SHARE partner universities across ASEAN region to map the needs of </a:t>
            </a:r>
            <a:r>
              <a:rPr lang="en-US" sz="1200" dirty="0"/>
              <a:t>Digital Credit Transfer System in the region</a:t>
            </a:r>
            <a:endParaRPr lang="en-ID" dirty="0"/>
          </a:p>
        </p:txBody>
      </p:sp>
      <p:sp>
        <p:nvSpPr>
          <p:cNvPr id="4" name="Slide Number Placeholder 3"/>
          <p:cNvSpPr>
            <a:spLocks noGrp="1"/>
          </p:cNvSpPr>
          <p:nvPr>
            <p:ph type="sldNum" sz="quarter" idx="5"/>
          </p:nvPr>
        </p:nvSpPr>
        <p:spPr/>
        <p:txBody>
          <a:bodyPr/>
          <a:lstStyle/>
          <a:p>
            <a:fld id="{DAFD59D0-F78A-414A-B69E-20EDCE01582E}" type="slidenum">
              <a:rPr lang="en-US" smtClean="0"/>
              <a:t>2</a:t>
            </a:fld>
            <a:endParaRPr lang="en-US"/>
          </a:p>
        </p:txBody>
      </p:sp>
    </p:spTree>
    <p:extLst>
      <p:ext uri="{BB962C8B-B14F-4D97-AF65-F5344CB8AC3E}">
        <p14:creationId xmlns:p14="http://schemas.microsoft.com/office/powerpoint/2010/main" val="94455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[Narration]</a:t>
            </a:r>
            <a:endParaRPr lang="en-US" dirty="0"/>
          </a:p>
          <a:p>
            <a:r>
              <a:rPr lang="en-US" dirty="0"/>
              <a:t>ASEAN should learn from how Europe and US are progressing in their Digital Credential implementation.</a:t>
            </a:r>
            <a:endParaRPr lang="en-US" dirty="0">
              <a:cs typeface="Calibri"/>
            </a:endParaRPr>
          </a:p>
          <a:p>
            <a:r>
              <a:rPr lang="en-US" dirty="0"/>
              <a:t>To implement digital student data portability, some initiatives on digital credentialing have also emerged in the ASEAN+3 Region. We’ve took Japan, Singapore and Indonesia as examples of country developing their national digital credential network. </a:t>
            </a:r>
          </a:p>
          <a:p>
            <a:r>
              <a:rPr lang="en-US" dirty="0"/>
              <a:t>In Japan, a </a:t>
            </a:r>
            <a:r>
              <a:rPr lang="en-US" dirty="0" err="1"/>
              <a:t>non profit</a:t>
            </a:r>
            <a:r>
              <a:rPr lang="en-US" dirty="0"/>
              <a:t> organization called RECSIE (Research Consortium for the Sustainable Promotion of International Education) was established in 2014 and continuously preparing their national digital credential system. RECSIE joined the Groningen Declaration Network in the early 2020 and collaborate with </a:t>
            </a:r>
            <a:r>
              <a:rPr lang="en-US" dirty="0" err="1"/>
              <a:t>Digitary</a:t>
            </a:r>
            <a:r>
              <a:rPr lang="en-US" dirty="0"/>
              <a:t> in the late 2020 to build the Japanese National Network. </a:t>
            </a:r>
            <a:endParaRPr lang="en-US" dirty="0">
              <a:cs typeface="Calibri"/>
            </a:endParaRPr>
          </a:p>
          <a:p>
            <a:r>
              <a:rPr lang="en-US" dirty="0"/>
              <a:t>Once fully operational, the national network will enable learners and alumni of Japanese HEIs to access and share their official </a:t>
            </a:r>
            <a:r>
              <a:rPr lang="en-US" dirty="0" err="1"/>
              <a:t>digitised</a:t>
            </a:r>
            <a:r>
              <a:rPr lang="en-US" dirty="0"/>
              <a:t> transcripts and credentials online at any time.</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77F03B8-3EE7-4280-AE7A-EF67BCB6ABC4}" type="slidenum">
              <a:rPr lang="en-US"/>
              <a:t>3</a:t>
            </a:fld>
            <a:endParaRPr lang="en-US"/>
          </a:p>
        </p:txBody>
      </p:sp>
    </p:spTree>
    <p:extLst>
      <p:ext uri="{BB962C8B-B14F-4D97-AF65-F5344CB8AC3E}">
        <p14:creationId xmlns:p14="http://schemas.microsoft.com/office/powerpoint/2010/main" val="36765677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[Narration]</a:t>
            </a:r>
            <a:endParaRPr lang="en-US" dirty="0"/>
          </a:p>
          <a:p>
            <a:r>
              <a:rPr lang="en-US" dirty="0"/>
              <a:t>In ASEAN, Singapore and Indonesia have also initiated the implementation of Digital credentialing.</a:t>
            </a:r>
          </a:p>
          <a:p>
            <a:r>
              <a:rPr lang="en-US" u="sng" dirty="0">
                <a:hlinkClick r:id="rId3"/>
              </a:rPr>
              <a:t>OpenCerts</a:t>
            </a:r>
            <a:r>
              <a:rPr lang="en-US" dirty="0"/>
              <a:t> is an initiative of digital credentialing in Singapore which was jointly developed by </a:t>
            </a:r>
            <a:r>
              <a:rPr lang="en-US" u="sng" dirty="0">
                <a:hlinkClick r:id="rId4"/>
              </a:rPr>
              <a:t>SkillsFuture Singapore (SSG)</a:t>
            </a:r>
            <a:r>
              <a:rPr lang="en-US" dirty="0"/>
              <a:t>, </a:t>
            </a:r>
            <a:r>
              <a:rPr lang="en-US" u="sng" dirty="0">
                <a:hlinkClick r:id="rId5"/>
              </a:rPr>
              <a:t>Government Technology Agency (GovTech)</a:t>
            </a:r>
            <a:r>
              <a:rPr lang="en-US" dirty="0"/>
              <a:t>, </a:t>
            </a:r>
            <a:r>
              <a:rPr lang="en-US" u="sng" dirty="0">
                <a:hlinkClick r:id="rId6"/>
              </a:rPr>
              <a:t>Ngee Ann Polytechnic (NP)</a:t>
            </a:r>
            <a:r>
              <a:rPr lang="en-US" dirty="0"/>
              <a:t>, and Singapore’s Ministry of Education (MOE) in 2018. OpenCerts launched its first version in 2018 and updating their second version in 2020.</a:t>
            </a:r>
            <a:endParaRPr lang="en-US" dirty="0">
              <a:cs typeface="Calibri"/>
            </a:endParaRPr>
          </a:p>
          <a:p>
            <a:r>
              <a:rPr lang="en-US" dirty="0"/>
              <a:t>Secure and reliable digital certificate issuance and verification is powered by a blockchain-based platform  called Ethereum</a:t>
            </a:r>
            <a:endParaRPr lang="en-US" dirty="0">
              <a:cs typeface="Calibri"/>
            </a:endParaRPr>
          </a:p>
          <a:p>
            <a:r>
              <a:rPr lang="en-US" dirty="0"/>
              <a:t>Currently, there are 18 institutions in the OpenCerts registry maintained by </a:t>
            </a:r>
            <a:r>
              <a:rPr lang="en-US" dirty="0" err="1"/>
              <a:t>SkillFuture</a:t>
            </a:r>
            <a:r>
              <a:rPr lang="en-US" dirty="0"/>
              <a:t> Singapore. Certificates issued by institutions under the this registry can be viewed on a wallet called Skills Passport which is also connected to a job hiring platform called </a:t>
            </a:r>
            <a:r>
              <a:rPr lang="en-US" dirty="0" err="1"/>
              <a:t>SkillsFuture</a:t>
            </a:r>
            <a:r>
              <a:rPr lang="en-US" dirty="0"/>
              <a:t> Singapore.</a:t>
            </a:r>
            <a:endParaRPr lang="en-US" dirty="0">
              <a:cs typeface="Calibri"/>
            </a:endParaRPr>
          </a:p>
          <a:p>
            <a:r>
              <a:rPr lang="en-US" dirty="0"/>
              <a:t>In Indonesia ICE Institute  was officially launched in July 2021 as a national center for quality assurance of online education. So, it is a bit different with OpenCerts and RECSIE, the main function of the ICE-Institute is to facilitate quality assurance of online education in Indonesia, specifically the registration of e-learning courses from Indonesian universities, as well as online courses from international universities and global MOOC platforms. Secure and reliable digital certificate issuance and verification is powered by a blockchain-based platform  called </a:t>
            </a:r>
            <a:r>
              <a:rPr lang="en-US" dirty="0" err="1"/>
              <a:t>Accredible</a:t>
            </a:r>
            <a:r>
              <a:rPr lang="en-US" dirty="0"/>
              <a:t>. Currently, there are 17 institutions in the ICE-Institute registry, and the network is initiating collaboration with a job hiring platform called </a:t>
            </a:r>
            <a:r>
              <a:rPr lang="en-US" dirty="0" err="1"/>
              <a:t>Kalibrr</a:t>
            </a:r>
            <a:r>
              <a:rPr lang="en-US" dirty="0"/>
              <a:t>.</a:t>
            </a:r>
            <a:endParaRPr lang="en-US" dirty="0">
              <a:cs typeface="Calibri"/>
            </a:endParaRPr>
          </a:p>
          <a:p>
            <a:r>
              <a:rPr lang="en-US" dirty="0"/>
              <a:t>Taken together, based on our desk study we may say that ASEAN+3 region is still in early stages of credentialing </a:t>
            </a:r>
            <a:r>
              <a:rPr lang="en-US" dirty="0" err="1"/>
              <a:t>digitisation</a:t>
            </a:r>
            <a:endParaRPr lang="en-US" dirty="0" err="1">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77F03B8-3EE7-4280-AE7A-EF67BCB6ABC4}" type="slidenum">
              <a:rPr lang="en-US"/>
              <a:t>4</a:t>
            </a:fld>
            <a:endParaRPr lang="en-US"/>
          </a:p>
        </p:txBody>
      </p:sp>
    </p:spTree>
    <p:extLst>
      <p:ext uri="{BB962C8B-B14F-4D97-AF65-F5344CB8AC3E}">
        <p14:creationId xmlns:p14="http://schemas.microsoft.com/office/powerpoint/2010/main" val="3531961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[Narration]</a:t>
            </a:r>
            <a:endParaRPr lang="en-US" dirty="0"/>
          </a:p>
          <a:p>
            <a:r>
              <a:rPr lang="en-US" dirty="0"/>
              <a:t>In order to further map the digital credentialing status in ASEAN, SHARE has facilitated a Focus Group Discussion on this issue on August 12, 2021, which many of you had also participated. We’ve conducted an online polling and also in-depth discussion through small breakout rooms to address some key questions.</a:t>
            </a:r>
          </a:p>
          <a:p>
            <a:r>
              <a:rPr lang="en-US" dirty="0"/>
              <a:t>In the first two questions we wanted to identify how far is the implementation of digital credentialing in the HEIs in ASEAN.</a:t>
            </a:r>
            <a:endParaRPr lang="en-US" dirty="0">
              <a:cs typeface="Calibri"/>
            </a:endParaRPr>
          </a:p>
          <a:p>
            <a:r>
              <a:rPr lang="en-US" dirty="0"/>
              <a:t>95% of the FGD participants stated that they are not yet issuing ‘true’ digital credential. Most of these institutions still </a:t>
            </a:r>
            <a:r>
              <a:rPr lang="en-US" dirty="0" err="1"/>
              <a:t>utilised</a:t>
            </a:r>
            <a:r>
              <a:rPr lang="en-US" dirty="0"/>
              <a:t> PDF versions of credentials or at the most provided credentials that can be checked in the institution’s website.</a:t>
            </a:r>
            <a:endParaRPr lang="en-US" dirty="0">
              <a:cs typeface="Calibri"/>
            </a:endParaRPr>
          </a:p>
          <a:p>
            <a:r>
              <a:rPr lang="en-US" dirty="0"/>
              <a:t>However, in terms of digital systems of credit transfer, 45% of these institutions mentioned several credit transfer platforms which they have </a:t>
            </a:r>
            <a:r>
              <a:rPr lang="en-US" dirty="0" err="1"/>
              <a:t>utilised</a:t>
            </a:r>
            <a:r>
              <a:rPr lang="en-US" dirty="0"/>
              <a:t> and which they believe to be digital systems for credit transfer, including the SHARE AECTS platform, the AUN credit transfer, UMAP credit transfer, and the Erasmus+ credit transfer. </a:t>
            </a:r>
          </a:p>
          <a:p>
            <a:endParaRPr lang="en-US" dirty="0">
              <a:cs typeface="Calibri"/>
            </a:endParaRPr>
          </a:p>
        </p:txBody>
      </p:sp>
      <p:sp>
        <p:nvSpPr>
          <p:cNvPr id="4" name="Slide Number Placeholder 3"/>
          <p:cNvSpPr>
            <a:spLocks noGrp="1"/>
          </p:cNvSpPr>
          <p:nvPr>
            <p:ph type="sldNum" sz="quarter" idx="5"/>
          </p:nvPr>
        </p:nvSpPr>
        <p:spPr/>
        <p:txBody>
          <a:bodyPr/>
          <a:lstStyle/>
          <a:p>
            <a:fld id="{E77F03B8-3EE7-4280-AE7A-EF67BCB6ABC4}" type="slidenum">
              <a:rPr lang="en-US"/>
              <a:t>5</a:t>
            </a:fld>
            <a:endParaRPr lang="en-US"/>
          </a:p>
        </p:txBody>
      </p:sp>
    </p:spTree>
    <p:extLst>
      <p:ext uri="{BB962C8B-B14F-4D97-AF65-F5344CB8AC3E}">
        <p14:creationId xmlns:p14="http://schemas.microsoft.com/office/powerpoint/2010/main" val="1531891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[Narration]</a:t>
            </a:r>
            <a:endParaRPr lang="en-US" dirty="0"/>
          </a:p>
          <a:p>
            <a:r>
              <a:rPr lang="en-US" dirty="0"/>
              <a:t>In the next set of question, we wanted to identified the perception of the participants on how important of digital credentialing for them.</a:t>
            </a:r>
          </a:p>
          <a:p>
            <a:r>
              <a:rPr lang="en-US" dirty="0"/>
              <a:t>56% of the participants stated that increasing digitization of credentialing in their institution compared to other priorities as HIGH PRIORITY, and 97% of the participants agree that there is a need for increased digitization of credentialing; indicating that </a:t>
            </a:r>
            <a:r>
              <a:rPr lang="en-US" dirty="0" err="1"/>
              <a:t>digitisation</a:t>
            </a:r>
            <a:r>
              <a:rPr lang="en-US" dirty="0"/>
              <a:t> of credentialing in the region is necessary citing on major advantages of digital credentialing such as increased ease for employers to access learner transcripts, improving the credit transfer process between universities, minimizing the bureaucracy, and lowering costs</a:t>
            </a:r>
            <a:endParaRPr lang="en-US" dirty="0">
              <a:cs typeface="Calibri"/>
            </a:endParaRPr>
          </a:p>
          <a:p>
            <a:r>
              <a:rPr lang="en-US" dirty="0"/>
              <a:t>However, most of the participants also stated that there are no regional/national policies or projects on </a:t>
            </a:r>
            <a:r>
              <a:rPr lang="en-US" dirty="0" err="1"/>
              <a:t>digitisation</a:t>
            </a:r>
            <a:r>
              <a:rPr lang="en-US" dirty="0"/>
              <a:t> which are relevant to credentialing. The absence of national policy on digital credentialing is seen as one of challenges in digital credential development in ASEAN.</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E77F03B8-3EE7-4280-AE7A-EF67BCB6ABC4}" type="slidenum">
              <a:rPr lang="en-US"/>
              <a:t>6</a:t>
            </a:fld>
            <a:endParaRPr lang="en-US"/>
          </a:p>
        </p:txBody>
      </p:sp>
    </p:spTree>
    <p:extLst>
      <p:ext uri="{BB962C8B-B14F-4D97-AF65-F5344CB8AC3E}">
        <p14:creationId xmlns:p14="http://schemas.microsoft.com/office/powerpoint/2010/main" val="1006532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[Narration]</a:t>
            </a:r>
            <a:endParaRPr lang="en-US" dirty="0"/>
          </a:p>
          <a:p>
            <a:r>
              <a:rPr lang="en-US" dirty="0"/>
              <a:t>Based on in-depth discussion with the FGD participants, we’ve mapped 5 major challenges in digital credential adoption in ASEAN region, including:</a:t>
            </a:r>
          </a:p>
          <a:p>
            <a:endParaRPr lang="en-US" dirty="0">
              <a:cs typeface="Calibri"/>
            </a:endParaRPr>
          </a:p>
        </p:txBody>
      </p:sp>
      <p:sp>
        <p:nvSpPr>
          <p:cNvPr id="4" name="Slide Number Placeholder 3"/>
          <p:cNvSpPr>
            <a:spLocks noGrp="1"/>
          </p:cNvSpPr>
          <p:nvPr>
            <p:ph type="sldNum" sz="quarter" idx="5"/>
          </p:nvPr>
        </p:nvSpPr>
        <p:spPr/>
        <p:txBody>
          <a:bodyPr/>
          <a:lstStyle/>
          <a:p>
            <a:fld id="{E77F03B8-3EE7-4280-AE7A-EF67BCB6ABC4}" type="slidenum">
              <a:rPr lang="en-US"/>
              <a:t>7</a:t>
            </a:fld>
            <a:endParaRPr lang="en-US"/>
          </a:p>
        </p:txBody>
      </p:sp>
    </p:spTree>
    <p:extLst>
      <p:ext uri="{BB962C8B-B14F-4D97-AF65-F5344CB8AC3E}">
        <p14:creationId xmlns:p14="http://schemas.microsoft.com/office/powerpoint/2010/main" val="19941183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D" dirty="0"/>
              <a:t>[Narration]</a:t>
            </a:r>
          </a:p>
          <a:p>
            <a:pPr marL="171450" indent="-171450">
              <a:buFont typeface="Arial" panose="020B0604020202020204" pitchFamily="34" charset="0"/>
              <a:buChar char="•"/>
            </a:pPr>
            <a:r>
              <a:rPr lang="en-ID" baseline="0" dirty="0"/>
              <a:t>Finally our desk research identified some key features of successful digital credential platform as follow </a:t>
            </a:r>
          </a:p>
          <a:p>
            <a:pPr marL="171450" indent="-171450">
              <a:buFont typeface="Arial" panose="020B0604020202020204" pitchFamily="34" charset="0"/>
              <a:buChar char="•"/>
            </a:pPr>
            <a:r>
              <a:rPr lang="en-ID" baseline="0" dirty="0"/>
              <a:t>It should be governed by public authorities or multi-stakeholder groups</a:t>
            </a:r>
          </a:p>
          <a:p>
            <a:pPr marL="171450" indent="-171450">
              <a:buFont typeface="Arial" panose="020B0604020202020204" pitchFamily="34" charset="0"/>
              <a:buChar char="•"/>
            </a:pPr>
            <a:r>
              <a:rPr lang="en-US" sz="1200" spc="-20" dirty="0">
                <a:solidFill>
                  <a:srgbClr val="EBEBEB"/>
                </a:solidFill>
                <a:latin typeface="Gill Sans MT"/>
                <a:cs typeface="Gill Sans MT"/>
              </a:rPr>
              <a:t>based around open standards and software</a:t>
            </a:r>
          </a:p>
          <a:p>
            <a:pPr marL="171450" indent="-171450">
              <a:buFont typeface="Arial" panose="020B0604020202020204" pitchFamily="34" charset="0"/>
              <a:buChar char="•"/>
            </a:pPr>
            <a:r>
              <a:rPr lang="en-US" sz="1200" spc="-20" dirty="0">
                <a:solidFill>
                  <a:srgbClr val="EBEBEB"/>
                </a:solidFill>
                <a:latin typeface="Gill Sans MT"/>
                <a:cs typeface="Gill Sans MT"/>
              </a:rPr>
              <a:t>continually reviewed and updated based on institution and user feedback</a:t>
            </a:r>
          </a:p>
          <a:p>
            <a:pPr marL="171450" indent="-171450">
              <a:buFont typeface="Arial" panose="020B0604020202020204" pitchFamily="34" charset="0"/>
              <a:buChar char="•"/>
            </a:pPr>
            <a:r>
              <a:rPr lang="en-US" sz="1200" spc="-20" baseline="0" dirty="0">
                <a:solidFill>
                  <a:srgbClr val="EBEBEB"/>
                </a:solidFill>
                <a:latin typeface="Gill Sans MT"/>
              </a:rPr>
              <a:t>And be is connected to digital </a:t>
            </a:r>
            <a:r>
              <a:rPr lang="en-US" sz="1200" spc="-20" baseline="0" dirty="0" err="1">
                <a:solidFill>
                  <a:srgbClr val="EBEBEB"/>
                </a:solidFill>
                <a:latin typeface="Gill Sans MT"/>
              </a:rPr>
              <a:t>labour</a:t>
            </a:r>
            <a:r>
              <a:rPr lang="en-US" sz="1200" spc="-20" baseline="0" dirty="0">
                <a:solidFill>
                  <a:srgbClr val="EBEBEB"/>
                </a:solidFill>
                <a:latin typeface="Gill Sans MT"/>
              </a:rPr>
              <a:t> market</a:t>
            </a:r>
          </a:p>
          <a:p>
            <a:pPr marL="171450" indent="-171450">
              <a:buFont typeface="Arial" panose="020B0604020202020204" pitchFamily="34" charset="0"/>
              <a:buChar char="•"/>
            </a:pPr>
            <a:r>
              <a:rPr lang="en-US" sz="1200" spc="-20" baseline="0" dirty="0">
                <a:solidFill>
                  <a:srgbClr val="EBEBEB"/>
                </a:solidFill>
                <a:latin typeface="Gill Sans MT"/>
              </a:rPr>
              <a:t>We hope that the initiation of Digital ASEAN-EU Credit Transfer System will meet the needs of digital credentialing in ASEAN region</a:t>
            </a:r>
          </a:p>
          <a:p>
            <a:pPr marL="171450" indent="-171450">
              <a:buFont typeface="Arial" panose="020B0604020202020204" pitchFamily="34" charset="0"/>
              <a:buChar char="•"/>
            </a:pPr>
            <a:r>
              <a:rPr lang="en-US" sz="1200" spc="-20" baseline="0" dirty="0">
                <a:solidFill>
                  <a:srgbClr val="EBEBEB"/>
                </a:solidFill>
                <a:latin typeface="Gill Sans MT"/>
              </a:rPr>
              <a:t>With this I shall transfer the stage to Carmen to introduce the </a:t>
            </a:r>
            <a:r>
              <a:rPr lang="en-ID" dirty="0"/>
              <a:t>SHARE DAECTS platform</a:t>
            </a:r>
            <a:r>
              <a:rPr lang="en-US" sz="1200" spc="-20" baseline="0" dirty="0">
                <a:solidFill>
                  <a:srgbClr val="EBEBEB"/>
                </a:solidFill>
                <a:latin typeface="Gill Sans MT"/>
              </a:rPr>
              <a:t> </a:t>
            </a:r>
            <a:endParaRPr lang="en-ID" baseline="0" dirty="0"/>
          </a:p>
          <a:p>
            <a:endParaRPr lang="en-ID" dirty="0"/>
          </a:p>
        </p:txBody>
      </p:sp>
      <p:sp>
        <p:nvSpPr>
          <p:cNvPr id="4" name="Slide Number Placeholder 3"/>
          <p:cNvSpPr>
            <a:spLocks noGrp="1"/>
          </p:cNvSpPr>
          <p:nvPr>
            <p:ph type="sldNum" sz="quarter" idx="5"/>
          </p:nvPr>
        </p:nvSpPr>
        <p:spPr/>
        <p:txBody>
          <a:bodyPr/>
          <a:lstStyle/>
          <a:p>
            <a:fld id="{DAFD59D0-F78A-414A-B69E-20EDCE01582E}" type="slidenum">
              <a:rPr lang="en-US" smtClean="0"/>
              <a:t>8</a:t>
            </a:fld>
            <a:endParaRPr lang="en-US"/>
          </a:p>
        </p:txBody>
      </p:sp>
    </p:spTree>
    <p:extLst>
      <p:ext uri="{BB962C8B-B14F-4D97-AF65-F5344CB8AC3E}">
        <p14:creationId xmlns:p14="http://schemas.microsoft.com/office/powerpoint/2010/main" val="3416361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6448084-9668-1C42-96A6-A8EC4D5EB8E8}"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9C064-BD61-8945-8A05-A6E21F65A499}" type="slidenum">
              <a:rPr lang="en-US" smtClean="0"/>
              <a:t>‹#›</a:t>
            </a:fld>
            <a:endParaRPr lang="en-US"/>
          </a:p>
        </p:txBody>
      </p:sp>
    </p:spTree>
    <p:extLst>
      <p:ext uri="{BB962C8B-B14F-4D97-AF65-F5344CB8AC3E}">
        <p14:creationId xmlns:p14="http://schemas.microsoft.com/office/powerpoint/2010/main" val="2066014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48084-9668-1C42-96A6-A8EC4D5EB8E8}"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9C064-BD61-8945-8A05-A6E21F65A499}" type="slidenum">
              <a:rPr lang="en-US" smtClean="0"/>
              <a:t>‹#›</a:t>
            </a:fld>
            <a:endParaRPr lang="en-US"/>
          </a:p>
        </p:txBody>
      </p:sp>
    </p:spTree>
    <p:extLst>
      <p:ext uri="{BB962C8B-B14F-4D97-AF65-F5344CB8AC3E}">
        <p14:creationId xmlns:p14="http://schemas.microsoft.com/office/powerpoint/2010/main" val="175088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48084-9668-1C42-96A6-A8EC4D5EB8E8}"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9C064-BD61-8945-8A05-A6E21F65A499}" type="slidenum">
              <a:rPr lang="en-US" smtClean="0"/>
              <a:t>‹#›</a:t>
            </a:fld>
            <a:endParaRPr lang="en-US"/>
          </a:p>
        </p:txBody>
      </p:sp>
    </p:spTree>
    <p:extLst>
      <p:ext uri="{BB962C8B-B14F-4D97-AF65-F5344CB8AC3E}">
        <p14:creationId xmlns:p14="http://schemas.microsoft.com/office/powerpoint/2010/main" val="233764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448084-9668-1C42-96A6-A8EC4D5EB8E8}"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9C064-BD61-8945-8A05-A6E21F65A499}" type="slidenum">
              <a:rPr lang="en-US" smtClean="0"/>
              <a:t>‹#›</a:t>
            </a:fld>
            <a:endParaRPr lang="en-US"/>
          </a:p>
        </p:txBody>
      </p:sp>
    </p:spTree>
    <p:extLst>
      <p:ext uri="{BB962C8B-B14F-4D97-AF65-F5344CB8AC3E}">
        <p14:creationId xmlns:p14="http://schemas.microsoft.com/office/powerpoint/2010/main" val="157076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448084-9668-1C42-96A6-A8EC4D5EB8E8}"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79C064-BD61-8945-8A05-A6E21F65A499}" type="slidenum">
              <a:rPr lang="en-US" smtClean="0"/>
              <a:t>‹#›</a:t>
            </a:fld>
            <a:endParaRPr lang="en-US"/>
          </a:p>
        </p:txBody>
      </p:sp>
    </p:spTree>
    <p:extLst>
      <p:ext uri="{BB962C8B-B14F-4D97-AF65-F5344CB8AC3E}">
        <p14:creationId xmlns:p14="http://schemas.microsoft.com/office/powerpoint/2010/main" val="845336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6448084-9668-1C42-96A6-A8EC4D5EB8E8}"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9C064-BD61-8945-8A05-A6E21F65A499}" type="slidenum">
              <a:rPr lang="en-US" smtClean="0"/>
              <a:t>‹#›</a:t>
            </a:fld>
            <a:endParaRPr lang="en-US"/>
          </a:p>
        </p:txBody>
      </p:sp>
    </p:spTree>
    <p:extLst>
      <p:ext uri="{BB962C8B-B14F-4D97-AF65-F5344CB8AC3E}">
        <p14:creationId xmlns:p14="http://schemas.microsoft.com/office/powerpoint/2010/main" val="1965373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6448084-9668-1C42-96A6-A8EC4D5EB8E8}"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79C064-BD61-8945-8A05-A6E21F65A499}" type="slidenum">
              <a:rPr lang="en-US" smtClean="0"/>
              <a:t>‹#›</a:t>
            </a:fld>
            <a:endParaRPr lang="en-US"/>
          </a:p>
        </p:txBody>
      </p:sp>
    </p:spTree>
    <p:extLst>
      <p:ext uri="{BB962C8B-B14F-4D97-AF65-F5344CB8AC3E}">
        <p14:creationId xmlns:p14="http://schemas.microsoft.com/office/powerpoint/2010/main" val="1585397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6448084-9668-1C42-96A6-A8EC4D5EB8E8}"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79C064-BD61-8945-8A05-A6E21F65A499}" type="slidenum">
              <a:rPr lang="en-US" smtClean="0"/>
              <a:t>‹#›</a:t>
            </a:fld>
            <a:endParaRPr lang="en-US"/>
          </a:p>
        </p:txBody>
      </p:sp>
    </p:spTree>
    <p:extLst>
      <p:ext uri="{BB962C8B-B14F-4D97-AF65-F5344CB8AC3E}">
        <p14:creationId xmlns:p14="http://schemas.microsoft.com/office/powerpoint/2010/main" val="1953888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448084-9668-1C42-96A6-A8EC4D5EB8E8}"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79C064-BD61-8945-8A05-A6E21F65A499}" type="slidenum">
              <a:rPr lang="en-US" smtClean="0"/>
              <a:t>‹#›</a:t>
            </a:fld>
            <a:endParaRPr lang="en-US"/>
          </a:p>
        </p:txBody>
      </p:sp>
    </p:spTree>
    <p:extLst>
      <p:ext uri="{BB962C8B-B14F-4D97-AF65-F5344CB8AC3E}">
        <p14:creationId xmlns:p14="http://schemas.microsoft.com/office/powerpoint/2010/main" val="18329850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448084-9668-1C42-96A6-A8EC4D5EB8E8}"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9C064-BD61-8945-8A05-A6E21F65A499}" type="slidenum">
              <a:rPr lang="en-US" smtClean="0"/>
              <a:t>‹#›</a:t>
            </a:fld>
            <a:endParaRPr lang="en-US"/>
          </a:p>
        </p:txBody>
      </p:sp>
    </p:spTree>
    <p:extLst>
      <p:ext uri="{BB962C8B-B14F-4D97-AF65-F5344CB8AC3E}">
        <p14:creationId xmlns:p14="http://schemas.microsoft.com/office/powerpoint/2010/main" val="1326163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6448084-9668-1C42-96A6-A8EC4D5EB8E8}"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79C064-BD61-8945-8A05-A6E21F65A499}" type="slidenum">
              <a:rPr lang="en-US" smtClean="0"/>
              <a:t>‹#›</a:t>
            </a:fld>
            <a:endParaRPr lang="en-US"/>
          </a:p>
        </p:txBody>
      </p:sp>
    </p:spTree>
    <p:extLst>
      <p:ext uri="{BB962C8B-B14F-4D97-AF65-F5344CB8AC3E}">
        <p14:creationId xmlns:p14="http://schemas.microsoft.com/office/powerpoint/2010/main" val="998950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448084-9668-1C42-96A6-A8EC4D5EB8E8}" type="datetimeFigureOut">
              <a:rPr lang="en-US" smtClean="0"/>
              <a:t>10/10/2022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79C064-BD61-8945-8A05-A6E21F65A499}" type="slidenum">
              <a:rPr lang="en-US" smtClean="0"/>
              <a:t>‹#›</a:t>
            </a:fld>
            <a:endParaRPr lang="en-US"/>
          </a:p>
        </p:txBody>
      </p:sp>
    </p:spTree>
    <p:extLst>
      <p:ext uri="{BB962C8B-B14F-4D97-AF65-F5344CB8AC3E}">
        <p14:creationId xmlns:p14="http://schemas.microsoft.com/office/powerpoint/2010/main" val="1416999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72345" y="293380"/>
            <a:ext cx="4006890" cy="889103"/>
          </a:xfrm>
          <a:prstGeom prst="rect">
            <a:avLst/>
          </a:prstGeom>
        </p:spPr>
      </p:pic>
      <p:sp>
        <p:nvSpPr>
          <p:cNvPr id="8" name="TextBox 7">
            <a:extLst>
              <a:ext uri="{FF2B5EF4-FFF2-40B4-BE49-F238E27FC236}">
                <a16:creationId xmlns:a16="http://schemas.microsoft.com/office/drawing/2014/main" id="{23DE6C92-70A2-4228-9292-B90DFC2CCB66}"/>
              </a:ext>
            </a:extLst>
          </p:cNvPr>
          <p:cNvSpPr txBox="1"/>
          <p:nvPr/>
        </p:nvSpPr>
        <p:spPr>
          <a:xfrm>
            <a:off x="351352" y="2037136"/>
            <a:ext cx="5744648" cy="584775"/>
          </a:xfrm>
          <a:prstGeom prst="rect">
            <a:avLst/>
          </a:prstGeom>
          <a:noFill/>
        </p:spPr>
        <p:txBody>
          <a:bodyPr wrap="square" rtlCol="0">
            <a:spAutoFit/>
          </a:bodyPr>
          <a:lstStyle/>
          <a:p>
            <a:r>
              <a:rPr lang="en-US" sz="3200" b="1" dirty="0">
                <a:latin typeface="British Council Sans" charset="0"/>
                <a:ea typeface="British Council Sans" charset="0"/>
                <a:cs typeface="British Council Sans" charset="0"/>
              </a:rPr>
              <a:t>Digital Credential Recognition:</a:t>
            </a:r>
          </a:p>
        </p:txBody>
      </p:sp>
      <p:sp>
        <p:nvSpPr>
          <p:cNvPr id="12" name="TextBox 11">
            <a:extLst>
              <a:ext uri="{FF2B5EF4-FFF2-40B4-BE49-F238E27FC236}">
                <a16:creationId xmlns:a16="http://schemas.microsoft.com/office/drawing/2014/main" id="{11C097D6-D75E-480D-A842-54F55D6E08FE}"/>
              </a:ext>
            </a:extLst>
          </p:cNvPr>
          <p:cNvSpPr txBox="1"/>
          <p:nvPr/>
        </p:nvSpPr>
        <p:spPr>
          <a:xfrm>
            <a:off x="351352" y="2589907"/>
            <a:ext cx="7246877" cy="1077218"/>
          </a:xfrm>
          <a:prstGeom prst="rect">
            <a:avLst/>
          </a:prstGeom>
          <a:noFill/>
        </p:spPr>
        <p:txBody>
          <a:bodyPr wrap="square" rtlCol="0">
            <a:spAutoFit/>
          </a:bodyPr>
          <a:lstStyle/>
          <a:p>
            <a:r>
              <a:rPr lang="en-US" sz="3200" dirty="0"/>
              <a:t>Mapping and Identification of Digital Credit Transfer System Needs in ASEAN</a:t>
            </a:r>
            <a:endParaRPr lang="en-US" sz="3200" b="1" dirty="0">
              <a:solidFill>
                <a:srgbClr val="0070C0"/>
              </a:solidFill>
              <a:latin typeface="British Council Sans" charset="0"/>
              <a:ea typeface="British Council Sans" charset="0"/>
              <a:cs typeface="British Council Sans" charset="0"/>
            </a:endParaRPr>
          </a:p>
        </p:txBody>
      </p:sp>
      <p:sp>
        <p:nvSpPr>
          <p:cNvPr id="17" name="TextBox 16">
            <a:extLst>
              <a:ext uri="{FF2B5EF4-FFF2-40B4-BE49-F238E27FC236}">
                <a16:creationId xmlns:a16="http://schemas.microsoft.com/office/drawing/2014/main" id="{AA1FAC79-9081-4B96-8CF2-27A621F91D91}"/>
              </a:ext>
            </a:extLst>
          </p:cNvPr>
          <p:cNvSpPr txBox="1"/>
          <p:nvPr/>
        </p:nvSpPr>
        <p:spPr>
          <a:xfrm>
            <a:off x="351351" y="4583781"/>
            <a:ext cx="7630134" cy="523220"/>
          </a:xfrm>
          <a:prstGeom prst="rect">
            <a:avLst/>
          </a:prstGeom>
          <a:noFill/>
        </p:spPr>
        <p:txBody>
          <a:bodyPr wrap="square" rtlCol="0">
            <a:spAutoFit/>
          </a:bodyPr>
          <a:lstStyle/>
          <a:p>
            <a:r>
              <a:rPr lang="en-US" sz="2800" dirty="0">
                <a:solidFill>
                  <a:srgbClr val="0070C0"/>
                </a:solidFill>
                <a:latin typeface="British Council Sans" charset="0"/>
                <a:ea typeface="British Council Sans" charset="0"/>
                <a:cs typeface="British Council Sans" charset="0"/>
              </a:rPr>
              <a:t>Sintho </a:t>
            </a:r>
            <a:r>
              <a:rPr lang="en-US" sz="2800" dirty="0" err="1">
                <a:solidFill>
                  <a:srgbClr val="0070C0"/>
                </a:solidFill>
                <a:latin typeface="British Council Sans" charset="0"/>
                <a:ea typeface="British Council Sans" charset="0"/>
                <a:cs typeface="British Council Sans" charset="0"/>
              </a:rPr>
              <a:t>Wahyuning</a:t>
            </a:r>
            <a:r>
              <a:rPr lang="en-US" sz="2800" dirty="0">
                <a:solidFill>
                  <a:srgbClr val="0070C0"/>
                </a:solidFill>
                <a:latin typeface="British Council Sans" charset="0"/>
                <a:ea typeface="British Council Sans" charset="0"/>
                <a:cs typeface="British Council Sans" charset="0"/>
              </a:rPr>
              <a:t> Ardie, Anthony F. Camilleri</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50" y="5106451"/>
            <a:ext cx="2948441" cy="771662"/>
          </a:xfrm>
          <a:prstGeom prst="rect">
            <a:avLst/>
          </a:prstGeom>
        </p:spPr>
      </p:pic>
      <p:pic>
        <p:nvPicPr>
          <p:cNvPr id="18" name="Picture 17">
            <a:extLst>
              <a:ext uri="{FF2B5EF4-FFF2-40B4-BE49-F238E27FC236}">
                <a16:creationId xmlns:a16="http://schemas.microsoft.com/office/drawing/2014/main" id="{5926A340-DC4D-1FD1-59BF-7DB503F0C174}"/>
              </a:ext>
            </a:extLst>
          </p:cNvPr>
          <p:cNvPicPr>
            <a:picLocks noChangeAspect="1"/>
          </p:cNvPicPr>
          <p:nvPr/>
        </p:nvPicPr>
        <p:blipFill rotWithShape="1">
          <a:blip r:embed="rId5"/>
          <a:srcRect t="6555" r="16137" b="5433"/>
          <a:stretch/>
        </p:blipFill>
        <p:spPr>
          <a:xfrm>
            <a:off x="9160929" y="0"/>
            <a:ext cx="3031071" cy="6488667"/>
          </a:xfrm>
          <a:prstGeom prst="rect">
            <a:avLst/>
          </a:prstGeom>
        </p:spPr>
      </p:pic>
      <p:sp>
        <p:nvSpPr>
          <p:cNvPr id="19" name="Rectangle 18">
            <a:extLst>
              <a:ext uri="{FF2B5EF4-FFF2-40B4-BE49-F238E27FC236}">
                <a16:creationId xmlns:a16="http://schemas.microsoft.com/office/drawing/2014/main" id="{9339F237-AA4D-1410-35E9-1B5C326801CF}"/>
              </a:ext>
            </a:extLst>
          </p:cNvPr>
          <p:cNvSpPr/>
          <p:nvPr/>
        </p:nvSpPr>
        <p:spPr>
          <a:xfrm>
            <a:off x="0" y="6475417"/>
            <a:ext cx="12192000" cy="382584"/>
          </a:xfrm>
          <a:prstGeom prst="rect">
            <a:avLst/>
          </a:prstGeom>
          <a:solidFill>
            <a:srgbClr val="3666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
        <p:nvSpPr>
          <p:cNvPr id="20" name="TextBox 19">
            <a:extLst>
              <a:ext uri="{FF2B5EF4-FFF2-40B4-BE49-F238E27FC236}">
                <a16:creationId xmlns:a16="http://schemas.microsoft.com/office/drawing/2014/main" id="{ED09ABDF-6A8F-58E5-FD19-1A0E7B228920}"/>
              </a:ext>
            </a:extLst>
          </p:cNvPr>
          <p:cNvSpPr txBox="1"/>
          <p:nvPr/>
        </p:nvSpPr>
        <p:spPr>
          <a:xfrm>
            <a:off x="192505" y="6475416"/>
            <a:ext cx="5903495" cy="369332"/>
          </a:xfrm>
          <a:prstGeom prst="rect">
            <a:avLst/>
          </a:prstGeom>
          <a:noFill/>
        </p:spPr>
        <p:txBody>
          <a:bodyPr wrap="square" rtlCol="0">
            <a:spAutoFit/>
          </a:bodyPr>
          <a:lstStyle/>
          <a:p>
            <a:r>
              <a:rPr lang="en-US" dirty="0">
                <a:solidFill>
                  <a:schemeClr val="bg1"/>
                </a:solidFill>
                <a:latin typeface="British Council Sans" panose="020B0504020202020204" pitchFamily="34" charset="0"/>
              </a:rPr>
              <a:t>The 11</a:t>
            </a:r>
            <a:r>
              <a:rPr lang="en-US" baseline="30000" dirty="0">
                <a:solidFill>
                  <a:schemeClr val="bg1"/>
                </a:solidFill>
                <a:latin typeface="British Council Sans" panose="020B0504020202020204" pitchFamily="34" charset="0"/>
              </a:rPr>
              <a:t>th</a:t>
            </a:r>
            <a:r>
              <a:rPr lang="en-US" dirty="0">
                <a:solidFill>
                  <a:schemeClr val="bg1"/>
                </a:solidFill>
                <a:latin typeface="British Council Sans" panose="020B0504020202020204" pitchFamily="34" charset="0"/>
              </a:rPr>
              <a:t> Groningen Declaration Network Annual Meeting</a:t>
            </a:r>
          </a:p>
        </p:txBody>
      </p:sp>
    </p:spTree>
    <p:extLst>
      <p:ext uri="{BB962C8B-B14F-4D97-AF65-F5344CB8AC3E}">
        <p14:creationId xmlns:p14="http://schemas.microsoft.com/office/powerpoint/2010/main" val="847235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E6406353-B4B1-D4F8-0747-84C73F2BC0A0}"/>
              </a:ext>
            </a:extLst>
          </p:cNvPr>
          <p:cNvPicPr>
            <a:picLocks noChangeAspect="1"/>
          </p:cNvPicPr>
          <p:nvPr/>
        </p:nvPicPr>
        <p:blipFill rotWithShape="1">
          <a:blip r:embed="rId3"/>
          <a:srcRect l="1" r="735"/>
          <a:stretch/>
        </p:blipFill>
        <p:spPr>
          <a:xfrm>
            <a:off x="1" y="-1"/>
            <a:ext cx="12191999" cy="6988630"/>
          </a:xfrm>
          <a:prstGeom prst="rect">
            <a:avLst/>
          </a:prstGeom>
        </p:spPr>
      </p:pic>
    </p:spTree>
    <p:extLst>
      <p:ext uri="{BB962C8B-B14F-4D97-AF65-F5344CB8AC3E}">
        <p14:creationId xmlns:p14="http://schemas.microsoft.com/office/powerpoint/2010/main" val="2075124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9" descr="Timeline&#10;&#10;Description automatically generated">
            <a:extLst>
              <a:ext uri="{FF2B5EF4-FFF2-40B4-BE49-F238E27FC236}">
                <a16:creationId xmlns:a16="http://schemas.microsoft.com/office/drawing/2014/main" id="{9E7FAF1B-493D-49A8-9EBC-D7E15FFC4551}"/>
              </a:ext>
            </a:extLst>
          </p:cNvPr>
          <p:cNvPicPr>
            <a:picLocks noChangeAspect="1"/>
          </p:cNvPicPr>
          <p:nvPr/>
        </p:nvPicPr>
        <p:blipFill rotWithShape="1">
          <a:blip r:embed="rId3"/>
          <a:srcRect r="2204"/>
          <a:stretch/>
        </p:blipFill>
        <p:spPr>
          <a:xfrm>
            <a:off x="20" y="1282"/>
            <a:ext cx="12191980" cy="6856718"/>
          </a:xfrm>
          <a:prstGeom prst="rect">
            <a:avLst/>
          </a:prstGeom>
        </p:spPr>
      </p:pic>
      <p:pic>
        <p:nvPicPr>
          <p:cNvPr id="2" name="Picture 1">
            <a:extLst>
              <a:ext uri="{FF2B5EF4-FFF2-40B4-BE49-F238E27FC236}">
                <a16:creationId xmlns:a16="http://schemas.microsoft.com/office/drawing/2014/main" id="{EED315FE-E7F7-8294-1357-DA75C8779586}"/>
              </a:ext>
            </a:extLst>
          </p:cNvPr>
          <p:cNvPicPr>
            <a:picLocks noChangeAspect="1"/>
          </p:cNvPicPr>
          <p:nvPr/>
        </p:nvPicPr>
        <p:blipFill>
          <a:blip r:embed="rId4"/>
          <a:stretch>
            <a:fillRect/>
          </a:stretch>
        </p:blipFill>
        <p:spPr>
          <a:xfrm>
            <a:off x="4153421" y="5868241"/>
            <a:ext cx="3036071" cy="695004"/>
          </a:xfrm>
          <a:prstGeom prst="rect">
            <a:avLst/>
          </a:prstGeom>
        </p:spPr>
      </p:pic>
    </p:spTree>
    <p:extLst>
      <p:ext uri="{BB962C8B-B14F-4D97-AF65-F5344CB8AC3E}">
        <p14:creationId xmlns:p14="http://schemas.microsoft.com/office/powerpoint/2010/main" val="310273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ext&#10;&#10;Description automatically generated">
            <a:extLst>
              <a:ext uri="{FF2B5EF4-FFF2-40B4-BE49-F238E27FC236}">
                <a16:creationId xmlns:a16="http://schemas.microsoft.com/office/drawing/2014/main" id="{F0BDAD61-0C22-4CBE-A2D5-2567EF8108E4}"/>
              </a:ext>
            </a:extLst>
          </p:cNvPr>
          <p:cNvPicPr>
            <a:picLocks noChangeAspect="1"/>
          </p:cNvPicPr>
          <p:nvPr/>
        </p:nvPicPr>
        <p:blipFill>
          <a:blip r:embed="rId3"/>
          <a:stretch>
            <a:fillRect/>
          </a:stretch>
        </p:blipFill>
        <p:spPr>
          <a:xfrm>
            <a:off x="211520" y="298410"/>
            <a:ext cx="11826469" cy="6232424"/>
          </a:xfrm>
          <a:prstGeom prst="rect">
            <a:avLst/>
          </a:prstGeom>
        </p:spPr>
      </p:pic>
    </p:spTree>
    <p:extLst>
      <p:ext uri="{BB962C8B-B14F-4D97-AF65-F5344CB8AC3E}">
        <p14:creationId xmlns:p14="http://schemas.microsoft.com/office/powerpoint/2010/main" val="3556442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A4C87F58-7177-4454-BB88-663437050C16}"/>
              </a:ext>
            </a:extLst>
          </p:cNvPr>
          <p:cNvPicPr>
            <a:picLocks noChangeAspect="1"/>
          </p:cNvPicPr>
          <p:nvPr/>
        </p:nvPicPr>
        <p:blipFill>
          <a:blip r:embed="rId3"/>
          <a:stretch>
            <a:fillRect/>
          </a:stretch>
        </p:blipFill>
        <p:spPr>
          <a:xfrm>
            <a:off x="293508" y="355919"/>
            <a:ext cx="11720002" cy="6088651"/>
          </a:xfrm>
          <a:prstGeom prst="rect">
            <a:avLst/>
          </a:prstGeom>
        </p:spPr>
      </p:pic>
    </p:spTree>
    <p:extLst>
      <p:ext uri="{BB962C8B-B14F-4D97-AF65-F5344CB8AC3E}">
        <p14:creationId xmlns:p14="http://schemas.microsoft.com/office/powerpoint/2010/main" val="32566024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hart, bar chart&#10;&#10;Description automatically generated">
            <a:extLst>
              <a:ext uri="{FF2B5EF4-FFF2-40B4-BE49-F238E27FC236}">
                <a16:creationId xmlns:a16="http://schemas.microsoft.com/office/drawing/2014/main" id="{8A0BBFB2-236A-486E-9ADC-6B964AC35F6A}"/>
              </a:ext>
            </a:extLst>
          </p:cNvPr>
          <p:cNvPicPr>
            <a:picLocks noChangeAspect="1"/>
          </p:cNvPicPr>
          <p:nvPr/>
        </p:nvPicPr>
        <p:blipFill rotWithShape="1">
          <a:blip r:embed="rId3"/>
          <a:srcRect b="461"/>
          <a:stretch/>
        </p:blipFill>
        <p:spPr>
          <a:xfrm>
            <a:off x="20" y="1282"/>
            <a:ext cx="12191980" cy="6856718"/>
          </a:xfrm>
          <a:prstGeom prst="rect">
            <a:avLst/>
          </a:prstGeom>
        </p:spPr>
      </p:pic>
    </p:spTree>
    <p:extLst>
      <p:ext uri="{BB962C8B-B14F-4D97-AF65-F5344CB8AC3E}">
        <p14:creationId xmlns:p14="http://schemas.microsoft.com/office/powerpoint/2010/main" val="392909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a:extLst>
              <a:ext uri="{FF2B5EF4-FFF2-40B4-BE49-F238E27FC236}">
                <a16:creationId xmlns:a16="http://schemas.microsoft.com/office/drawing/2014/main" id="{10005E37-9CCB-4237-A56F-501ACA782986}"/>
              </a:ext>
            </a:extLst>
          </p:cNvPr>
          <p:cNvPicPr>
            <a:picLocks noChangeAspect="1"/>
          </p:cNvPicPr>
          <p:nvPr/>
        </p:nvPicPr>
        <p:blipFill rotWithShape="1">
          <a:blip r:embed="rId3"/>
          <a:srcRect b="19"/>
          <a:stretch/>
        </p:blipFill>
        <p:spPr>
          <a:xfrm>
            <a:off x="20" y="1282"/>
            <a:ext cx="12191980" cy="6856718"/>
          </a:xfrm>
          <a:prstGeom prst="rect">
            <a:avLst/>
          </a:prstGeom>
        </p:spPr>
      </p:pic>
    </p:spTree>
    <p:extLst>
      <p:ext uri="{BB962C8B-B14F-4D97-AF65-F5344CB8AC3E}">
        <p14:creationId xmlns:p14="http://schemas.microsoft.com/office/powerpoint/2010/main" val="7137389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D113A3E8-0B81-9A8B-F880-088994F13FFD}"/>
              </a:ext>
            </a:extLst>
          </p:cNvPr>
          <p:cNvPicPr>
            <a:picLocks noChangeAspect="1"/>
          </p:cNvPicPr>
          <p:nvPr/>
        </p:nvPicPr>
        <p:blipFill>
          <a:blip r:embed="rId3"/>
          <a:stretch>
            <a:fillRect/>
          </a:stretch>
        </p:blipFill>
        <p:spPr>
          <a:xfrm>
            <a:off x="0" y="-1"/>
            <a:ext cx="12191999" cy="6937246"/>
          </a:xfrm>
          <a:prstGeom prst="rect">
            <a:avLst/>
          </a:prstGeom>
        </p:spPr>
      </p:pic>
    </p:spTree>
    <p:extLst>
      <p:ext uri="{BB962C8B-B14F-4D97-AF65-F5344CB8AC3E}">
        <p14:creationId xmlns:p14="http://schemas.microsoft.com/office/powerpoint/2010/main" val="10047071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BBB7AE50DD8E44B2D634B144F2617C" ma:contentTypeVersion="13" ma:contentTypeDescription="Create a new document." ma:contentTypeScope="" ma:versionID="e8afa0fdf5e683437a0670a48a131878">
  <xsd:schema xmlns:xsd="http://www.w3.org/2001/XMLSchema" xmlns:xs="http://www.w3.org/2001/XMLSchema" xmlns:p="http://schemas.microsoft.com/office/2006/metadata/properties" xmlns:ns3="73b661ab-ec20-4d57-bf83-980e0df803b4" xmlns:ns4="4401e385-f597-43bc-9159-688787c84731" targetNamespace="http://schemas.microsoft.com/office/2006/metadata/properties" ma:root="true" ma:fieldsID="c04b8ba4d3b861ccf3563c8559ce4f45" ns3:_="" ns4:_="">
    <xsd:import namespace="73b661ab-ec20-4d57-bf83-980e0df803b4"/>
    <xsd:import namespace="4401e385-f597-43bc-9159-688787c8473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3b661ab-ec20-4d57-bf83-980e0df803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01e385-f597-43bc-9159-688787c84731"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99165F-0478-4E1A-BEF6-D01C44DA70D0}">
  <ds:schemaRefs>
    <ds:schemaRef ds:uri="http://schemas.microsoft.com/sharepoint/v3/contenttype/forms"/>
  </ds:schemaRefs>
</ds:datastoreItem>
</file>

<file path=customXml/itemProps2.xml><?xml version="1.0" encoding="utf-8"?>
<ds:datastoreItem xmlns:ds="http://schemas.openxmlformats.org/officeDocument/2006/customXml" ds:itemID="{F4C8F290-FC19-40DF-A299-E5F25D6641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3b661ab-ec20-4d57-bf83-980e0df803b4"/>
    <ds:schemaRef ds:uri="4401e385-f597-43bc-9159-688787c8473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F533D8-C2AC-424C-8B5E-D02A2F25A214}">
  <ds:schemaRefs>
    <ds:schemaRef ds:uri="http://purl.org/dc/terms/"/>
    <ds:schemaRef ds:uri="73b661ab-ec20-4d57-bf83-980e0df803b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4401e385-f597-43bc-9159-688787c84731"/>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1156</TotalTime>
  <Words>1017</Words>
  <Application>Microsoft Office PowerPoint</Application>
  <PresentationFormat>Widescreen</PresentationFormat>
  <Paragraphs>50</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British Council Sans</vt:lpstr>
      <vt:lpstr>Calibri</vt:lpstr>
      <vt:lpstr>Calibri Light</vt:lpstr>
      <vt:lpstr>Gill Sans MT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sintho ardie</cp:lastModifiedBy>
  <cp:revision>78</cp:revision>
  <dcterms:created xsi:type="dcterms:W3CDTF">2020-06-05T07:33:09Z</dcterms:created>
  <dcterms:modified xsi:type="dcterms:W3CDTF">2022-10-10T12:47:45Z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0x01010064BBB7AE50DD8E44B2D634B144F2617C</vt:lpwstr>
  </property>
</Properties>
</file>