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319" r:id="rId2"/>
    <p:sldId id="290" r:id="rId3"/>
    <p:sldId id="458" r:id="rId4"/>
    <p:sldId id="318" r:id="rId5"/>
    <p:sldId id="455" r:id="rId6"/>
    <p:sldId id="456" r:id="rId7"/>
    <p:sldId id="457" r:id="rId8"/>
    <p:sldId id="416" r:id="rId9"/>
    <p:sldId id="460" r:id="rId10"/>
    <p:sldId id="459" r:id="rId11"/>
    <p:sldId id="461" r:id="rId12"/>
    <p:sldId id="462" r:id="rId13"/>
    <p:sldId id="463" r:id="rId14"/>
    <p:sldId id="464" r:id="rId15"/>
    <p:sldId id="465" r:id="rId16"/>
    <p:sldId id="466" r:id="rId17"/>
    <p:sldId id="316" r:id="rId18"/>
    <p:sldId id="311" r:id="rId19"/>
    <p:sldId id="262" r:id="rId20"/>
    <p:sldId id="291" r:id="rId21"/>
    <p:sldId id="418" r:id="rId22"/>
    <p:sldId id="297" r:id="rId23"/>
    <p:sldId id="454" r:id="rId24"/>
    <p:sldId id="388" r:id="rId25"/>
    <p:sldId id="469" r:id="rId26"/>
    <p:sldId id="453" r:id="rId27"/>
    <p:sldId id="470" r:id="rId28"/>
    <p:sldId id="471" r:id="rId29"/>
    <p:sldId id="343" r:id="rId30"/>
    <p:sldId id="468" r:id="rId31"/>
    <p:sldId id="472" r:id="rId32"/>
    <p:sldId id="473" r:id="rId33"/>
    <p:sldId id="352" r:id="rId34"/>
    <p:sldId id="474" r:id="rId35"/>
    <p:sldId id="475" r:id="rId36"/>
    <p:sldId id="476" r:id="rId37"/>
    <p:sldId id="477" r:id="rId38"/>
    <p:sldId id="41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FF7D"/>
    <a:srgbClr val="DAB5A5"/>
    <a:srgbClr val="00009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3089"/>
  </p:normalViewPr>
  <p:slideViewPr>
    <p:cSldViewPr snapToGrid="0" snapToObjects="1">
      <p:cViewPr varScale="1">
        <p:scale>
          <a:sx n="115" d="100"/>
          <a:sy n="115" d="100"/>
        </p:scale>
        <p:origin x="2024"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396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43748C-55E2-3441-8A2A-7AF1485F4135}" type="datetimeFigureOut">
              <a:rPr lang="en-US" smtClean="0"/>
              <a:t>10/12/22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89AC3D-64D9-C049-8402-C3B83A53AA7A}" type="slidenum">
              <a:rPr lang="en-US" smtClean="0"/>
              <a:t>‹#›</a:t>
            </a:fld>
            <a:endParaRPr lang="en-US"/>
          </a:p>
        </p:txBody>
      </p:sp>
    </p:spTree>
    <p:extLst>
      <p:ext uri="{BB962C8B-B14F-4D97-AF65-F5344CB8AC3E}">
        <p14:creationId xmlns:p14="http://schemas.microsoft.com/office/powerpoint/2010/main" val="17242292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s-ES"/>
          </a:p>
        </p:txBody>
      </p:sp>
    </p:spTree>
    <p:extLst>
      <p:ext uri="{BB962C8B-B14F-4D97-AF65-F5344CB8AC3E}">
        <p14:creationId xmlns:p14="http://schemas.microsoft.com/office/powerpoint/2010/main" val="3098862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10/12/22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10/12/22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10/12/22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10/12/22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10/12/22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10/12/22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10/12/22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10/12/22</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jpe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emf"/><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1"/>
            <a:ext cx="9194634" cy="6858000"/>
          </a:xfrm>
          <a:prstGeom prst="rect">
            <a:avLst/>
          </a:prstGeom>
        </p:spPr>
      </p:pic>
    </p:spTree>
    <p:extLst>
      <p:ext uri="{BB962C8B-B14F-4D97-AF65-F5344CB8AC3E}">
        <p14:creationId xmlns:p14="http://schemas.microsoft.com/office/powerpoint/2010/main" val="973926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FB15-2ACA-204A-B7C3-A1D100923DB2}"/>
              </a:ext>
            </a:extLst>
          </p:cNvPr>
          <p:cNvSpPr>
            <a:spLocks noGrp="1"/>
          </p:cNvSpPr>
          <p:nvPr>
            <p:ph type="title"/>
          </p:nvPr>
        </p:nvSpPr>
        <p:spPr>
          <a:xfrm>
            <a:off x="2456534" y="259396"/>
            <a:ext cx="4227757" cy="591671"/>
          </a:xfrm>
        </p:spPr>
        <p:txBody>
          <a:bodyPr/>
          <a:lstStyle/>
          <a:p>
            <a:r>
              <a:rPr lang="en-US" sz="2400" dirty="0">
                <a:latin typeface="Arial" panose="020B0604020202020204" pitchFamily="34" charset="0"/>
                <a:cs typeface="Arial" panose="020B0604020202020204" pitchFamily="34" charset="0"/>
              </a:rPr>
              <a:t>Digital learner credentials</a:t>
            </a:r>
          </a:p>
        </p:txBody>
      </p:sp>
      <p:sp>
        <p:nvSpPr>
          <p:cNvPr id="3" name="Content Placeholder 2">
            <a:extLst>
              <a:ext uri="{FF2B5EF4-FFF2-40B4-BE49-F238E27FC236}">
                <a16:creationId xmlns:a16="http://schemas.microsoft.com/office/drawing/2014/main" id="{D71EC311-164A-AC4C-AE05-561D10D0127D}"/>
              </a:ext>
            </a:extLst>
          </p:cNvPr>
          <p:cNvSpPr>
            <a:spLocks noGrp="1"/>
          </p:cNvSpPr>
          <p:nvPr>
            <p:ph idx="1"/>
          </p:nvPr>
        </p:nvSpPr>
        <p:spPr>
          <a:xfrm>
            <a:off x="549275" y="2148841"/>
            <a:ext cx="8042276" cy="4343400"/>
          </a:xfrm>
        </p:spPr>
        <p:txBody>
          <a:bodyPr>
            <a:normAutofit lnSpcReduction="10000"/>
          </a:bodyPr>
          <a:lstStyle/>
          <a:p>
            <a:pPr marL="0" indent="0">
              <a:buNone/>
            </a:pPr>
            <a:r>
              <a:rPr lang="en-US" dirty="0">
                <a:solidFill>
                  <a:srgbClr val="FF0000"/>
                </a:solidFill>
              </a:rPr>
              <a:t>ROME Communiqué of the Bologna Process Ministers of Education </a:t>
            </a:r>
            <a:r>
              <a:rPr lang="en-US" sz="2000" dirty="0">
                <a:solidFill>
                  <a:srgbClr val="FF0000"/>
                </a:solidFill>
              </a:rPr>
              <a:t>(19 Nov. 2020)</a:t>
            </a:r>
          </a:p>
          <a:p>
            <a:pPr marL="0" indent="0">
              <a:buNone/>
            </a:pPr>
            <a:r>
              <a:rPr lang="en-US" dirty="0">
                <a:solidFill>
                  <a:srgbClr val="002060"/>
                </a:solidFill>
              </a:rPr>
              <a:t>“Digital solutions will facilitate secure, efficient and transparent </a:t>
            </a:r>
            <a:r>
              <a:rPr lang="en-US" b="1" dirty="0">
                <a:solidFill>
                  <a:srgbClr val="002060"/>
                </a:solidFill>
              </a:rPr>
              <a:t>exchange of data</a:t>
            </a:r>
            <a:r>
              <a:rPr lang="en-US" dirty="0">
                <a:solidFill>
                  <a:srgbClr val="002060"/>
                </a:solidFill>
              </a:rPr>
              <a:t>. Joint digital approaches to enhance recognition, quality assurance and mobility are needed. We ask the BFUG to map existing and find new solutions to enhance the interoperability of digital systems and the exchange of student and institutional data in full respect of privacy and security, taking into account the experiences of the European Student Card Initiative and other initiatives.” </a:t>
            </a:r>
          </a:p>
          <a:p>
            <a:endParaRPr lang="en-US" dirty="0"/>
          </a:p>
        </p:txBody>
      </p:sp>
      <p:sp>
        <p:nvSpPr>
          <p:cNvPr id="4" name="TextBox 3">
            <a:extLst>
              <a:ext uri="{FF2B5EF4-FFF2-40B4-BE49-F238E27FC236}">
                <a16:creationId xmlns:a16="http://schemas.microsoft.com/office/drawing/2014/main" id="{71A0DC77-58F0-2E4C-B9B8-FE6613C4091B}"/>
              </a:ext>
            </a:extLst>
          </p:cNvPr>
          <p:cNvSpPr txBox="1"/>
          <p:nvPr/>
        </p:nvSpPr>
        <p:spPr>
          <a:xfrm>
            <a:off x="549275" y="1449827"/>
            <a:ext cx="8196692" cy="507831"/>
          </a:xfrm>
          <a:prstGeom prst="rect">
            <a:avLst/>
          </a:prstGeom>
          <a:noFill/>
        </p:spPr>
        <p:txBody>
          <a:bodyPr wrap="square" rtlCol="0">
            <a:spAutoFit/>
          </a:bodyPr>
          <a:lstStyle/>
          <a:p>
            <a:r>
              <a:rPr lang="en-US" sz="2700" dirty="0">
                <a:solidFill>
                  <a:srgbClr val="002060"/>
                </a:solidFill>
              </a:rPr>
              <a:t>Obvious need ! But do we have the instruments ?</a:t>
            </a:r>
          </a:p>
        </p:txBody>
      </p:sp>
      <p:pic>
        <p:nvPicPr>
          <p:cNvPr id="5" name="Picture 4">
            <a:extLst>
              <a:ext uri="{FF2B5EF4-FFF2-40B4-BE49-F238E27FC236}">
                <a16:creationId xmlns:a16="http://schemas.microsoft.com/office/drawing/2014/main" id="{7A67F487-13A2-6A40-91A0-66EDBB3A645E}"/>
              </a:ext>
            </a:extLst>
          </p:cNvPr>
          <p:cNvPicPr>
            <a:picLocks noChangeAspect="1"/>
          </p:cNvPicPr>
          <p:nvPr/>
        </p:nvPicPr>
        <p:blipFill>
          <a:blip r:embed="rId2"/>
          <a:stretch>
            <a:fillRect/>
          </a:stretch>
        </p:blipFill>
        <p:spPr>
          <a:xfrm>
            <a:off x="0" y="1"/>
            <a:ext cx="1797052" cy="1110462"/>
          </a:xfrm>
          <a:prstGeom prst="rect">
            <a:avLst/>
          </a:prstGeom>
        </p:spPr>
      </p:pic>
      <p:pic>
        <p:nvPicPr>
          <p:cNvPr id="6" name="Picture 2" descr="C:\Users\Robert\AppData\Local\Temp\Logo Tuning Academy.png">
            <a:extLst>
              <a:ext uri="{FF2B5EF4-FFF2-40B4-BE49-F238E27FC236}">
                <a16:creationId xmlns:a16="http://schemas.microsoft.com/office/drawing/2014/main" id="{37EF938A-CF79-F54A-969D-1DE74D55EA5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52E7B407-8B11-B946-9202-4DA01FE39943}"/>
              </a:ext>
            </a:extLst>
          </p:cNvPr>
          <p:cNvCxnSpPr/>
          <p:nvPr/>
        </p:nvCxnSpPr>
        <p:spPr>
          <a:xfrm>
            <a:off x="1226372" y="1110463"/>
            <a:ext cx="614261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1356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9A598F-92A1-CC45-81FD-BC1B2B7ED5DE}"/>
              </a:ext>
            </a:extLst>
          </p:cNvPr>
          <p:cNvSpPr>
            <a:spLocks noGrp="1"/>
          </p:cNvSpPr>
          <p:nvPr>
            <p:ph idx="1"/>
          </p:nvPr>
        </p:nvSpPr>
        <p:spPr>
          <a:xfrm>
            <a:off x="549275" y="1785928"/>
            <a:ext cx="8042276" cy="3133164"/>
          </a:xfrm>
        </p:spPr>
        <p:txBody>
          <a:bodyPr/>
          <a:lstStyle/>
          <a:p>
            <a:pPr marL="0" indent="0">
              <a:buNone/>
            </a:pPr>
            <a:r>
              <a:rPr lang="en-US" dirty="0">
                <a:solidFill>
                  <a:srgbClr val="FF0000"/>
                </a:solidFill>
              </a:rPr>
              <a:t>Four key instruments:</a:t>
            </a:r>
          </a:p>
          <a:p>
            <a:pPr>
              <a:buFont typeface="Wingdings" pitchFamily="2" charset="2"/>
              <a:buChar char="v"/>
            </a:pPr>
            <a:r>
              <a:rPr lang="en-US" dirty="0">
                <a:solidFill>
                  <a:srgbClr val="002060"/>
                </a:solidFill>
              </a:rPr>
              <a:t>Regional Recognition Conventions</a:t>
            </a:r>
          </a:p>
          <a:p>
            <a:pPr>
              <a:buFont typeface="Wingdings" pitchFamily="2" charset="2"/>
              <a:buChar char="v"/>
            </a:pPr>
            <a:r>
              <a:rPr lang="en-US" dirty="0">
                <a:solidFill>
                  <a:srgbClr val="002060"/>
                </a:solidFill>
              </a:rPr>
              <a:t>Standards and Guidelines for Quality Assurance</a:t>
            </a:r>
          </a:p>
          <a:p>
            <a:pPr>
              <a:buFont typeface="Wingdings" pitchFamily="2" charset="2"/>
              <a:buChar char="v"/>
            </a:pPr>
            <a:r>
              <a:rPr lang="en-US" dirty="0">
                <a:solidFill>
                  <a:srgbClr val="002060"/>
                </a:solidFill>
              </a:rPr>
              <a:t>Credit Systems</a:t>
            </a:r>
          </a:p>
          <a:p>
            <a:pPr>
              <a:buFont typeface="Wingdings" pitchFamily="2" charset="2"/>
              <a:buChar char="v"/>
            </a:pPr>
            <a:r>
              <a:rPr lang="en-US" dirty="0">
                <a:solidFill>
                  <a:srgbClr val="002060"/>
                </a:solidFill>
              </a:rPr>
              <a:t>Overarching / National Qualifications Frameworks</a:t>
            </a:r>
          </a:p>
          <a:p>
            <a:pPr>
              <a:buFont typeface="Wingdings" pitchFamily="2" charset="2"/>
              <a:buChar char="v"/>
            </a:pPr>
            <a:endParaRPr lang="en-US" dirty="0">
              <a:solidFill>
                <a:srgbClr val="002060"/>
              </a:solidFill>
            </a:endParaRPr>
          </a:p>
        </p:txBody>
      </p:sp>
      <p:sp>
        <p:nvSpPr>
          <p:cNvPr id="4" name="TextBox 3">
            <a:extLst>
              <a:ext uri="{FF2B5EF4-FFF2-40B4-BE49-F238E27FC236}">
                <a16:creationId xmlns:a16="http://schemas.microsoft.com/office/drawing/2014/main" id="{485C2C71-8E06-2747-A17C-BAD791A44627}"/>
              </a:ext>
            </a:extLst>
          </p:cNvPr>
          <p:cNvSpPr txBox="1"/>
          <p:nvPr/>
        </p:nvSpPr>
        <p:spPr>
          <a:xfrm>
            <a:off x="473971" y="5260489"/>
            <a:ext cx="8358057" cy="1184940"/>
          </a:xfrm>
          <a:prstGeom prst="rect">
            <a:avLst/>
          </a:prstGeom>
          <a:noFill/>
          <a:ln>
            <a:solidFill>
              <a:srgbClr val="FF0000"/>
            </a:solidFill>
          </a:ln>
        </p:spPr>
        <p:txBody>
          <a:bodyPr wrap="square" rtlCol="0">
            <a:spAutoFit/>
          </a:bodyPr>
          <a:lstStyle/>
          <a:p>
            <a:pPr>
              <a:spcAft>
                <a:spcPts val="600"/>
              </a:spcAft>
            </a:pPr>
            <a:r>
              <a:rPr lang="en-US" sz="2200" b="1" dirty="0">
                <a:solidFill>
                  <a:srgbClr val="FF0000"/>
                </a:solidFill>
              </a:rPr>
              <a:t>All transparency instruments are meant to build trust to facilitate recognition of learning. </a:t>
            </a:r>
          </a:p>
          <a:p>
            <a:r>
              <a:rPr lang="en-US" sz="2200" b="1" dirty="0">
                <a:solidFill>
                  <a:srgbClr val="FF0000"/>
                </a:solidFill>
              </a:rPr>
              <a:t>What do they tell us about what has actually been learned?</a:t>
            </a:r>
          </a:p>
        </p:txBody>
      </p:sp>
      <p:sp>
        <p:nvSpPr>
          <p:cNvPr id="8" name="Title 7">
            <a:extLst>
              <a:ext uri="{FF2B5EF4-FFF2-40B4-BE49-F238E27FC236}">
                <a16:creationId xmlns:a16="http://schemas.microsoft.com/office/drawing/2014/main" id="{CE1C1982-795B-AA47-9CB8-05D57B31CC5B}"/>
              </a:ext>
            </a:extLst>
          </p:cNvPr>
          <p:cNvSpPr>
            <a:spLocks noGrp="1"/>
          </p:cNvSpPr>
          <p:nvPr>
            <p:ph type="title"/>
          </p:nvPr>
        </p:nvSpPr>
        <p:spPr>
          <a:xfrm>
            <a:off x="1968648" y="314397"/>
            <a:ext cx="5056095" cy="796066"/>
          </a:xfrm>
        </p:spPr>
        <p:txBody>
          <a:bodyPr/>
          <a:lstStyle/>
          <a:p>
            <a:r>
              <a:rPr lang="en-US" sz="2400" b="1" dirty="0">
                <a:solidFill>
                  <a:srgbClr val="FF0000"/>
                </a:solidFill>
                <a:latin typeface="Arial"/>
                <a:cs typeface="Arial"/>
              </a:rPr>
              <a:t>3. Instruments to evidence </a:t>
            </a:r>
            <a:br>
              <a:rPr lang="en-US" sz="2400" b="1" dirty="0">
                <a:solidFill>
                  <a:srgbClr val="FF0000"/>
                </a:solidFill>
                <a:latin typeface="Arial"/>
                <a:cs typeface="Arial"/>
              </a:rPr>
            </a:br>
            <a:r>
              <a:rPr lang="en-US" sz="2400" b="1" dirty="0">
                <a:solidFill>
                  <a:srgbClr val="FF0000"/>
                </a:solidFill>
                <a:latin typeface="Arial"/>
                <a:cs typeface="Arial"/>
              </a:rPr>
              <a:t>(quality of) learni</a:t>
            </a:r>
            <a:r>
              <a:rPr lang="en-US" sz="2400" dirty="0">
                <a:solidFill>
                  <a:srgbClr val="FF0000"/>
                </a:solidFill>
                <a:latin typeface="Arial"/>
                <a:cs typeface="Arial"/>
              </a:rPr>
              <a:t>ng</a:t>
            </a:r>
            <a:endParaRPr lang="en-US" sz="2400" dirty="0">
              <a:solidFill>
                <a:srgbClr val="FF0000"/>
              </a:solidFill>
            </a:endParaRPr>
          </a:p>
        </p:txBody>
      </p:sp>
      <p:pic>
        <p:nvPicPr>
          <p:cNvPr id="10" name="Picture 9">
            <a:extLst>
              <a:ext uri="{FF2B5EF4-FFF2-40B4-BE49-F238E27FC236}">
                <a16:creationId xmlns:a16="http://schemas.microsoft.com/office/drawing/2014/main" id="{58A21450-FA5B-824D-B05E-49C88811731E}"/>
              </a:ext>
            </a:extLst>
          </p:cNvPr>
          <p:cNvPicPr>
            <a:picLocks noChangeAspect="1"/>
          </p:cNvPicPr>
          <p:nvPr/>
        </p:nvPicPr>
        <p:blipFill>
          <a:blip r:embed="rId2"/>
          <a:stretch>
            <a:fillRect/>
          </a:stretch>
        </p:blipFill>
        <p:spPr>
          <a:xfrm>
            <a:off x="0" y="1"/>
            <a:ext cx="1797052" cy="1110462"/>
          </a:xfrm>
          <a:prstGeom prst="rect">
            <a:avLst/>
          </a:prstGeom>
        </p:spPr>
      </p:pic>
      <p:pic>
        <p:nvPicPr>
          <p:cNvPr id="11" name="Picture 2" descr="C:\Users\Robert\AppData\Local\Temp\Logo Tuning Academy.png">
            <a:extLst>
              <a:ext uri="{FF2B5EF4-FFF2-40B4-BE49-F238E27FC236}">
                <a16:creationId xmlns:a16="http://schemas.microsoft.com/office/drawing/2014/main" id="{5A8F2356-BAA9-9245-8538-8DB4ABD275E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621204B8-4E9E-CB48-9AFD-857CF14D9CBB}"/>
              </a:ext>
            </a:extLst>
          </p:cNvPr>
          <p:cNvCxnSpPr/>
          <p:nvPr/>
        </p:nvCxnSpPr>
        <p:spPr>
          <a:xfrm>
            <a:off x="1280160" y="1366221"/>
            <a:ext cx="631473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71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4A9FB-8462-4041-89F2-87F528A5B956}"/>
              </a:ext>
            </a:extLst>
          </p:cNvPr>
          <p:cNvSpPr>
            <a:spLocks noGrp="1"/>
          </p:cNvSpPr>
          <p:nvPr>
            <p:ph type="title"/>
          </p:nvPr>
        </p:nvSpPr>
        <p:spPr>
          <a:xfrm>
            <a:off x="3001383" y="107576"/>
            <a:ext cx="2786231" cy="623944"/>
          </a:xfrm>
        </p:spPr>
        <p:txBody>
          <a:bodyPr/>
          <a:lstStyle/>
          <a:p>
            <a:r>
              <a:rPr lang="en-US" sz="2400" dirty="0">
                <a:latin typeface="Arial" panose="020B0604020202020204" pitchFamily="34" charset="0"/>
                <a:cs typeface="Arial" panose="020B0604020202020204" pitchFamily="34" charset="0"/>
              </a:rPr>
              <a:t>Instruments</a:t>
            </a:r>
          </a:p>
        </p:txBody>
      </p:sp>
      <p:sp>
        <p:nvSpPr>
          <p:cNvPr id="3" name="Content Placeholder 2">
            <a:extLst>
              <a:ext uri="{FF2B5EF4-FFF2-40B4-BE49-F238E27FC236}">
                <a16:creationId xmlns:a16="http://schemas.microsoft.com/office/drawing/2014/main" id="{2E02574C-D109-804A-BCD7-759EE4AA6E87}"/>
              </a:ext>
            </a:extLst>
          </p:cNvPr>
          <p:cNvSpPr>
            <a:spLocks noGrp="1"/>
          </p:cNvSpPr>
          <p:nvPr>
            <p:ph idx="1"/>
          </p:nvPr>
        </p:nvSpPr>
        <p:spPr>
          <a:xfrm>
            <a:off x="445507" y="1172398"/>
            <a:ext cx="8042276" cy="2401644"/>
          </a:xfrm>
        </p:spPr>
        <p:txBody>
          <a:bodyPr>
            <a:normAutofit fontScale="92500" lnSpcReduction="10000"/>
          </a:bodyPr>
          <a:lstStyle/>
          <a:p>
            <a:pPr marL="0" indent="0">
              <a:spcBef>
                <a:spcPts val="800"/>
              </a:spcBef>
              <a:buNone/>
            </a:pPr>
            <a:r>
              <a:rPr lang="en-US" sz="2000" dirty="0">
                <a:solidFill>
                  <a:srgbClr val="002060"/>
                </a:solidFill>
                <a:latin typeface="Arial" panose="020B0604020202020204" pitchFamily="34" charset="0"/>
                <a:cs typeface="Arial" panose="020B0604020202020204" pitchFamily="34" charset="0"/>
              </a:rPr>
              <a:t>Key challenge is the comparability and compatibility of instruments globally</a:t>
            </a:r>
          </a:p>
          <a:p>
            <a:pPr marL="0" indent="0">
              <a:spcBef>
                <a:spcPts val="800"/>
              </a:spcBef>
              <a:buNone/>
            </a:pPr>
            <a:r>
              <a:rPr lang="en-US" sz="2000" dirty="0">
                <a:solidFill>
                  <a:srgbClr val="002060"/>
                </a:solidFill>
                <a:latin typeface="Arial" panose="020B0604020202020204" pitchFamily="34" charset="0"/>
                <a:cs typeface="Arial" panose="020B0604020202020204" pitchFamily="34" charset="0"/>
              </a:rPr>
              <a:t>Two leading credit systems in the world: </a:t>
            </a:r>
          </a:p>
          <a:p>
            <a:pPr>
              <a:spcBef>
                <a:spcPts val="800"/>
              </a:spcBef>
              <a:buFont typeface="Wingdings" pitchFamily="2" charset="2"/>
              <a:buChar char="v"/>
            </a:pPr>
            <a:r>
              <a:rPr lang="en-US" sz="2000" dirty="0">
                <a:solidFill>
                  <a:srgbClr val="FF0000"/>
                </a:solidFill>
                <a:latin typeface="Arial" panose="020B0604020202020204" pitchFamily="34" charset="0"/>
                <a:cs typeface="Arial" panose="020B0604020202020204" pitchFamily="34" charset="0"/>
              </a:rPr>
              <a:t>Carnegie Credit Hours System </a:t>
            </a:r>
          </a:p>
          <a:p>
            <a:pPr>
              <a:spcBef>
                <a:spcPts val="800"/>
              </a:spcBef>
              <a:buFont typeface="Wingdings" pitchFamily="2" charset="2"/>
              <a:buChar char="v"/>
            </a:pPr>
            <a:r>
              <a:rPr lang="en-US" sz="2000" dirty="0">
                <a:solidFill>
                  <a:srgbClr val="FF0000"/>
                </a:solidFill>
                <a:latin typeface="Arial" panose="020B0604020202020204" pitchFamily="34" charset="0"/>
                <a:cs typeface="Arial" panose="020B0604020202020204" pitchFamily="34" charset="0"/>
              </a:rPr>
              <a:t>European Credit Transfer and Accumulation System</a:t>
            </a:r>
          </a:p>
          <a:p>
            <a:pPr marL="0" indent="0">
              <a:spcBef>
                <a:spcPts val="800"/>
              </a:spcBef>
              <a:buNone/>
            </a:pPr>
            <a:r>
              <a:rPr lang="en-US" sz="2000" dirty="0">
                <a:solidFill>
                  <a:srgbClr val="002060"/>
                </a:solidFill>
                <a:latin typeface="Arial" panose="020B0604020202020204" pitchFamily="34" charset="0"/>
                <a:cs typeface="Arial" panose="020B0604020202020204" pitchFamily="34" charset="0"/>
              </a:rPr>
              <a:t>Based on different assumptions and principles: </a:t>
            </a:r>
            <a:r>
              <a:rPr lang="en-US" sz="2000" i="1" dirty="0">
                <a:solidFill>
                  <a:srgbClr val="002060"/>
                </a:solidFill>
                <a:latin typeface="Arial" panose="020B0604020202020204" pitchFamily="34" charset="0"/>
                <a:cs typeface="Arial" panose="020B0604020202020204" pitchFamily="34" charset="0"/>
              </a:rPr>
              <a:t>credit hours </a:t>
            </a:r>
            <a:r>
              <a:rPr lang="en-US" sz="2000" dirty="0">
                <a:solidFill>
                  <a:srgbClr val="002060"/>
                </a:solidFill>
                <a:latin typeface="Arial" panose="020B0604020202020204" pitchFamily="34" charset="0"/>
                <a:cs typeface="Arial" panose="020B0604020202020204" pitchFamily="34" charset="0"/>
              </a:rPr>
              <a:t>versus </a:t>
            </a:r>
            <a:r>
              <a:rPr lang="en-US" sz="2000" i="1" dirty="0">
                <a:solidFill>
                  <a:srgbClr val="002060"/>
                </a:solidFill>
                <a:latin typeface="Arial" panose="020B0604020202020204" pitchFamily="34" charset="0"/>
                <a:cs typeface="Arial" panose="020B0604020202020204" pitchFamily="34" charset="0"/>
              </a:rPr>
              <a:t>student workload</a:t>
            </a:r>
          </a:p>
          <a:p>
            <a:pPr marL="0" indent="0">
              <a:buNone/>
            </a:pPr>
            <a:endParaRPr lang="en-US" dirty="0"/>
          </a:p>
        </p:txBody>
      </p:sp>
      <p:sp>
        <p:nvSpPr>
          <p:cNvPr id="4" name="TextBox 3">
            <a:extLst>
              <a:ext uri="{FF2B5EF4-FFF2-40B4-BE49-F238E27FC236}">
                <a16:creationId xmlns:a16="http://schemas.microsoft.com/office/drawing/2014/main" id="{F3E771E3-D4F8-1443-AA6F-52F67FF51CF8}"/>
              </a:ext>
            </a:extLst>
          </p:cNvPr>
          <p:cNvSpPr txBox="1"/>
          <p:nvPr/>
        </p:nvSpPr>
        <p:spPr>
          <a:xfrm>
            <a:off x="445507" y="3753590"/>
            <a:ext cx="7938509" cy="1754326"/>
          </a:xfrm>
          <a:prstGeom prst="rect">
            <a:avLst/>
          </a:prstGeom>
          <a:solidFill>
            <a:schemeClr val="bg2"/>
          </a:solidFill>
          <a:ln>
            <a:solidFill>
              <a:srgbClr val="FF0000"/>
            </a:solidFill>
          </a:ln>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Conversion possible: </a:t>
            </a:r>
          </a:p>
          <a:p>
            <a:pPr marL="285750" indent="-285750">
              <a:buFontTx/>
              <a:buChar char="-"/>
            </a:pPr>
            <a:r>
              <a:rPr lang="en-US" dirty="0">
                <a:solidFill>
                  <a:srgbClr val="002060"/>
                </a:solidFill>
                <a:latin typeface="Arial" panose="020B0604020202020204" pitchFamily="34" charset="0"/>
                <a:cs typeface="Arial" panose="020B0604020202020204" pitchFamily="34" charset="0"/>
              </a:rPr>
              <a:t>Define achievement of learning by using the concept of learning outcomes</a:t>
            </a:r>
          </a:p>
          <a:p>
            <a:pPr marL="285750" indent="-285750">
              <a:buFontTx/>
              <a:buChar char="-"/>
            </a:pPr>
            <a:r>
              <a:rPr lang="en-US" dirty="0">
                <a:solidFill>
                  <a:srgbClr val="002060"/>
                </a:solidFill>
                <a:latin typeface="Arial" panose="020B0604020202020204" pitchFamily="34" charset="0"/>
                <a:cs typeface="Arial" panose="020B0604020202020204" pitchFamily="34" charset="0"/>
              </a:rPr>
              <a:t>ECTS: Modularize degree </a:t>
            </a:r>
            <a:r>
              <a:rPr lang="en-US" dirty="0" err="1">
                <a:solidFill>
                  <a:srgbClr val="002060"/>
                </a:solidFill>
                <a:latin typeface="Arial" panose="020B0604020202020204" pitchFamily="34" charset="0"/>
                <a:cs typeface="Arial" panose="020B0604020202020204" pitchFamily="34" charset="0"/>
              </a:rPr>
              <a:t>programmes</a:t>
            </a:r>
            <a:r>
              <a:rPr lang="en-US" dirty="0">
                <a:solidFill>
                  <a:srgbClr val="002060"/>
                </a:solidFill>
                <a:latin typeface="Arial" panose="020B0604020202020204" pitchFamily="34" charset="0"/>
                <a:cs typeface="Arial" panose="020B0604020202020204" pitchFamily="34" charset="0"/>
              </a:rPr>
              <a:t> (also essential for micro-credentials) </a:t>
            </a:r>
          </a:p>
          <a:p>
            <a:pPr marL="285750" indent="-285750">
              <a:buFontTx/>
              <a:buChar char="-"/>
            </a:pPr>
            <a:r>
              <a:rPr lang="en-US" dirty="0">
                <a:solidFill>
                  <a:srgbClr val="002060"/>
                </a:solidFill>
                <a:latin typeface="Arial" panose="020B0604020202020204" pitchFamily="34" charset="0"/>
                <a:cs typeface="Arial" panose="020B0604020202020204" pitchFamily="34" charset="0"/>
              </a:rPr>
              <a:t>Carnegie: Calculate more precisely student workload</a:t>
            </a:r>
          </a:p>
        </p:txBody>
      </p:sp>
      <p:sp>
        <p:nvSpPr>
          <p:cNvPr id="5" name="TextBox 4">
            <a:extLst>
              <a:ext uri="{FF2B5EF4-FFF2-40B4-BE49-F238E27FC236}">
                <a16:creationId xmlns:a16="http://schemas.microsoft.com/office/drawing/2014/main" id="{F723F4EF-007A-C849-B151-16B1BAF30D9D}"/>
              </a:ext>
            </a:extLst>
          </p:cNvPr>
          <p:cNvSpPr txBox="1"/>
          <p:nvPr/>
        </p:nvSpPr>
        <p:spPr>
          <a:xfrm>
            <a:off x="449316" y="5723069"/>
            <a:ext cx="7934700" cy="923330"/>
          </a:xfrm>
          <a:prstGeom prst="rect">
            <a:avLst/>
          </a:prstGeom>
          <a:solidFill>
            <a:schemeClr val="bg2"/>
          </a:solidFill>
          <a:ln>
            <a:solidFill>
              <a:srgbClr val="FF0000"/>
            </a:solidFill>
          </a:ln>
        </p:spPr>
        <p:txBody>
          <a:bodyPr wrap="square" rtlCol="0">
            <a:spAutoFit/>
          </a:bodyPr>
          <a:lstStyle/>
          <a:p>
            <a:r>
              <a:rPr lang="en-US" dirty="0">
                <a:solidFill>
                  <a:srgbClr val="FF0000"/>
                </a:solidFill>
              </a:rPr>
              <a:t>Challenges:</a:t>
            </a:r>
            <a:endParaRPr lang="en-US" dirty="0">
              <a:solidFill>
                <a:srgbClr val="002060"/>
              </a:solidFill>
            </a:endParaRPr>
          </a:p>
          <a:p>
            <a:pPr marL="285750" indent="-285750">
              <a:buFontTx/>
              <a:buChar char="-"/>
            </a:pPr>
            <a:r>
              <a:rPr lang="en-US" dirty="0">
                <a:solidFill>
                  <a:srgbClr val="002060"/>
                </a:solidFill>
              </a:rPr>
              <a:t>Huge variations in the length of the academic year globally</a:t>
            </a:r>
          </a:p>
          <a:p>
            <a:pPr marL="285750" indent="-285750">
              <a:buFontTx/>
              <a:buChar char="-"/>
            </a:pPr>
            <a:r>
              <a:rPr lang="en-US" dirty="0">
                <a:solidFill>
                  <a:srgbClr val="002060"/>
                </a:solidFill>
              </a:rPr>
              <a:t>Size and scope of theses, work based learning, independent work</a:t>
            </a:r>
          </a:p>
        </p:txBody>
      </p:sp>
      <p:pic>
        <p:nvPicPr>
          <p:cNvPr id="6" name="Picture 5">
            <a:extLst>
              <a:ext uri="{FF2B5EF4-FFF2-40B4-BE49-F238E27FC236}">
                <a16:creationId xmlns:a16="http://schemas.microsoft.com/office/drawing/2014/main" id="{0E34A7F4-1EB3-D547-82B9-3477EDF91438}"/>
              </a:ext>
            </a:extLst>
          </p:cNvPr>
          <p:cNvPicPr>
            <a:picLocks noChangeAspect="1"/>
          </p:cNvPicPr>
          <p:nvPr/>
        </p:nvPicPr>
        <p:blipFill>
          <a:blip r:embed="rId2"/>
          <a:stretch>
            <a:fillRect/>
          </a:stretch>
        </p:blipFill>
        <p:spPr>
          <a:xfrm>
            <a:off x="0" y="1"/>
            <a:ext cx="1740901" cy="1075764"/>
          </a:xfrm>
          <a:prstGeom prst="rect">
            <a:avLst/>
          </a:prstGeom>
        </p:spPr>
      </p:pic>
      <p:pic>
        <p:nvPicPr>
          <p:cNvPr id="7" name="Picture 2" descr="C:\Users\Robert\AppData\Local\Temp\Logo Tuning Academy.png">
            <a:extLst>
              <a:ext uri="{FF2B5EF4-FFF2-40B4-BE49-F238E27FC236}">
                <a16:creationId xmlns:a16="http://schemas.microsoft.com/office/drawing/2014/main" id="{494B1456-6189-3F41-A23C-74BC4B4B7B1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9568EEC2-BAFF-3E40-9A46-60340CD8E72A}"/>
              </a:ext>
            </a:extLst>
          </p:cNvPr>
          <p:cNvCxnSpPr/>
          <p:nvPr/>
        </p:nvCxnSpPr>
        <p:spPr>
          <a:xfrm>
            <a:off x="1656678" y="1062319"/>
            <a:ext cx="5776856"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590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2CEE5-A185-6946-B495-91CB5C67D851}"/>
              </a:ext>
            </a:extLst>
          </p:cNvPr>
          <p:cNvSpPr>
            <a:spLocks noGrp="1"/>
          </p:cNvSpPr>
          <p:nvPr>
            <p:ph type="title"/>
          </p:nvPr>
        </p:nvSpPr>
        <p:spPr>
          <a:xfrm>
            <a:off x="2796989" y="432996"/>
            <a:ext cx="2753958" cy="527125"/>
          </a:xfrm>
        </p:spPr>
        <p:txBody>
          <a:bodyPr/>
          <a:lstStyle/>
          <a:p>
            <a:r>
              <a:rPr lang="en-US" sz="2400" dirty="0">
                <a:latin typeface="Arial" panose="020B0604020202020204" pitchFamily="34" charset="0"/>
                <a:cs typeface="Arial" panose="020B0604020202020204" pitchFamily="34" charset="0"/>
              </a:rPr>
              <a:t>Instruments</a:t>
            </a:r>
          </a:p>
        </p:txBody>
      </p:sp>
      <p:sp>
        <p:nvSpPr>
          <p:cNvPr id="3" name="Content Placeholder 2">
            <a:extLst>
              <a:ext uri="{FF2B5EF4-FFF2-40B4-BE49-F238E27FC236}">
                <a16:creationId xmlns:a16="http://schemas.microsoft.com/office/drawing/2014/main" id="{8212DB23-954E-7041-B788-96DF6DCD219B}"/>
              </a:ext>
            </a:extLst>
          </p:cNvPr>
          <p:cNvSpPr>
            <a:spLocks noGrp="1"/>
          </p:cNvSpPr>
          <p:nvPr>
            <p:ph idx="1"/>
          </p:nvPr>
        </p:nvSpPr>
        <p:spPr>
          <a:xfrm>
            <a:off x="549275" y="1600201"/>
            <a:ext cx="8042276" cy="3014830"/>
          </a:xfrm>
        </p:spPr>
        <p:txBody>
          <a:bodyPr>
            <a:normAutofit lnSpcReduction="10000"/>
          </a:bodyPr>
          <a:lstStyle/>
          <a:p>
            <a:pPr marL="0" indent="0">
              <a:buNone/>
            </a:pPr>
            <a:r>
              <a:rPr lang="en-US" dirty="0">
                <a:solidFill>
                  <a:srgbClr val="002060"/>
                </a:solidFill>
                <a:latin typeface="Arial" panose="020B0604020202020204" pitchFamily="34" charset="0"/>
                <a:cs typeface="Arial" panose="020B0604020202020204" pitchFamily="34" charset="0"/>
              </a:rPr>
              <a:t>Going beyond registering the list of course units / modules:</a:t>
            </a:r>
          </a:p>
          <a:p>
            <a:pPr marL="0" indent="0">
              <a:buNone/>
            </a:pPr>
            <a:r>
              <a:rPr lang="en-US" dirty="0">
                <a:solidFill>
                  <a:srgbClr val="002060"/>
                </a:solidFill>
                <a:latin typeface="Arial" panose="020B0604020202020204" pitchFamily="34" charset="0"/>
                <a:cs typeface="Arial" panose="020B0604020202020204" pitchFamily="34" charset="0"/>
              </a:rPr>
              <a:t>- Course unit titles are an unreliable indicator of information, that is the content and outcomes covered</a:t>
            </a:r>
          </a:p>
          <a:p>
            <a:pPr marL="0" indent="0">
              <a:buNone/>
            </a:pPr>
            <a:r>
              <a:rPr lang="en-US" dirty="0">
                <a:solidFill>
                  <a:srgbClr val="002060"/>
                </a:solidFill>
                <a:latin typeface="Arial" panose="020B0604020202020204" pitchFamily="34" charset="0"/>
                <a:cs typeface="Arial" panose="020B0604020202020204" pitchFamily="34" charset="0"/>
              </a:rPr>
              <a:t>- Do not tell us what actually has been learned in terms of level of subject specific and generic competences achieved</a:t>
            </a:r>
          </a:p>
        </p:txBody>
      </p:sp>
      <p:sp>
        <p:nvSpPr>
          <p:cNvPr id="4" name="TextBox 3">
            <a:extLst>
              <a:ext uri="{FF2B5EF4-FFF2-40B4-BE49-F238E27FC236}">
                <a16:creationId xmlns:a16="http://schemas.microsoft.com/office/drawing/2014/main" id="{90F0D4D6-2402-A145-AA35-64DA2CA00666}"/>
              </a:ext>
            </a:extLst>
          </p:cNvPr>
          <p:cNvSpPr txBox="1"/>
          <p:nvPr/>
        </p:nvSpPr>
        <p:spPr>
          <a:xfrm>
            <a:off x="729933" y="5002306"/>
            <a:ext cx="7680960" cy="830997"/>
          </a:xfrm>
          <a:prstGeom prst="rect">
            <a:avLst/>
          </a:prstGeom>
          <a:solidFill>
            <a:schemeClr val="bg2"/>
          </a:solidFill>
          <a:ln>
            <a:solidFill>
              <a:srgbClr val="FF0000"/>
            </a:solidFill>
          </a:ln>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More precise information is required for entitlements: next cycles / learning opportunities / labor market  </a:t>
            </a:r>
          </a:p>
        </p:txBody>
      </p:sp>
      <p:pic>
        <p:nvPicPr>
          <p:cNvPr id="5" name="Picture 4">
            <a:extLst>
              <a:ext uri="{FF2B5EF4-FFF2-40B4-BE49-F238E27FC236}">
                <a16:creationId xmlns:a16="http://schemas.microsoft.com/office/drawing/2014/main" id="{5958C54B-3152-B544-B58B-7167022E6E6C}"/>
              </a:ext>
            </a:extLst>
          </p:cNvPr>
          <p:cNvPicPr>
            <a:picLocks noChangeAspect="1"/>
          </p:cNvPicPr>
          <p:nvPr/>
        </p:nvPicPr>
        <p:blipFill>
          <a:blip r:embed="rId2"/>
          <a:stretch>
            <a:fillRect/>
          </a:stretch>
        </p:blipFill>
        <p:spPr>
          <a:xfrm>
            <a:off x="0" y="1"/>
            <a:ext cx="1797052" cy="1110462"/>
          </a:xfrm>
          <a:prstGeom prst="rect">
            <a:avLst/>
          </a:prstGeom>
        </p:spPr>
      </p:pic>
      <p:pic>
        <p:nvPicPr>
          <p:cNvPr id="6" name="Picture 2" descr="C:\Users\Robert\AppData\Local\Temp\Logo Tuning Academy.png">
            <a:extLst>
              <a:ext uri="{FF2B5EF4-FFF2-40B4-BE49-F238E27FC236}">
                <a16:creationId xmlns:a16="http://schemas.microsoft.com/office/drawing/2014/main" id="{8E2B7AB2-0040-5E44-A136-E922390CD6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9D159CB5-8B61-7549-94B0-AE785DD71C1E}"/>
              </a:ext>
            </a:extLst>
          </p:cNvPr>
          <p:cNvCxnSpPr/>
          <p:nvPr/>
        </p:nvCxnSpPr>
        <p:spPr>
          <a:xfrm>
            <a:off x="1613647" y="1301675"/>
            <a:ext cx="605655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9353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A770-0C9A-C640-868A-BC7FEB85C84F}"/>
              </a:ext>
            </a:extLst>
          </p:cNvPr>
          <p:cNvSpPr>
            <a:spLocks noGrp="1"/>
          </p:cNvSpPr>
          <p:nvPr>
            <p:ph type="title"/>
          </p:nvPr>
        </p:nvSpPr>
        <p:spPr>
          <a:xfrm>
            <a:off x="1831716" y="604854"/>
            <a:ext cx="5292762" cy="505609"/>
          </a:xfrm>
        </p:spPr>
        <p:txBody>
          <a:bodyPr/>
          <a:lstStyle/>
          <a:p>
            <a:r>
              <a:rPr lang="en-US" sz="2400" b="1" dirty="0">
                <a:solidFill>
                  <a:srgbClr val="FF0000"/>
                </a:solidFill>
                <a:latin typeface="Arial" panose="020B0604020202020204" pitchFamily="34" charset="0"/>
                <a:cs typeface="Arial" panose="020B0604020202020204" pitchFamily="34" charset="0"/>
              </a:rPr>
              <a:t>4. Role of Qualifications Frameworks</a:t>
            </a:r>
          </a:p>
        </p:txBody>
      </p:sp>
      <p:sp>
        <p:nvSpPr>
          <p:cNvPr id="3" name="Content Placeholder 2">
            <a:extLst>
              <a:ext uri="{FF2B5EF4-FFF2-40B4-BE49-F238E27FC236}">
                <a16:creationId xmlns:a16="http://schemas.microsoft.com/office/drawing/2014/main" id="{C123BBE7-70D2-FA4A-BC74-4D9CA8E906A9}"/>
              </a:ext>
            </a:extLst>
          </p:cNvPr>
          <p:cNvSpPr>
            <a:spLocks noGrp="1"/>
          </p:cNvSpPr>
          <p:nvPr>
            <p:ph idx="1"/>
          </p:nvPr>
        </p:nvSpPr>
        <p:spPr>
          <a:xfrm>
            <a:off x="592306" y="1573307"/>
            <a:ext cx="8042276" cy="5284693"/>
          </a:xfrm>
        </p:spPr>
        <p:txBody>
          <a:bodyPr>
            <a:normAutofit fontScale="85000" lnSpcReduction="20000"/>
          </a:bodyPr>
          <a:lstStyle/>
          <a:p>
            <a:pPr marL="0" indent="0" algn="ctr">
              <a:spcBef>
                <a:spcPts val="200"/>
              </a:spcBef>
              <a:buNone/>
            </a:pPr>
            <a:r>
              <a:rPr lang="en-US" b="1" dirty="0">
                <a:solidFill>
                  <a:srgbClr val="FF0000"/>
                </a:solidFill>
                <a:latin typeface="Arial" panose="020B0604020202020204" pitchFamily="34" charset="0"/>
                <a:cs typeface="Arial" panose="020B0604020202020204" pitchFamily="34" charset="0"/>
              </a:rPr>
              <a:t>How to define intended / achieved learning best?</a:t>
            </a:r>
          </a:p>
          <a:p>
            <a:pPr marL="0" indent="0" algn="ctr">
              <a:spcBef>
                <a:spcPts val="200"/>
              </a:spcBef>
              <a:buNone/>
            </a:pPr>
            <a:endParaRPr lang="en-US" b="1" dirty="0">
              <a:solidFill>
                <a:srgbClr val="FF0000"/>
              </a:solidFill>
              <a:latin typeface="Arial" panose="020B0604020202020204" pitchFamily="34" charset="0"/>
              <a:cs typeface="Arial" panose="020B0604020202020204" pitchFamily="34" charset="0"/>
            </a:endParaRPr>
          </a:p>
          <a:p>
            <a:pPr marL="0" indent="0" algn="ctr">
              <a:spcBef>
                <a:spcPts val="200"/>
              </a:spcBef>
              <a:buNone/>
            </a:pPr>
            <a:r>
              <a:rPr lang="en-US" dirty="0">
                <a:solidFill>
                  <a:srgbClr val="002060"/>
                </a:solidFill>
                <a:latin typeface="Arial" panose="020B0604020202020204" pitchFamily="34" charset="0"/>
                <a:cs typeface="Arial" panose="020B0604020202020204" pitchFamily="34" charset="0"/>
              </a:rPr>
              <a:t>Defining the formal level – Defining the actual learning  </a:t>
            </a:r>
          </a:p>
          <a:p>
            <a:pPr marL="0" indent="0">
              <a:spcBef>
                <a:spcPts val="200"/>
              </a:spcBef>
              <a:buNone/>
            </a:pPr>
            <a:endParaRPr lang="en-US" dirty="0">
              <a:latin typeface="Arial" panose="020B0604020202020204" pitchFamily="34" charset="0"/>
              <a:cs typeface="Arial" panose="020B0604020202020204" pitchFamily="34" charset="0"/>
            </a:endParaRPr>
          </a:p>
          <a:p>
            <a:pPr marL="0" indent="0">
              <a:spcBef>
                <a:spcPts val="800"/>
              </a:spcBef>
              <a:buNone/>
            </a:pPr>
            <a:r>
              <a:rPr lang="en-US" sz="2600" dirty="0">
                <a:solidFill>
                  <a:srgbClr val="FF0000"/>
                </a:solidFill>
                <a:latin typeface="Arial" panose="020B0604020202020204" pitchFamily="34" charset="0"/>
                <a:cs typeface="Arial" panose="020B0604020202020204" pitchFamily="34" charset="0"/>
              </a:rPr>
              <a:t>Formal level: </a:t>
            </a:r>
          </a:p>
          <a:p>
            <a:pPr marL="0" indent="0">
              <a:spcBef>
                <a:spcPts val="800"/>
              </a:spcBef>
              <a:buNone/>
            </a:pPr>
            <a:r>
              <a:rPr lang="en-US" sz="2600" dirty="0">
                <a:solidFill>
                  <a:srgbClr val="002060"/>
                </a:solidFill>
                <a:latin typeface="Arial" panose="020B0604020202020204" pitchFamily="34" charset="0"/>
                <a:cs typeface="Arial" panose="020B0604020202020204" pitchFamily="34" charset="0"/>
              </a:rPr>
              <a:t>Regional overarching qualifications frameworks + National qualifications frameworks</a:t>
            </a:r>
          </a:p>
          <a:p>
            <a:pPr marL="0" indent="0">
              <a:spcBef>
                <a:spcPts val="800"/>
              </a:spcBef>
              <a:buNone/>
            </a:pPr>
            <a:endParaRPr lang="en-US" i="1" dirty="0">
              <a:solidFill>
                <a:srgbClr val="FF0000"/>
              </a:solidFill>
              <a:latin typeface="Arial" panose="020B0604020202020204" pitchFamily="34" charset="0"/>
              <a:cs typeface="Arial" panose="020B0604020202020204" pitchFamily="34" charset="0"/>
            </a:endParaRPr>
          </a:p>
          <a:p>
            <a:pPr marL="0" indent="0">
              <a:spcBef>
                <a:spcPts val="800"/>
              </a:spcBef>
              <a:buNone/>
            </a:pPr>
            <a:r>
              <a:rPr lang="en-US" i="1" dirty="0">
                <a:solidFill>
                  <a:srgbClr val="FF0000"/>
                </a:solidFill>
                <a:latin typeface="Arial" panose="020B0604020202020204" pitchFamily="34" charset="0"/>
                <a:cs typeface="Arial" panose="020B0604020202020204" pitchFamily="34" charset="0"/>
              </a:rPr>
              <a:t>Some initiatives:</a:t>
            </a:r>
            <a:r>
              <a:rPr lang="en-US" dirty="0">
                <a:latin typeface="Arial" panose="020B0604020202020204" pitchFamily="34" charset="0"/>
                <a:cs typeface="Arial" panose="020B0604020202020204" pitchFamily="34" charset="0"/>
              </a:rPr>
              <a:t> </a:t>
            </a:r>
          </a:p>
          <a:p>
            <a:pPr>
              <a:spcBef>
                <a:spcPts val="800"/>
              </a:spcBef>
              <a:buFont typeface="Wingdings" pitchFamily="2" charset="2"/>
              <a:buChar char="Ø"/>
            </a:pPr>
            <a:r>
              <a:rPr lang="en-US" dirty="0">
                <a:solidFill>
                  <a:srgbClr val="002060"/>
                </a:solidFill>
                <a:latin typeface="Arial" panose="020B0604020202020204" pitchFamily="34" charset="0"/>
                <a:cs typeface="Arial" panose="020B0604020202020204" pitchFamily="34" charset="0"/>
              </a:rPr>
              <a:t>European Qualifications Framework for LLL</a:t>
            </a:r>
          </a:p>
          <a:p>
            <a:pPr>
              <a:spcBef>
                <a:spcPts val="800"/>
              </a:spcBef>
              <a:buFont typeface="Wingdings" pitchFamily="2" charset="2"/>
              <a:buChar char="Ø"/>
            </a:pPr>
            <a:r>
              <a:rPr lang="en-US" dirty="0">
                <a:solidFill>
                  <a:srgbClr val="002060"/>
                </a:solidFill>
                <a:latin typeface="Arial" panose="020B0604020202020204" pitchFamily="34" charset="0"/>
                <a:cs typeface="Arial" panose="020B0604020202020204" pitchFamily="34" charset="0"/>
              </a:rPr>
              <a:t>Qualifications Framework for the European Higher Education Area</a:t>
            </a:r>
          </a:p>
          <a:p>
            <a:pPr>
              <a:spcBef>
                <a:spcPts val="800"/>
              </a:spcBef>
              <a:buFont typeface="Wingdings" pitchFamily="2" charset="2"/>
              <a:buChar char="Ø"/>
            </a:pPr>
            <a:r>
              <a:rPr lang="en-US" dirty="0">
                <a:solidFill>
                  <a:srgbClr val="002060"/>
                </a:solidFill>
                <a:latin typeface="Arial" panose="020B0604020202020204" pitchFamily="34" charset="0"/>
                <a:cs typeface="Arial" panose="020B0604020202020204" pitchFamily="34" charset="0"/>
              </a:rPr>
              <a:t>African Continental Qualifications Framework (ACQF)</a:t>
            </a:r>
          </a:p>
          <a:p>
            <a:pPr>
              <a:spcBef>
                <a:spcPts val="800"/>
              </a:spcBef>
              <a:buFont typeface="Wingdings" pitchFamily="2" charset="2"/>
              <a:buChar char="Ø"/>
            </a:pPr>
            <a:r>
              <a:rPr lang="en-US" dirty="0">
                <a:solidFill>
                  <a:srgbClr val="002060"/>
                </a:solidFill>
                <a:latin typeface="Arial" panose="020B0604020202020204" pitchFamily="34" charset="0"/>
                <a:cs typeface="Arial" panose="020B0604020202020204" pitchFamily="34" charset="0"/>
              </a:rPr>
              <a:t>ASEAN Qualifications Reference Framework (AQRF)</a:t>
            </a:r>
          </a:p>
          <a:p>
            <a:pPr>
              <a:spcBef>
                <a:spcPts val="800"/>
              </a:spcBef>
              <a:buFont typeface="Wingdings" pitchFamily="2" charset="2"/>
              <a:buChar char="Ø"/>
            </a:pPr>
            <a:r>
              <a:rPr lang="en-US" dirty="0">
                <a:solidFill>
                  <a:srgbClr val="002060"/>
                </a:solidFill>
                <a:latin typeface="Arial" panose="020B0604020202020204" pitchFamily="34" charset="0"/>
                <a:cs typeface="Arial" panose="020B0604020202020204" pitchFamily="34" charset="0"/>
              </a:rPr>
              <a:t>Arab Qualifications Framework (AQF) </a:t>
            </a:r>
          </a:p>
          <a:p>
            <a:pPr>
              <a:spcBef>
                <a:spcPts val="800"/>
              </a:spcBef>
              <a:buFont typeface="Wingdings" pitchFamily="2" charset="2"/>
              <a:buChar char="Ø"/>
            </a:pPr>
            <a:r>
              <a:rPr lang="en-US" i="1" dirty="0">
                <a:solidFill>
                  <a:srgbClr val="002060"/>
                </a:solidFill>
                <a:latin typeface="Arial" panose="020B0604020202020204" pitchFamily="34" charset="0"/>
                <a:cs typeface="Arial" panose="020B0604020202020204" pitchFamily="34" charset="0"/>
              </a:rPr>
              <a:t>Degree Qualifications Profile</a:t>
            </a:r>
            <a:r>
              <a:rPr lang="en-US" dirty="0">
                <a:solidFill>
                  <a:srgbClr val="002060"/>
                </a:solidFill>
                <a:latin typeface="Arial" panose="020B0604020202020204" pitchFamily="34" charset="0"/>
                <a:cs typeface="Arial" panose="020B0604020202020204" pitchFamily="34" charset="0"/>
              </a:rPr>
              <a:t> </a:t>
            </a:r>
            <a:r>
              <a:rPr lang="en-US" i="1" dirty="0">
                <a:solidFill>
                  <a:srgbClr val="002060"/>
                </a:solidFill>
                <a:latin typeface="Arial" panose="020B0604020202020204" pitchFamily="34" charset="0"/>
                <a:cs typeface="Arial" panose="020B0604020202020204" pitchFamily="34" charset="0"/>
              </a:rPr>
              <a:t>3.0 (USA)</a:t>
            </a:r>
          </a:p>
          <a:p>
            <a:pPr marL="0" indent="0">
              <a:spcBef>
                <a:spcPts val="800"/>
              </a:spcBef>
              <a:buNone/>
            </a:pPr>
            <a:endParaRPr lang="en-US" dirty="0">
              <a:solidFill>
                <a:srgbClr val="002060"/>
              </a:solidFill>
              <a:latin typeface="Arial" panose="020B0604020202020204" pitchFamily="34" charset="0"/>
              <a:cs typeface="Arial" panose="020B0604020202020204" pitchFamily="34" charset="0"/>
            </a:endParaRPr>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FF119A79-6047-4A41-A076-AA5BA851BD96}"/>
              </a:ext>
            </a:extLst>
          </p:cNvPr>
          <p:cNvPicPr>
            <a:picLocks noChangeAspect="1"/>
          </p:cNvPicPr>
          <p:nvPr/>
        </p:nvPicPr>
        <p:blipFill>
          <a:blip r:embed="rId2"/>
          <a:stretch>
            <a:fillRect/>
          </a:stretch>
        </p:blipFill>
        <p:spPr>
          <a:xfrm>
            <a:off x="0" y="1"/>
            <a:ext cx="1797052" cy="1110462"/>
          </a:xfrm>
          <a:prstGeom prst="rect">
            <a:avLst/>
          </a:prstGeom>
        </p:spPr>
      </p:pic>
      <p:pic>
        <p:nvPicPr>
          <p:cNvPr id="5" name="Picture 2" descr="C:\Users\Robert\AppData\Local\Temp\Logo Tuning Academy.png">
            <a:extLst>
              <a:ext uri="{FF2B5EF4-FFF2-40B4-BE49-F238E27FC236}">
                <a16:creationId xmlns:a16="http://schemas.microsoft.com/office/drawing/2014/main" id="{A9AFBE75-1580-3140-AD8A-3B14ED31060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8C6B629-F6D6-1E43-BEA3-9F216BFC85E4}"/>
              </a:ext>
            </a:extLst>
          </p:cNvPr>
          <p:cNvCxnSpPr/>
          <p:nvPr/>
        </p:nvCxnSpPr>
        <p:spPr>
          <a:xfrm>
            <a:off x="1065007" y="1258645"/>
            <a:ext cx="660519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2313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1A770-0C9A-C640-868A-BC7FEB85C84F}"/>
              </a:ext>
            </a:extLst>
          </p:cNvPr>
          <p:cNvSpPr>
            <a:spLocks noGrp="1"/>
          </p:cNvSpPr>
          <p:nvPr>
            <p:ph type="title"/>
          </p:nvPr>
        </p:nvSpPr>
        <p:spPr>
          <a:xfrm>
            <a:off x="2119256" y="322729"/>
            <a:ext cx="4927004" cy="505609"/>
          </a:xfrm>
        </p:spPr>
        <p:txBody>
          <a:bodyPr/>
          <a:lstStyle/>
          <a:p>
            <a:r>
              <a:rPr lang="en-US" sz="2400" dirty="0">
                <a:latin typeface="Arial" panose="020B0604020202020204" pitchFamily="34" charset="0"/>
                <a:cs typeface="Arial" panose="020B0604020202020204" pitchFamily="34" charset="0"/>
              </a:rPr>
              <a:t>Role of Qualifications Frameworks</a:t>
            </a:r>
          </a:p>
        </p:txBody>
      </p:sp>
      <p:sp>
        <p:nvSpPr>
          <p:cNvPr id="3" name="Content Placeholder 2">
            <a:extLst>
              <a:ext uri="{FF2B5EF4-FFF2-40B4-BE49-F238E27FC236}">
                <a16:creationId xmlns:a16="http://schemas.microsoft.com/office/drawing/2014/main" id="{C123BBE7-70D2-FA4A-BC74-4D9CA8E906A9}"/>
              </a:ext>
            </a:extLst>
          </p:cNvPr>
          <p:cNvSpPr>
            <a:spLocks noGrp="1"/>
          </p:cNvSpPr>
          <p:nvPr>
            <p:ph idx="1"/>
          </p:nvPr>
        </p:nvSpPr>
        <p:spPr>
          <a:xfrm>
            <a:off x="549275" y="1191412"/>
            <a:ext cx="8042276" cy="3671044"/>
          </a:xfrm>
        </p:spPr>
        <p:txBody>
          <a:bodyPr>
            <a:normAutofit/>
          </a:bodyPr>
          <a:lstStyle/>
          <a:p>
            <a:pPr marL="0" indent="0">
              <a:spcBef>
                <a:spcPts val="1400"/>
              </a:spcBef>
              <a:buNone/>
            </a:pPr>
            <a:r>
              <a:rPr lang="en-US" dirty="0">
                <a:solidFill>
                  <a:srgbClr val="FF0000"/>
                </a:solidFill>
              </a:rPr>
              <a:t>Actual learning: </a:t>
            </a:r>
          </a:p>
          <a:p>
            <a:pPr>
              <a:spcBef>
                <a:spcPts val="1400"/>
              </a:spcBef>
              <a:buFont typeface="Wingdings" pitchFamily="2" charset="2"/>
              <a:buChar char="Ø"/>
            </a:pPr>
            <a:r>
              <a:rPr lang="en-US" dirty="0">
                <a:solidFill>
                  <a:srgbClr val="002060"/>
                </a:solidFill>
              </a:rPr>
              <a:t>Domain specific qualifications reference frameworks</a:t>
            </a:r>
          </a:p>
          <a:p>
            <a:pPr>
              <a:spcBef>
                <a:spcPts val="1400"/>
              </a:spcBef>
              <a:buFont typeface="Wingdings" pitchFamily="2" charset="2"/>
              <a:buChar char="Ø"/>
            </a:pPr>
            <a:r>
              <a:rPr lang="en-US" dirty="0">
                <a:solidFill>
                  <a:srgbClr val="002060"/>
                </a:solidFill>
              </a:rPr>
              <a:t>Subject-specific qualifications reference frameworks</a:t>
            </a:r>
          </a:p>
          <a:p>
            <a:pPr marL="0" indent="0">
              <a:spcBef>
                <a:spcPts val="1400"/>
              </a:spcBef>
              <a:buNone/>
            </a:pPr>
            <a:r>
              <a:rPr lang="en-US" dirty="0">
                <a:solidFill>
                  <a:srgbClr val="002060"/>
                </a:solidFill>
              </a:rPr>
              <a:t>Examples:</a:t>
            </a:r>
          </a:p>
          <a:p>
            <a:pPr>
              <a:spcBef>
                <a:spcPts val="1400"/>
              </a:spcBef>
              <a:buFont typeface="Wingdings" pitchFamily="2" charset="2"/>
              <a:buChar char="Ø"/>
            </a:pPr>
            <a:r>
              <a:rPr lang="en-US" dirty="0">
                <a:solidFill>
                  <a:srgbClr val="002060"/>
                </a:solidFill>
              </a:rPr>
              <a:t>Tuning Reference Points for Design and Delivery of Degree </a:t>
            </a:r>
            <a:r>
              <a:rPr lang="en-US" dirty="0" err="1">
                <a:solidFill>
                  <a:srgbClr val="002060"/>
                </a:solidFill>
              </a:rPr>
              <a:t>Programmes</a:t>
            </a:r>
            <a:r>
              <a:rPr lang="en-US" dirty="0">
                <a:solidFill>
                  <a:srgbClr val="002060"/>
                </a:solidFill>
              </a:rPr>
              <a:t> in ….</a:t>
            </a:r>
          </a:p>
          <a:p>
            <a:pPr>
              <a:spcBef>
                <a:spcPts val="1400"/>
              </a:spcBef>
              <a:buFont typeface="Wingdings" pitchFamily="2" charset="2"/>
              <a:buChar char="Ø"/>
            </a:pPr>
            <a:r>
              <a:rPr lang="en-US" dirty="0">
                <a:solidFill>
                  <a:srgbClr val="002060"/>
                </a:solidFill>
              </a:rPr>
              <a:t>QAA Benchmark papers</a:t>
            </a:r>
          </a:p>
          <a:p>
            <a:pPr marL="0" indent="0">
              <a:buNone/>
            </a:pPr>
            <a:endParaRPr lang="en-US" dirty="0"/>
          </a:p>
        </p:txBody>
      </p:sp>
      <p:sp>
        <p:nvSpPr>
          <p:cNvPr id="4" name="TextBox 3">
            <a:extLst>
              <a:ext uri="{FF2B5EF4-FFF2-40B4-BE49-F238E27FC236}">
                <a16:creationId xmlns:a16="http://schemas.microsoft.com/office/drawing/2014/main" id="{3C09D1A5-C523-A046-B916-421A786B517E}"/>
              </a:ext>
            </a:extLst>
          </p:cNvPr>
          <p:cNvSpPr txBox="1"/>
          <p:nvPr/>
        </p:nvSpPr>
        <p:spPr>
          <a:xfrm>
            <a:off x="713796" y="4862456"/>
            <a:ext cx="7713233" cy="830997"/>
          </a:xfrm>
          <a:prstGeom prst="rect">
            <a:avLst/>
          </a:prstGeom>
          <a:solidFill>
            <a:schemeClr val="bg2"/>
          </a:solidFill>
          <a:ln>
            <a:solidFill>
              <a:srgbClr val="FF0000"/>
            </a:solidFill>
          </a:ln>
        </p:spPr>
        <p:txBody>
          <a:bodyPr wrap="square" rtlCol="0">
            <a:spAutoFit/>
          </a:bodyPr>
          <a:lstStyle/>
          <a:p>
            <a:r>
              <a:rPr lang="en-US" sz="2400" dirty="0">
                <a:solidFill>
                  <a:srgbClr val="FF0000"/>
                </a:solidFill>
                <a:latin typeface="Arial" panose="020B0604020202020204" pitchFamily="34" charset="0"/>
                <a:cs typeface="Arial" panose="020B0604020202020204" pitchFamily="34" charset="0"/>
              </a:rPr>
              <a:t>Excellent basis for defining Learning Outcomes to be included in Digital Learner Records</a:t>
            </a:r>
          </a:p>
        </p:txBody>
      </p:sp>
      <p:sp>
        <p:nvSpPr>
          <p:cNvPr id="5" name="TextBox 4">
            <a:extLst>
              <a:ext uri="{FF2B5EF4-FFF2-40B4-BE49-F238E27FC236}">
                <a16:creationId xmlns:a16="http://schemas.microsoft.com/office/drawing/2014/main" id="{E8728B9F-8E31-5F4F-9F7F-EC82AC0AEC16}"/>
              </a:ext>
            </a:extLst>
          </p:cNvPr>
          <p:cNvSpPr txBox="1"/>
          <p:nvPr/>
        </p:nvSpPr>
        <p:spPr>
          <a:xfrm>
            <a:off x="2881461" y="5938221"/>
            <a:ext cx="3377902" cy="584775"/>
          </a:xfrm>
          <a:prstGeom prst="rect">
            <a:avLst/>
          </a:prstGeom>
          <a:noFill/>
        </p:spPr>
        <p:txBody>
          <a:bodyPr wrap="square" rtlCol="0">
            <a:spAutoFit/>
          </a:bodyPr>
          <a:lstStyle/>
          <a:p>
            <a:r>
              <a:rPr lang="en-US" sz="3200" dirty="0">
                <a:solidFill>
                  <a:srgbClr val="002060"/>
                </a:solidFill>
                <a:latin typeface="Arial" panose="020B0604020202020204" pitchFamily="34" charset="0"/>
                <a:cs typeface="Arial" panose="020B0604020202020204" pitchFamily="34" charset="0"/>
              </a:rPr>
              <a:t>HOWEVER …..</a:t>
            </a:r>
          </a:p>
        </p:txBody>
      </p:sp>
      <p:pic>
        <p:nvPicPr>
          <p:cNvPr id="6" name="Picture 5">
            <a:extLst>
              <a:ext uri="{FF2B5EF4-FFF2-40B4-BE49-F238E27FC236}">
                <a16:creationId xmlns:a16="http://schemas.microsoft.com/office/drawing/2014/main" id="{496F48FE-550F-8B4D-8A87-A86E617C80DC}"/>
              </a:ext>
            </a:extLst>
          </p:cNvPr>
          <p:cNvPicPr>
            <a:picLocks noChangeAspect="1"/>
          </p:cNvPicPr>
          <p:nvPr/>
        </p:nvPicPr>
        <p:blipFill>
          <a:blip r:embed="rId2"/>
          <a:stretch>
            <a:fillRect/>
          </a:stretch>
        </p:blipFill>
        <p:spPr>
          <a:xfrm>
            <a:off x="0" y="1"/>
            <a:ext cx="1797052" cy="1110462"/>
          </a:xfrm>
          <a:prstGeom prst="rect">
            <a:avLst/>
          </a:prstGeom>
        </p:spPr>
      </p:pic>
      <p:pic>
        <p:nvPicPr>
          <p:cNvPr id="7" name="Picture 2" descr="C:\Users\Robert\AppData\Local\Temp\Logo Tuning Academy.png">
            <a:extLst>
              <a:ext uri="{FF2B5EF4-FFF2-40B4-BE49-F238E27FC236}">
                <a16:creationId xmlns:a16="http://schemas.microsoft.com/office/drawing/2014/main" id="{6033FB8E-6F98-5F4A-9D91-89D9BB3EEFB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82927" y="1"/>
            <a:ext cx="1861073" cy="99606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69D6D5E9-E0C3-674C-BAD2-5248A25D6EE7}"/>
              </a:ext>
            </a:extLst>
          </p:cNvPr>
          <p:cNvCxnSpPr/>
          <p:nvPr/>
        </p:nvCxnSpPr>
        <p:spPr>
          <a:xfrm flipV="1">
            <a:off x="1355464" y="1062319"/>
            <a:ext cx="6131858" cy="4814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31549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9383-0389-254E-91AE-FC16D1789705}"/>
              </a:ext>
            </a:extLst>
          </p:cNvPr>
          <p:cNvSpPr>
            <a:spLocks noGrp="1"/>
          </p:cNvSpPr>
          <p:nvPr>
            <p:ph type="title"/>
          </p:nvPr>
        </p:nvSpPr>
        <p:spPr>
          <a:xfrm>
            <a:off x="1872147" y="345100"/>
            <a:ext cx="5120641" cy="505610"/>
          </a:xfrm>
        </p:spPr>
        <p:txBody>
          <a:bodyPr/>
          <a:lstStyle/>
          <a:p>
            <a:r>
              <a:rPr lang="en-US" sz="2400" dirty="0">
                <a:latin typeface="Arial" panose="020B0604020202020204" pitchFamily="34" charset="0"/>
                <a:cs typeface="Arial" panose="020B0604020202020204" pitchFamily="34" charset="0"/>
              </a:rPr>
              <a:t>Role of Qualifications Frameworks</a:t>
            </a:r>
          </a:p>
        </p:txBody>
      </p:sp>
      <p:sp>
        <p:nvSpPr>
          <p:cNvPr id="3" name="Content Placeholder 2">
            <a:extLst>
              <a:ext uri="{FF2B5EF4-FFF2-40B4-BE49-F238E27FC236}">
                <a16:creationId xmlns:a16="http://schemas.microsoft.com/office/drawing/2014/main" id="{8B74E4A7-2BD5-DB41-A246-02A4DC67A86E}"/>
              </a:ext>
            </a:extLst>
          </p:cNvPr>
          <p:cNvSpPr>
            <a:spLocks noGrp="1"/>
          </p:cNvSpPr>
          <p:nvPr>
            <p:ph idx="1"/>
          </p:nvPr>
        </p:nvSpPr>
        <p:spPr>
          <a:xfrm>
            <a:off x="549275" y="1328573"/>
            <a:ext cx="8042276" cy="3993774"/>
          </a:xfrm>
        </p:spPr>
        <p:txBody>
          <a:bodyPr>
            <a:normAutofit fontScale="85000" lnSpcReduction="20000"/>
          </a:bodyPr>
          <a:lstStyle/>
          <a:p>
            <a:pPr marL="0" indent="0">
              <a:spcBef>
                <a:spcPts val="1400"/>
              </a:spcBef>
              <a:buNone/>
            </a:pPr>
            <a:r>
              <a:rPr lang="en-US" b="1" dirty="0">
                <a:solidFill>
                  <a:srgbClr val="002060"/>
                </a:solidFill>
              </a:rPr>
              <a:t>However …</a:t>
            </a:r>
          </a:p>
          <a:p>
            <a:pPr marL="0" indent="0">
              <a:spcBef>
                <a:spcPts val="1400"/>
              </a:spcBef>
              <a:buNone/>
            </a:pPr>
            <a:r>
              <a:rPr lang="en-US" dirty="0">
                <a:solidFill>
                  <a:srgbClr val="FF0000"/>
                </a:solidFill>
              </a:rPr>
              <a:t>Some conditions and considerations:</a:t>
            </a:r>
          </a:p>
          <a:p>
            <a:pPr marL="0" indent="0">
              <a:spcBef>
                <a:spcPts val="1400"/>
              </a:spcBef>
              <a:buNone/>
            </a:pPr>
            <a:r>
              <a:rPr lang="en-US" b="1" dirty="0">
                <a:solidFill>
                  <a:srgbClr val="002060"/>
                </a:solidFill>
              </a:rPr>
              <a:t>Learning outcomes Statements</a:t>
            </a:r>
          </a:p>
          <a:p>
            <a:pPr>
              <a:spcBef>
                <a:spcPts val="1400"/>
              </a:spcBef>
              <a:buFontTx/>
              <a:buChar char="-"/>
            </a:pPr>
            <a:r>
              <a:rPr lang="en-US" dirty="0">
                <a:solidFill>
                  <a:srgbClr val="002060"/>
                </a:solidFill>
              </a:rPr>
              <a:t>Should meet agreed standards and formats</a:t>
            </a:r>
          </a:p>
          <a:p>
            <a:pPr>
              <a:spcBef>
                <a:spcPts val="1400"/>
              </a:spcBef>
              <a:buFontTx/>
              <a:buChar char="-"/>
            </a:pPr>
            <a:r>
              <a:rPr lang="en-US" dirty="0">
                <a:solidFill>
                  <a:srgbClr val="002060"/>
                </a:solidFill>
              </a:rPr>
              <a:t>Should be reliable and consistent … </a:t>
            </a:r>
            <a:r>
              <a:rPr lang="en-US" dirty="0">
                <a:solidFill>
                  <a:srgbClr val="FF0000"/>
                </a:solidFill>
              </a:rPr>
              <a:t>to allow for inclusion in student (digital) records </a:t>
            </a:r>
          </a:p>
          <a:p>
            <a:pPr marL="0" indent="0">
              <a:spcBef>
                <a:spcPts val="1400"/>
              </a:spcBef>
              <a:buNone/>
            </a:pPr>
            <a:r>
              <a:rPr lang="en-US" dirty="0">
                <a:solidFill>
                  <a:srgbClr val="FF0000"/>
                </a:solidFill>
              </a:rPr>
              <a:t>Requires:</a:t>
            </a:r>
          </a:p>
          <a:p>
            <a:pPr marL="0" indent="0">
              <a:spcBef>
                <a:spcPts val="1400"/>
              </a:spcBef>
              <a:buNone/>
            </a:pPr>
            <a:r>
              <a:rPr lang="en-US" dirty="0">
                <a:solidFill>
                  <a:srgbClr val="002060"/>
                </a:solidFill>
              </a:rPr>
              <a:t>Alignment between different types of Reference Frameworks</a:t>
            </a:r>
          </a:p>
          <a:p>
            <a:pPr marL="0" indent="0">
              <a:spcBef>
                <a:spcPts val="1400"/>
              </a:spcBef>
              <a:buNone/>
            </a:pPr>
            <a:r>
              <a:rPr lang="en-US" dirty="0">
                <a:solidFill>
                  <a:srgbClr val="002060"/>
                </a:solidFill>
              </a:rPr>
              <a:t>Agreed concepts and compatible and comparable language</a:t>
            </a:r>
          </a:p>
          <a:p>
            <a:pPr marL="0" indent="0">
              <a:spcBef>
                <a:spcPts val="1400"/>
              </a:spcBef>
              <a:buNone/>
            </a:pPr>
            <a:r>
              <a:rPr lang="en-US" dirty="0">
                <a:solidFill>
                  <a:srgbClr val="002060"/>
                </a:solidFill>
              </a:rPr>
              <a:t>Should be sufficiently informative and up-to-date</a:t>
            </a:r>
          </a:p>
          <a:p>
            <a:pPr>
              <a:buFontTx/>
              <a:buChar char="-"/>
            </a:pPr>
            <a:endParaRPr lang="en-US" dirty="0"/>
          </a:p>
          <a:p>
            <a:pPr>
              <a:buFontTx/>
              <a:buChar char="-"/>
            </a:pPr>
            <a:endParaRPr lang="en-US" dirty="0"/>
          </a:p>
        </p:txBody>
      </p:sp>
      <p:sp>
        <p:nvSpPr>
          <p:cNvPr id="4" name="TextBox 3">
            <a:extLst>
              <a:ext uri="{FF2B5EF4-FFF2-40B4-BE49-F238E27FC236}">
                <a16:creationId xmlns:a16="http://schemas.microsoft.com/office/drawing/2014/main" id="{6FE9B4E9-6BCF-894D-BB4B-406161B59C25}"/>
              </a:ext>
            </a:extLst>
          </p:cNvPr>
          <p:cNvSpPr txBox="1"/>
          <p:nvPr/>
        </p:nvSpPr>
        <p:spPr>
          <a:xfrm>
            <a:off x="549275" y="5494470"/>
            <a:ext cx="7766386" cy="923330"/>
          </a:xfrm>
          <a:prstGeom prst="rect">
            <a:avLst/>
          </a:prstGeom>
          <a:solidFill>
            <a:schemeClr val="bg2"/>
          </a:solidFill>
          <a:ln>
            <a:solidFill>
              <a:srgbClr val="FF0000"/>
            </a:solidFill>
          </a:ln>
        </p:spPr>
        <p:txBody>
          <a:bodyPr wrap="square" rtlCol="0">
            <a:spAutoFit/>
          </a:bodyPr>
          <a:lstStyle/>
          <a:p>
            <a:r>
              <a:rPr lang="en-US" b="1" dirty="0">
                <a:solidFill>
                  <a:srgbClr val="FF0000"/>
                </a:solidFill>
                <a:latin typeface="Arial" panose="020B0604020202020204" pitchFamily="34" charset="0"/>
                <a:cs typeface="Arial" panose="020B0604020202020204" pitchFamily="34" charset="0"/>
              </a:rPr>
              <a:t>These concerns initiated the CALOHEE initiative: </a:t>
            </a:r>
          </a:p>
          <a:p>
            <a:r>
              <a:rPr lang="en-US" b="1" i="1" dirty="0">
                <a:solidFill>
                  <a:srgbClr val="FF0000"/>
                </a:solidFill>
                <a:latin typeface="Arial" panose="020B0604020202020204" pitchFamily="34" charset="0"/>
                <a:cs typeface="Arial" panose="020B0604020202020204" pitchFamily="34" charset="0"/>
              </a:rPr>
              <a:t>Measuring and Comparing the Achievements of Learning Outcomes in Europe </a:t>
            </a:r>
            <a:r>
              <a:rPr lang="en-US" b="1" dirty="0">
                <a:solidFill>
                  <a:srgbClr val="FF0000"/>
                </a:solidFill>
                <a:latin typeface="Arial" panose="020B0604020202020204" pitchFamily="34" charset="0"/>
                <a:cs typeface="Arial" panose="020B0604020202020204" pitchFamily="34" charset="0"/>
              </a:rPr>
              <a:t>(and beyond)</a:t>
            </a:r>
          </a:p>
        </p:txBody>
      </p:sp>
      <p:pic>
        <p:nvPicPr>
          <p:cNvPr id="5" name="Picture 4">
            <a:extLst>
              <a:ext uri="{FF2B5EF4-FFF2-40B4-BE49-F238E27FC236}">
                <a16:creationId xmlns:a16="http://schemas.microsoft.com/office/drawing/2014/main" id="{0E79958D-EB87-FB46-9B03-2BFFDA264580}"/>
              </a:ext>
            </a:extLst>
          </p:cNvPr>
          <p:cNvPicPr>
            <a:picLocks noChangeAspect="1"/>
          </p:cNvPicPr>
          <p:nvPr/>
        </p:nvPicPr>
        <p:blipFill>
          <a:blip r:embed="rId2"/>
          <a:stretch>
            <a:fillRect/>
          </a:stretch>
        </p:blipFill>
        <p:spPr>
          <a:xfrm>
            <a:off x="0" y="1"/>
            <a:ext cx="1592132" cy="983835"/>
          </a:xfrm>
          <a:prstGeom prst="rect">
            <a:avLst/>
          </a:prstGeom>
        </p:spPr>
      </p:pic>
      <p:pic>
        <p:nvPicPr>
          <p:cNvPr id="6" name="Picture 2" descr="C:\Users\Robert\AppData\Local\Temp\Logo Tuning Academy.png">
            <a:extLst>
              <a:ext uri="{FF2B5EF4-FFF2-40B4-BE49-F238E27FC236}">
                <a16:creationId xmlns:a16="http://schemas.microsoft.com/office/drawing/2014/main" id="{A215EB57-BCF9-7741-B8F9-CD16E38EA11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72803" y="0"/>
            <a:ext cx="1871197" cy="100148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D7E0D29-8B16-B148-BA63-0C238BB62255}"/>
              </a:ext>
            </a:extLst>
          </p:cNvPr>
          <p:cNvCxnSpPr>
            <a:cxnSpLocks/>
          </p:cNvCxnSpPr>
          <p:nvPr/>
        </p:nvCxnSpPr>
        <p:spPr>
          <a:xfrm>
            <a:off x="1054249" y="1062320"/>
            <a:ext cx="6454589" cy="5464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996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6895" y="171027"/>
            <a:ext cx="5345124" cy="584922"/>
          </a:xfrm>
        </p:spPr>
        <p:txBody>
          <a:bodyPr/>
          <a:lstStyle/>
          <a:p>
            <a:r>
              <a:rPr lang="en-US" sz="2400" b="1" dirty="0">
                <a:solidFill>
                  <a:srgbClr val="FF0000"/>
                </a:solidFill>
                <a:latin typeface="Arial" panose="020B0604020202020204" pitchFamily="34" charset="0"/>
                <a:cs typeface="Arial" panose="020B0604020202020204" pitchFamily="34" charset="0"/>
              </a:rPr>
              <a:t>5. Global Tuning initiative</a:t>
            </a:r>
          </a:p>
        </p:txBody>
      </p:sp>
      <p:sp>
        <p:nvSpPr>
          <p:cNvPr id="3" name="Content Placeholder 2"/>
          <p:cNvSpPr>
            <a:spLocks noGrp="1"/>
          </p:cNvSpPr>
          <p:nvPr>
            <p:ph idx="1"/>
          </p:nvPr>
        </p:nvSpPr>
        <p:spPr>
          <a:xfrm>
            <a:off x="381000" y="1092200"/>
            <a:ext cx="8360833" cy="5522384"/>
          </a:xfrm>
        </p:spPr>
        <p:txBody>
          <a:bodyPr>
            <a:normAutofit fontScale="47500" lnSpcReduction="20000"/>
          </a:bodyPr>
          <a:lstStyle/>
          <a:p>
            <a:pPr marL="0" indent="0" algn="ctr">
              <a:buNone/>
            </a:pPr>
            <a:r>
              <a:rPr lang="en-US" sz="3800" b="1" dirty="0">
                <a:solidFill>
                  <a:srgbClr val="FF0000"/>
                </a:solidFill>
                <a:latin typeface="Arial"/>
                <a:cs typeface="Arial"/>
              </a:rPr>
              <a:t>Mission of Tuning since 2000: </a:t>
            </a:r>
          </a:p>
          <a:p>
            <a:pPr marL="0" indent="0" algn="ctr">
              <a:spcBef>
                <a:spcPts val="200"/>
              </a:spcBef>
              <a:buNone/>
            </a:pPr>
            <a:r>
              <a:rPr lang="en-US" sz="3800" b="1" dirty="0">
                <a:solidFill>
                  <a:srgbClr val="FF0000"/>
                </a:solidFill>
                <a:latin typeface="Arial"/>
                <a:cs typeface="Arial"/>
              </a:rPr>
              <a:t>Contributing significantly to the Modernization agenda in Higher Education</a:t>
            </a:r>
          </a:p>
          <a:p>
            <a:pPr marL="0" indent="0">
              <a:buNone/>
            </a:pPr>
            <a:r>
              <a:rPr lang="en-US" sz="3800" b="1" dirty="0">
                <a:solidFill>
                  <a:schemeClr val="accent1"/>
                </a:solidFill>
                <a:latin typeface="Arial"/>
                <a:cs typeface="Arial"/>
              </a:rPr>
              <a:t>Main drivers:</a:t>
            </a:r>
          </a:p>
          <a:p>
            <a:pPr>
              <a:buFont typeface="Wingdings" charset="2"/>
              <a:buChar char="u"/>
            </a:pPr>
            <a:r>
              <a:rPr lang="en-US" sz="3800" b="1" dirty="0">
                <a:solidFill>
                  <a:srgbClr val="000090"/>
                </a:solidFill>
                <a:latin typeface="Arial"/>
                <a:cs typeface="Arial"/>
              </a:rPr>
              <a:t>Realizing a paradigm shift: from expert-driven teaching and learning to student-centered learning (input to output)</a:t>
            </a:r>
          </a:p>
          <a:p>
            <a:pPr>
              <a:buFont typeface="Wingdings" charset="2"/>
              <a:buChar char="u"/>
            </a:pPr>
            <a:r>
              <a:rPr lang="en-US" sz="3800" b="1" dirty="0">
                <a:solidFill>
                  <a:srgbClr val="000090"/>
                </a:solidFill>
                <a:latin typeface="Arial"/>
                <a:cs typeface="Arial"/>
              </a:rPr>
              <a:t>Basing curricula on </a:t>
            </a:r>
            <a:r>
              <a:rPr lang="en-US" sz="3800" b="1" dirty="0" err="1">
                <a:solidFill>
                  <a:srgbClr val="000090"/>
                </a:solidFill>
                <a:latin typeface="Arial"/>
                <a:cs typeface="Arial"/>
              </a:rPr>
              <a:t>programme</a:t>
            </a:r>
            <a:r>
              <a:rPr lang="en-US" sz="3800" b="1" dirty="0">
                <a:solidFill>
                  <a:srgbClr val="000090"/>
                </a:solidFill>
                <a:latin typeface="Arial"/>
                <a:cs typeface="Arial"/>
              </a:rPr>
              <a:t> and module/unit learning outcomes</a:t>
            </a:r>
          </a:p>
          <a:p>
            <a:pPr>
              <a:buFont typeface="Wingdings" charset="2"/>
              <a:buChar char="u"/>
            </a:pPr>
            <a:r>
              <a:rPr lang="en-US" sz="3800" b="1" dirty="0">
                <a:solidFill>
                  <a:srgbClr val="000090"/>
                </a:solidFill>
                <a:latin typeface="Arial"/>
                <a:cs typeface="Arial"/>
              </a:rPr>
              <a:t>Making curricula relevant for the needs of society by educating  disciplinary experts, who are employable and can contribute to the social-economic and cultural welfare of society </a:t>
            </a:r>
          </a:p>
          <a:p>
            <a:pPr marL="0" indent="0">
              <a:buNone/>
            </a:pPr>
            <a:r>
              <a:rPr lang="en-US" sz="3800" b="1" dirty="0">
                <a:solidFill>
                  <a:schemeClr val="accent1"/>
                </a:solidFill>
                <a:latin typeface="Arial"/>
                <a:cs typeface="Arial"/>
              </a:rPr>
              <a:t>Main Tuning contributions:</a:t>
            </a:r>
          </a:p>
          <a:p>
            <a:pPr>
              <a:buFont typeface="Wingdings" charset="2"/>
              <a:buChar char="u"/>
            </a:pPr>
            <a:r>
              <a:rPr lang="en-US" sz="3400" b="1" dirty="0">
                <a:solidFill>
                  <a:srgbClr val="000090"/>
                </a:solidFill>
                <a:latin typeface="Arial"/>
                <a:cs typeface="Arial"/>
              </a:rPr>
              <a:t>Sophisticated methodology to reform Higher Education degree </a:t>
            </a:r>
            <a:r>
              <a:rPr lang="en-US" sz="3400" b="1" dirty="0" err="1">
                <a:solidFill>
                  <a:srgbClr val="000090"/>
                </a:solidFill>
                <a:latin typeface="Arial"/>
                <a:cs typeface="Arial"/>
              </a:rPr>
              <a:t>programmes</a:t>
            </a:r>
            <a:endParaRPr lang="en-US" sz="3400" b="1" dirty="0">
              <a:solidFill>
                <a:srgbClr val="000090"/>
              </a:solidFill>
              <a:latin typeface="Arial"/>
              <a:cs typeface="Arial"/>
            </a:endParaRPr>
          </a:p>
          <a:p>
            <a:pPr>
              <a:buFont typeface="Wingdings" charset="2"/>
              <a:buChar char="u"/>
            </a:pPr>
            <a:r>
              <a:rPr lang="en-US" sz="3400" b="1" dirty="0">
                <a:solidFill>
                  <a:srgbClr val="000090"/>
                </a:solidFill>
                <a:latin typeface="Arial"/>
                <a:cs typeface="Arial"/>
              </a:rPr>
              <a:t>Frameworks or benchmarks of internationally agreed reference points for educational sectors and subject areas</a:t>
            </a:r>
          </a:p>
          <a:p>
            <a:pPr>
              <a:buFont typeface="Wingdings" charset="2"/>
              <a:buChar char="u"/>
            </a:pPr>
            <a:r>
              <a:rPr lang="en-US" sz="3400" b="1" dirty="0">
                <a:solidFill>
                  <a:srgbClr val="000090"/>
                </a:solidFill>
                <a:latin typeface="Arial"/>
                <a:cs typeface="Arial"/>
              </a:rPr>
              <a:t>Reform the European credit system ECTS from a transfer system into a transfer and accumulation system: conditional for </a:t>
            </a:r>
            <a:r>
              <a:rPr lang="en-US" sz="3400" b="1" dirty="0" err="1">
                <a:solidFill>
                  <a:srgbClr val="000090"/>
                </a:solidFill>
                <a:latin typeface="Arial"/>
                <a:cs typeface="Arial"/>
              </a:rPr>
              <a:t>programme</a:t>
            </a:r>
            <a:r>
              <a:rPr lang="en-US" sz="3400" b="1" dirty="0">
                <a:solidFill>
                  <a:srgbClr val="000090"/>
                </a:solidFill>
                <a:latin typeface="Arial"/>
                <a:cs typeface="Arial"/>
              </a:rPr>
              <a:t> design and quality assurance</a:t>
            </a:r>
          </a:p>
          <a:p>
            <a:pPr>
              <a:buFont typeface="Wingdings" charset="2"/>
              <a:buChar char="u"/>
            </a:pPr>
            <a:endParaRPr lang="en-US" sz="3400" b="1" dirty="0">
              <a:solidFill>
                <a:srgbClr val="000090"/>
              </a:solidFill>
              <a:latin typeface="Arial"/>
              <a:cs typeface="Arial"/>
            </a:endParaRPr>
          </a:p>
          <a:p>
            <a:pPr>
              <a:buFont typeface="Wingdings" charset="2"/>
              <a:buChar char="u"/>
            </a:pPr>
            <a:endParaRPr lang="en-US" sz="3400" b="1" dirty="0">
              <a:solidFill>
                <a:srgbClr val="000090"/>
              </a:solidFill>
              <a:latin typeface="Arial"/>
              <a:cs typeface="Arial"/>
            </a:endParaRPr>
          </a:p>
          <a:p>
            <a:pPr>
              <a:buFont typeface="Wingdings" charset="2"/>
              <a:buChar char="u"/>
            </a:pPr>
            <a:endParaRPr lang="en-US" sz="3400" b="1" dirty="0">
              <a:solidFill>
                <a:srgbClr val="000090"/>
              </a:solidFill>
              <a:latin typeface="Arial"/>
              <a:cs typeface="Arial"/>
            </a:endParaRPr>
          </a:p>
        </p:txBody>
      </p:sp>
      <p:cxnSp>
        <p:nvCxnSpPr>
          <p:cNvPr id="6" name="Straight Connector 5"/>
          <p:cNvCxnSpPr>
            <a:cxnSpLocks/>
          </p:cNvCxnSpPr>
          <p:nvPr/>
        </p:nvCxnSpPr>
        <p:spPr>
          <a:xfrm>
            <a:off x="807122" y="1042322"/>
            <a:ext cx="7013687"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2" descr="C:\Users\Robert\AppData\Local\Temp\Logo Tuning Academy.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412019" y="0"/>
            <a:ext cx="1731981" cy="9269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5BAF62-B83B-8443-8D71-C766AD7BC93E}"/>
              </a:ext>
            </a:extLst>
          </p:cNvPr>
          <p:cNvPicPr>
            <a:picLocks noChangeAspect="1"/>
          </p:cNvPicPr>
          <p:nvPr/>
        </p:nvPicPr>
        <p:blipFill>
          <a:blip r:embed="rId3"/>
          <a:stretch>
            <a:fillRect/>
          </a:stretch>
        </p:blipFill>
        <p:spPr>
          <a:xfrm>
            <a:off x="0" y="1"/>
            <a:ext cx="1624405" cy="1003777"/>
          </a:xfrm>
          <a:prstGeom prst="rect">
            <a:avLst/>
          </a:prstGeom>
        </p:spPr>
      </p:pic>
    </p:spTree>
    <p:extLst>
      <p:ext uri="{BB962C8B-B14F-4D97-AF65-F5344CB8AC3E}">
        <p14:creationId xmlns:p14="http://schemas.microsoft.com/office/powerpoint/2010/main" val="6275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 calcmode="lin" valueType="num">
                                      <p:cBhvr additive="base">
                                        <p:cTn id="1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 calcmode="lin" valueType="num">
                                      <p:cBhvr additive="base">
                                        <p:cTn id="3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92201"/>
            <a:ext cx="9144001" cy="5805130"/>
          </a:xfrm>
          <a:prstGeom prst="rect">
            <a:avLst/>
          </a:prstGeom>
          <a:ln/>
        </p:spPr>
        <p:style>
          <a:lnRef idx="1">
            <a:schemeClr val="dk1"/>
          </a:lnRef>
          <a:fillRef idx="3">
            <a:schemeClr val="dk1"/>
          </a:fillRef>
          <a:effectRef idx="2">
            <a:schemeClr val="dk1"/>
          </a:effectRef>
          <a:fontRef idx="minor">
            <a:schemeClr val="lt1"/>
          </a:fontRef>
        </p:style>
      </p:pic>
      <p:pic>
        <p:nvPicPr>
          <p:cNvPr id="5" name="Picture 2" descr="C:\Users\Robert\AppData\Local\Temp\Logo Tuning Academy.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12169" y="0"/>
            <a:ext cx="1931831" cy="103393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2565253" y="297156"/>
            <a:ext cx="4165747" cy="461665"/>
          </a:xfrm>
          <a:prstGeom prst="rect">
            <a:avLst/>
          </a:prstGeom>
          <a:noFill/>
        </p:spPr>
        <p:txBody>
          <a:bodyPr wrap="square" rtlCol="0">
            <a:spAutoFit/>
          </a:bodyPr>
          <a:lstStyle/>
          <a:p>
            <a:r>
              <a:rPr lang="en-US" sz="2400" dirty="0">
                <a:solidFill>
                  <a:schemeClr val="accent1"/>
                </a:solidFill>
                <a:latin typeface="Arial" panose="020B0604020202020204" pitchFamily="34" charset="0"/>
                <a:cs typeface="Arial" panose="020B0604020202020204" pitchFamily="34" charset="0"/>
              </a:rPr>
              <a:t>Tuning: A global initiative</a:t>
            </a:r>
          </a:p>
        </p:txBody>
      </p:sp>
      <p:sp>
        <p:nvSpPr>
          <p:cNvPr id="8" name="Rounded Rectangle 7"/>
          <p:cNvSpPr/>
          <p:nvPr/>
        </p:nvSpPr>
        <p:spPr>
          <a:xfrm>
            <a:off x="6942667" y="1227668"/>
            <a:ext cx="1841500" cy="973666"/>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016750" y="1227668"/>
            <a:ext cx="1841500" cy="1384995"/>
          </a:xfrm>
          <a:prstGeom prst="rect">
            <a:avLst/>
          </a:prstGeom>
          <a:noFill/>
        </p:spPr>
        <p:txBody>
          <a:bodyPr wrap="square" rtlCol="0">
            <a:spAutoFit/>
          </a:bodyPr>
          <a:lstStyle/>
          <a:p>
            <a:pPr>
              <a:defRPr/>
            </a:pPr>
            <a:r>
              <a:rPr lang="en-US" sz="1200" b="1" dirty="0" err="1">
                <a:solidFill>
                  <a:schemeClr val="bg1"/>
                </a:solidFill>
              </a:rPr>
              <a:t>TuCAHEA</a:t>
            </a:r>
            <a:r>
              <a:rPr lang="en-US" sz="1200" b="1" dirty="0">
                <a:solidFill>
                  <a:schemeClr val="bg1"/>
                </a:solidFill>
              </a:rPr>
              <a:t>:</a:t>
            </a:r>
          </a:p>
          <a:p>
            <a:pPr>
              <a:defRPr/>
            </a:pPr>
            <a:r>
              <a:rPr lang="en-US" sz="1200" b="1" dirty="0">
                <a:solidFill>
                  <a:schemeClr val="bg1"/>
                </a:solidFill>
              </a:rPr>
              <a:t>Towards a Central Asian Higher Education Area</a:t>
            </a:r>
          </a:p>
          <a:p>
            <a:pPr>
              <a:defRPr/>
            </a:pPr>
            <a:endParaRPr lang="en-US" dirty="0">
              <a:solidFill>
                <a:schemeClr val="bg1"/>
              </a:solidFill>
            </a:endParaRPr>
          </a:p>
          <a:p>
            <a:endParaRPr lang="en-US" dirty="0"/>
          </a:p>
        </p:txBody>
      </p:sp>
      <p:sp>
        <p:nvSpPr>
          <p:cNvPr id="10" name="Rounded Rectangle 9"/>
          <p:cNvSpPr/>
          <p:nvPr/>
        </p:nvSpPr>
        <p:spPr>
          <a:xfrm>
            <a:off x="3566583" y="4878917"/>
            <a:ext cx="1576917" cy="550333"/>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683000" y="4966444"/>
            <a:ext cx="1270000" cy="369332"/>
          </a:xfrm>
          <a:prstGeom prst="rect">
            <a:avLst/>
          </a:prstGeom>
          <a:noFill/>
        </p:spPr>
        <p:txBody>
          <a:bodyPr wrap="square" rtlCol="0">
            <a:spAutoFit/>
          </a:bodyPr>
          <a:lstStyle/>
          <a:p>
            <a:r>
              <a:rPr lang="en-US" b="1" dirty="0">
                <a:solidFill>
                  <a:schemeClr val="bg1"/>
                </a:solidFill>
              </a:rPr>
              <a:t>CALOHEE</a:t>
            </a:r>
          </a:p>
        </p:txBody>
      </p:sp>
      <p:sp>
        <p:nvSpPr>
          <p:cNvPr id="12" name="Rounded Rectangle 11"/>
          <p:cNvSpPr/>
          <p:nvPr/>
        </p:nvSpPr>
        <p:spPr>
          <a:xfrm>
            <a:off x="7620000" y="4878917"/>
            <a:ext cx="1164167" cy="550333"/>
          </a:xfrm>
          <a:prstGeom prst="round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725833" y="4889500"/>
            <a:ext cx="1280584" cy="523220"/>
          </a:xfrm>
          <a:prstGeom prst="rect">
            <a:avLst/>
          </a:prstGeom>
          <a:noFill/>
        </p:spPr>
        <p:txBody>
          <a:bodyPr wrap="square" rtlCol="0">
            <a:spAutoFit/>
          </a:bodyPr>
          <a:lstStyle/>
          <a:p>
            <a:r>
              <a:rPr lang="en-US" sz="1400" b="1" dirty="0">
                <a:solidFill>
                  <a:srgbClr val="FFFFFF"/>
                </a:solidFill>
              </a:rPr>
              <a:t>Tuning Russia</a:t>
            </a:r>
          </a:p>
        </p:txBody>
      </p:sp>
      <p:sp>
        <p:nvSpPr>
          <p:cNvPr id="14" name="Rounded Rectangle 13"/>
          <p:cNvSpPr/>
          <p:nvPr/>
        </p:nvSpPr>
        <p:spPr>
          <a:xfrm>
            <a:off x="95250" y="4455583"/>
            <a:ext cx="1534583" cy="573557"/>
          </a:xfrm>
          <a:prstGeom prst="roundRect">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5250" y="4505920"/>
            <a:ext cx="1672166" cy="523220"/>
          </a:xfrm>
          <a:prstGeom prst="rect">
            <a:avLst/>
          </a:prstGeom>
          <a:noFill/>
        </p:spPr>
        <p:txBody>
          <a:bodyPr wrap="square" rtlCol="0">
            <a:spAutoFit/>
          </a:bodyPr>
          <a:lstStyle/>
          <a:p>
            <a:r>
              <a:rPr lang="en-US" sz="1400" b="1" dirty="0">
                <a:solidFill>
                  <a:srgbClr val="FFFFFF"/>
                </a:solidFill>
              </a:rPr>
              <a:t>Tuning America Latina - ACE</a:t>
            </a:r>
          </a:p>
        </p:txBody>
      </p:sp>
      <p:sp>
        <p:nvSpPr>
          <p:cNvPr id="16" name="Rounded Rectangle 15"/>
          <p:cNvSpPr/>
          <p:nvPr/>
        </p:nvSpPr>
        <p:spPr>
          <a:xfrm>
            <a:off x="2021417" y="1227668"/>
            <a:ext cx="1545166" cy="497415"/>
          </a:xfrm>
          <a:prstGeom prst="round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2021417" y="1274861"/>
            <a:ext cx="1545166" cy="307777"/>
          </a:xfrm>
          <a:prstGeom prst="rect">
            <a:avLst/>
          </a:prstGeom>
          <a:noFill/>
        </p:spPr>
        <p:txBody>
          <a:bodyPr wrap="square" rtlCol="0">
            <a:spAutoFit/>
          </a:bodyPr>
          <a:lstStyle/>
          <a:p>
            <a:r>
              <a:rPr lang="en-US" sz="1400" b="1" dirty="0">
                <a:solidFill>
                  <a:srgbClr val="FFFFFF"/>
                </a:solidFill>
              </a:rPr>
              <a:t>Tuning Europa</a:t>
            </a:r>
          </a:p>
        </p:txBody>
      </p:sp>
      <p:sp>
        <p:nvSpPr>
          <p:cNvPr id="18" name="Rounded Rectangle 17"/>
          <p:cNvSpPr/>
          <p:nvPr/>
        </p:nvSpPr>
        <p:spPr>
          <a:xfrm>
            <a:off x="2794000" y="6148917"/>
            <a:ext cx="1608667" cy="62441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2889250" y="6307667"/>
            <a:ext cx="1428750" cy="307777"/>
          </a:xfrm>
          <a:prstGeom prst="rect">
            <a:avLst/>
          </a:prstGeom>
          <a:noFill/>
        </p:spPr>
        <p:txBody>
          <a:bodyPr wrap="square" rtlCol="0">
            <a:spAutoFit/>
          </a:bodyPr>
          <a:lstStyle/>
          <a:p>
            <a:r>
              <a:rPr lang="en-US" sz="1400" b="1" dirty="0">
                <a:solidFill>
                  <a:srgbClr val="FFFFFF"/>
                </a:solidFill>
              </a:rPr>
              <a:t>Tuning Africa</a:t>
            </a:r>
          </a:p>
        </p:txBody>
      </p:sp>
      <p:sp>
        <p:nvSpPr>
          <p:cNvPr id="2" name="Rounded Rectangle 1">
            <a:extLst>
              <a:ext uri="{FF2B5EF4-FFF2-40B4-BE49-F238E27FC236}">
                <a16:creationId xmlns:a16="http://schemas.microsoft.com/office/drawing/2014/main" id="{4BABDAD3-D6CA-2E49-A52D-87B4A692FD3A}"/>
              </a:ext>
            </a:extLst>
          </p:cNvPr>
          <p:cNvSpPr/>
          <p:nvPr/>
        </p:nvSpPr>
        <p:spPr>
          <a:xfrm>
            <a:off x="5701553" y="1227668"/>
            <a:ext cx="1029447" cy="973666"/>
          </a:xfrm>
          <a:prstGeom prst="round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CF0D93-CD4F-084F-9B4E-55DE19659AAC}"/>
              </a:ext>
            </a:extLst>
          </p:cNvPr>
          <p:cNvSpPr txBox="1"/>
          <p:nvPr/>
        </p:nvSpPr>
        <p:spPr>
          <a:xfrm>
            <a:off x="5701553" y="1302394"/>
            <a:ext cx="943386" cy="923330"/>
          </a:xfrm>
          <a:prstGeom prst="rect">
            <a:avLst/>
          </a:prstGeom>
          <a:noFill/>
        </p:spPr>
        <p:txBody>
          <a:bodyPr wrap="square" rtlCol="0">
            <a:spAutoFit/>
          </a:bodyPr>
          <a:lstStyle/>
          <a:p>
            <a:pPr algn="ctr"/>
            <a:r>
              <a:rPr lang="en-US" sz="1400" b="1" dirty="0"/>
              <a:t>CALOHE ASIA</a:t>
            </a:r>
          </a:p>
          <a:p>
            <a:pPr algn="ctr"/>
            <a:r>
              <a:rPr lang="en-US" sz="1400" b="1" dirty="0"/>
              <a:t>(ASEAN)</a:t>
            </a:r>
          </a:p>
          <a:p>
            <a:endParaRPr lang="en-US" sz="1200" dirty="0"/>
          </a:p>
        </p:txBody>
      </p:sp>
      <p:sp>
        <p:nvSpPr>
          <p:cNvPr id="7" name="TextBox 6">
            <a:extLst>
              <a:ext uri="{FF2B5EF4-FFF2-40B4-BE49-F238E27FC236}">
                <a16:creationId xmlns:a16="http://schemas.microsoft.com/office/drawing/2014/main" id="{02BB5825-C72E-FC4D-B8E6-9934E5CE0CE0}"/>
              </a:ext>
            </a:extLst>
          </p:cNvPr>
          <p:cNvSpPr txBox="1"/>
          <p:nvPr/>
        </p:nvSpPr>
        <p:spPr>
          <a:xfrm rot="1493864">
            <a:off x="2378926" y="3161180"/>
            <a:ext cx="4345805" cy="923330"/>
          </a:xfrm>
          <a:prstGeom prst="rect">
            <a:avLst/>
          </a:prstGeom>
          <a:solidFill>
            <a:schemeClr val="bg2"/>
          </a:solidFill>
          <a:ln>
            <a:solidFill>
              <a:srgbClr val="FF0000"/>
            </a:solidFill>
          </a:ln>
        </p:spPr>
        <p:txBody>
          <a:bodyPr wrap="square" rtlCol="0">
            <a:spAutoFit/>
          </a:bodyPr>
          <a:lstStyle/>
          <a:p>
            <a:r>
              <a:rPr lang="en-US" dirty="0">
                <a:solidFill>
                  <a:srgbClr val="FF0000"/>
                </a:solidFill>
              </a:rPr>
              <a:t>Involving </a:t>
            </a:r>
            <a:r>
              <a:rPr lang="en-US" dirty="0" err="1">
                <a:solidFill>
                  <a:srgbClr val="FF0000"/>
                </a:solidFill>
              </a:rPr>
              <a:t>appr</a:t>
            </a:r>
            <a:r>
              <a:rPr lang="en-US" dirty="0">
                <a:solidFill>
                  <a:srgbClr val="FF0000"/>
                </a:solidFill>
              </a:rPr>
              <a:t>. 130 countries, many hundreds of HE institutions and many thousands of academics globally</a:t>
            </a:r>
          </a:p>
        </p:txBody>
      </p:sp>
      <p:pic>
        <p:nvPicPr>
          <p:cNvPr id="21" name="Picture 20">
            <a:extLst>
              <a:ext uri="{FF2B5EF4-FFF2-40B4-BE49-F238E27FC236}">
                <a16:creationId xmlns:a16="http://schemas.microsoft.com/office/drawing/2014/main" id="{71AA5253-84B9-9746-A6DE-A68D86584C6C}"/>
              </a:ext>
            </a:extLst>
          </p:cNvPr>
          <p:cNvPicPr>
            <a:picLocks noChangeAspect="1"/>
          </p:cNvPicPr>
          <p:nvPr/>
        </p:nvPicPr>
        <p:blipFill>
          <a:blip r:embed="rId4"/>
          <a:stretch>
            <a:fillRect/>
          </a:stretch>
        </p:blipFill>
        <p:spPr>
          <a:xfrm>
            <a:off x="0" y="1"/>
            <a:ext cx="1673214" cy="1033938"/>
          </a:xfrm>
          <a:prstGeom prst="rect">
            <a:avLst/>
          </a:prstGeom>
        </p:spPr>
      </p:pic>
    </p:spTree>
    <p:extLst>
      <p:ext uri="{BB962C8B-B14F-4D97-AF65-F5344CB8AC3E}">
        <p14:creationId xmlns:p14="http://schemas.microsoft.com/office/powerpoint/2010/main" val="4261371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271" y="1281113"/>
            <a:ext cx="2055812" cy="302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029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9579" y="1300163"/>
            <a:ext cx="2016125" cy="302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40299" name="Picture 11" descr="Cover Chemistry"/>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590117" y="1281113"/>
            <a:ext cx="2016125" cy="302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0305" name="Picture 17"/>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859867" y="-11113"/>
            <a:ext cx="2088798" cy="313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187825" y="-11113"/>
            <a:ext cx="2065338" cy="31331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3535892" y="0"/>
            <a:ext cx="2054225" cy="312208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3" name="Picture 2"/>
          <p:cNvPicPr>
            <a:picLocks noGrp="1" noChangeAspect="1" noChangeArrowheads="1"/>
          </p:cNvPicPr>
          <p:nvPr>
            <p:ph idx="1"/>
          </p:nvPr>
        </p:nvPicPr>
        <p:blipFill>
          <a:blip r:embed="rId9" cstate="email">
            <a:extLst>
              <a:ext uri="{28A0092B-C50C-407E-A947-70E740481C1C}">
                <a14:useLocalDpi xmlns:a14="http://schemas.microsoft.com/office/drawing/2010/main" val="0"/>
              </a:ext>
            </a:extLst>
          </a:blip>
          <a:srcRect/>
          <a:stretch>
            <a:fillRect/>
          </a:stretch>
        </p:blipFill>
        <p:spPr>
          <a:xfrm>
            <a:off x="2854855" y="0"/>
            <a:ext cx="2005012" cy="3122083"/>
          </a:xfrm>
          <a:ln>
            <a:solidFill>
              <a:schemeClr val="tx2"/>
            </a:solidFill>
            <a:miter lim="800000"/>
            <a:headEnd/>
            <a:tailEnd/>
          </a:ln>
        </p:spPr>
      </p:pic>
      <p:pic>
        <p:nvPicPr>
          <p:cNvPr id="88066" name="Picture 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100263" y="-1"/>
            <a:ext cx="2055812" cy="3122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8067" name="Picture 3"/>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1448593" y="-23813"/>
            <a:ext cx="2062163"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88068" name="Picture 4"/>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754063" y="-7939"/>
            <a:ext cx="2044700" cy="31300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3266" name="Picture 19"/>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979" y="2042560"/>
            <a:ext cx="2534277" cy="37798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53267" name="Picture 20"/>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0" y="-11113"/>
            <a:ext cx="2047072" cy="304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24595" name="Picture 2"/>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056438" y="3770217"/>
            <a:ext cx="2087562" cy="31289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96" name="Picture 5"/>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5825067" y="3729038"/>
            <a:ext cx="2095500" cy="3124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597" name="Picture 9" descr="http://www.tuningjournal.org/public/site/01/cover.png"/>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3977" y="4510976"/>
            <a:ext cx="1719750" cy="2388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600" name="Picture 24"/>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4000500" y="3505200"/>
            <a:ext cx="2252663" cy="3352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4601" name="Picture 25"/>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a:off x="2530298" y="3505200"/>
            <a:ext cx="2302052" cy="33607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530298" y="3122083"/>
            <a:ext cx="3205869" cy="369332"/>
          </a:xfrm>
          <a:prstGeom prst="rect">
            <a:avLst/>
          </a:prstGeom>
          <a:solidFill>
            <a:schemeClr val="accent1">
              <a:lumMod val="40000"/>
              <a:lumOff val="60000"/>
            </a:schemeClr>
          </a:solidFill>
          <a:ln>
            <a:solidFill>
              <a:srgbClr val="000090"/>
            </a:solidFill>
          </a:ln>
        </p:spPr>
        <p:txBody>
          <a:bodyPr wrap="square" rtlCol="0">
            <a:spAutoFit/>
          </a:bodyPr>
          <a:lstStyle/>
          <a:p>
            <a:r>
              <a:rPr lang="en-US" b="1" dirty="0">
                <a:solidFill>
                  <a:srgbClr val="000090"/>
                </a:solidFill>
                <a:latin typeface="Arial"/>
                <a:cs typeface="Arial"/>
              </a:rPr>
              <a:t>A selection of publications</a:t>
            </a:r>
          </a:p>
        </p:txBody>
      </p:sp>
      <p:sp>
        <p:nvSpPr>
          <p:cNvPr id="3" name="TextBox 2"/>
          <p:cNvSpPr txBox="1"/>
          <p:nvPr/>
        </p:nvSpPr>
        <p:spPr>
          <a:xfrm>
            <a:off x="1905000" y="137583"/>
            <a:ext cx="4011083" cy="461665"/>
          </a:xfrm>
          <a:prstGeom prst="rect">
            <a:avLst/>
          </a:prstGeom>
          <a:solidFill>
            <a:schemeClr val="bg2">
              <a:lumMod val="90000"/>
            </a:schemeClr>
          </a:solidFill>
          <a:ln>
            <a:solidFill>
              <a:srgbClr val="000090"/>
            </a:solidFill>
          </a:ln>
        </p:spPr>
        <p:txBody>
          <a:bodyPr wrap="square" rtlCol="0">
            <a:spAutoFit/>
          </a:bodyPr>
          <a:lstStyle/>
          <a:p>
            <a:pPr algn="ctr"/>
            <a:r>
              <a:rPr lang="en-US" sz="2400" dirty="0">
                <a:solidFill>
                  <a:srgbClr val="000090"/>
                </a:solidFill>
                <a:latin typeface="Arial"/>
                <a:cs typeface="Arial"/>
              </a:rPr>
              <a:t>The Tuning Experience</a:t>
            </a:r>
          </a:p>
        </p:txBody>
      </p:sp>
      <p:pic>
        <p:nvPicPr>
          <p:cNvPr id="22"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97229" y="4510976"/>
            <a:ext cx="1660397" cy="2388204"/>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24" name="Picture 2" descr="C:\Users\Robert\AppData\Local\Temp\Logo Tuning Academy.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7027390" y="1"/>
            <a:ext cx="2116610" cy="123517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48813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140294"/>
                                        </p:tgtEl>
                                        <p:attrNameLst>
                                          <p:attrName>style.visibility</p:attrName>
                                        </p:attrNameLst>
                                      </p:cBhvr>
                                      <p:to>
                                        <p:strVal val="visible"/>
                                      </p:to>
                                    </p:set>
                                    <p:anim calcmode="lin" valueType="num">
                                      <p:cBhvr>
                                        <p:cTn id="7" dur="1000" fill="hold"/>
                                        <p:tgtEl>
                                          <p:spTgt spid="140294"/>
                                        </p:tgtEl>
                                        <p:attrNameLst>
                                          <p:attrName>ppt_w</p:attrName>
                                        </p:attrNameLst>
                                      </p:cBhvr>
                                      <p:tavLst>
                                        <p:tav tm="0">
                                          <p:val>
                                            <p:strVal val="#ppt_w*0.70"/>
                                          </p:val>
                                        </p:tav>
                                        <p:tav tm="100000">
                                          <p:val>
                                            <p:strVal val="#ppt_w"/>
                                          </p:val>
                                        </p:tav>
                                      </p:tavLst>
                                    </p:anim>
                                    <p:anim calcmode="lin" valueType="num">
                                      <p:cBhvr>
                                        <p:cTn id="8" dur="1000" fill="hold"/>
                                        <p:tgtEl>
                                          <p:spTgt spid="140294"/>
                                        </p:tgtEl>
                                        <p:attrNameLst>
                                          <p:attrName>ppt_h</p:attrName>
                                        </p:attrNameLst>
                                      </p:cBhvr>
                                      <p:tavLst>
                                        <p:tav tm="0">
                                          <p:val>
                                            <p:strVal val="#ppt_h"/>
                                          </p:val>
                                        </p:tav>
                                        <p:tav tm="100000">
                                          <p:val>
                                            <p:strVal val="#ppt_h"/>
                                          </p:val>
                                        </p:tav>
                                      </p:tavLst>
                                    </p:anim>
                                    <p:animEffect transition="in" filter="fade">
                                      <p:cBhvr>
                                        <p:cTn id="9" dur="1000"/>
                                        <p:tgtEl>
                                          <p:spTgt spid="140294"/>
                                        </p:tgtEl>
                                      </p:cBhvr>
                                    </p:animEffect>
                                  </p:childTnLst>
                                </p:cTn>
                              </p:par>
                              <p:par>
                                <p:cTn id="10" presetID="55" presetClass="entr" presetSubtype="0" fill="hold" nodeType="withEffect">
                                  <p:stCondLst>
                                    <p:cond delay="0"/>
                                  </p:stCondLst>
                                  <p:childTnLst>
                                    <p:set>
                                      <p:cBhvr>
                                        <p:cTn id="11" dur="1" fill="hold">
                                          <p:stCondLst>
                                            <p:cond delay="0"/>
                                          </p:stCondLst>
                                        </p:cTn>
                                        <p:tgtEl>
                                          <p:spTgt spid="140295"/>
                                        </p:tgtEl>
                                        <p:attrNameLst>
                                          <p:attrName>style.visibility</p:attrName>
                                        </p:attrNameLst>
                                      </p:cBhvr>
                                      <p:to>
                                        <p:strVal val="visible"/>
                                      </p:to>
                                    </p:set>
                                    <p:anim calcmode="lin" valueType="num">
                                      <p:cBhvr>
                                        <p:cTn id="12" dur="1000" fill="hold"/>
                                        <p:tgtEl>
                                          <p:spTgt spid="140295"/>
                                        </p:tgtEl>
                                        <p:attrNameLst>
                                          <p:attrName>ppt_w</p:attrName>
                                        </p:attrNameLst>
                                      </p:cBhvr>
                                      <p:tavLst>
                                        <p:tav tm="0">
                                          <p:val>
                                            <p:strVal val="#ppt_w*0.70"/>
                                          </p:val>
                                        </p:tav>
                                        <p:tav tm="100000">
                                          <p:val>
                                            <p:strVal val="#ppt_w"/>
                                          </p:val>
                                        </p:tav>
                                      </p:tavLst>
                                    </p:anim>
                                    <p:anim calcmode="lin" valueType="num">
                                      <p:cBhvr>
                                        <p:cTn id="13" dur="1000" fill="hold"/>
                                        <p:tgtEl>
                                          <p:spTgt spid="140295"/>
                                        </p:tgtEl>
                                        <p:attrNameLst>
                                          <p:attrName>ppt_h</p:attrName>
                                        </p:attrNameLst>
                                      </p:cBhvr>
                                      <p:tavLst>
                                        <p:tav tm="0">
                                          <p:val>
                                            <p:strVal val="#ppt_h"/>
                                          </p:val>
                                        </p:tav>
                                        <p:tav tm="100000">
                                          <p:val>
                                            <p:strVal val="#ppt_h"/>
                                          </p:val>
                                        </p:tav>
                                      </p:tavLst>
                                    </p:anim>
                                    <p:animEffect transition="in" filter="fade">
                                      <p:cBhvr>
                                        <p:cTn id="14" dur="1000"/>
                                        <p:tgtEl>
                                          <p:spTgt spid="140295"/>
                                        </p:tgtEl>
                                      </p:cBhvr>
                                    </p:animEffect>
                                  </p:childTnLst>
                                </p:cTn>
                              </p:par>
                              <p:par>
                                <p:cTn id="15" presetID="55" presetClass="entr" presetSubtype="0" fill="hold" nodeType="withEffect">
                                  <p:stCondLst>
                                    <p:cond delay="0"/>
                                  </p:stCondLst>
                                  <p:childTnLst>
                                    <p:set>
                                      <p:cBhvr>
                                        <p:cTn id="16" dur="1" fill="hold">
                                          <p:stCondLst>
                                            <p:cond delay="0"/>
                                          </p:stCondLst>
                                        </p:cTn>
                                        <p:tgtEl>
                                          <p:spTgt spid="140299"/>
                                        </p:tgtEl>
                                        <p:attrNameLst>
                                          <p:attrName>style.visibility</p:attrName>
                                        </p:attrNameLst>
                                      </p:cBhvr>
                                      <p:to>
                                        <p:strVal val="visible"/>
                                      </p:to>
                                    </p:set>
                                    <p:anim calcmode="lin" valueType="num">
                                      <p:cBhvr>
                                        <p:cTn id="17" dur="1000" fill="hold"/>
                                        <p:tgtEl>
                                          <p:spTgt spid="140299"/>
                                        </p:tgtEl>
                                        <p:attrNameLst>
                                          <p:attrName>ppt_w</p:attrName>
                                        </p:attrNameLst>
                                      </p:cBhvr>
                                      <p:tavLst>
                                        <p:tav tm="0">
                                          <p:val>
                                            <p:strVal val="#ppt_w*0.70"/>
                                          </p:val>
                                        </p:tav>
                                        <p:tav tm="100000">
                                          <p:val>
                                            <p:strVal val="#ppt_w"/>
                                          </p:val>
                                        </p:tav>
                                      </p:tavLst>
                                    </p:anim>
                                    <p:anim calcmode="lin" valueType="num">
                                      <p:cBhvr>
                                        <p:cTn id="18" dur="1000" fill="hold"/>
                                        <p:tgtEl>
                                          <p:spTgt spid="140299"/>
                                        </p:tgtEl>
                                        <p:attrNameLst>
                                          <p:attrName>ppt_h</p:attrName>
                                        </p:attrNameLst>
                                      </p:cBhvr>
                                      <p:tavLst>
                                        <p:tav tm="0">
                                          <p:val>
                                            <p:strVal val="#ppt_h"/>
                                          </p:val>
                                        </p:tav>
                                        <p:tav tm="100000">
                                          <p:val>
                                            <p:strVal val="#ppt_h"/>
                                          </p:val>
                                        </p:tav>
                                      </p:tavLst>
                                    </p:anim>
                                    <p:animEffect transition="in" filter="fade">
                                      <p:cBhvr>
                                        <p:cTn id="19" dur="1000"/>
                                        <p:tgtEl>
                                          <p:spTgt spid="140299"/>
                                        </p:tgtEl>
                                      </p:cBhvr>
                                    </p:animEffect>
                                  </p:childTnLst>
                                </p:cTn>
                              </p:par>
                              <p:par>
                                <p:cTn id="20" presetID="55" presetClass="entr" presetSubtype="0" fill="hold" nodeType="withEffect">
                                  <p:stCondLst>
                                    <p:cond delay="0"/>
                                  </p:stCondLst>
                                  <p:childTnLst>
                                    <p:set>
                                      <p:cBhvr>
                                        <p:cTn id="21" dur="1" fill="hold">
                                          <p:stCondLst>
                                            <p:cond delay="0"/>
                                          </p:stCondLst>
                                        </p:cTn>
                                        <p:tgtEl>
                                          <p:spTgt spid="140305"/>
                                        </p:tgtEl>
                                        <p:attrNameLst>
                                          <p:attrName>style.visibility</p:attrName>
                                        </p:attrNameLst>
                                      </p:cBhvr>
                                      <p:to>
                                        <p:strVal val="visible"/>
                                      </p:to>
                                    </p:set>
                                    <p:anim calcmode="lin" valueType="num">
                                      <p:cBhvr>
                                        <p:cTn id="22" dur="1000" fill="hold"/>
                                        <p:tgtEl>
                                          <p:spTgt spid="140305"/>
                                        </p:tgtEl>
                                        <p:attrNameLst>
                                          <p:attrName>ppt_w</p:attrName>
                                        </p:attrNameLst>
                                      </p:cBhvr>
                                      <p:tavLst>
                                        <p:tav tm="0">
                                          <p:val>
                                            <p:strVal val="#ppt_w*0.70"/>
                                          </p:val>
                                        </p:tav>
                                        <p:tav tm="100000">
                                          <p:val>
                                            <p:strVal val="#ppt_w"/>
                                          </p:val>
                                        </p:tav>
                                      </p:tavLst>
                                    </p:anim>
                                    <p:anim calcmode="lin" valueType="num">
                                      <p:cBhvr>
                                        <p:cTn id="23" dur="1000" fill="hold"/>
                                        <p:tgtEl>
                                          <p:spTgt spid="140305"/>
                                        </p:tgtEl>
                                        <p:attrNameLst>
                                          <p:attrName>ppt_h</p:attrName>
                                        </p:attrNameLst>
                                      </p:cBhvr>
                                      <p:tavLst>
                                        <p:tav tm="0">
                                          <p:val>
                                            <p:strVal val="#ppt_h"/>
                                          </p:val>
                                        </p:tav>
                                        <p:tav tm="100000">
                                          <p:val>
                                            <p:strVal val="#ppt_h"/>
                                          </p:val>
                                        </p:tav>
                                      </p:tavLst>
                                    </p:anim>
                                    <p:animEffect transition="in" filter="fade">
                                      <p:cBhvr>
                                        <p:cTn id="24" dur="1000"/>
                                        <p:tgtEl>
                                          <p:spTgt spid="140305"/>
                                        </p:tgtEl>
                                      </p:cBhvr>
                                    </p:animEffect>
                                  </p:childTnLst>
                                </p:cTn>
                              </p:par>
                              <p:par>
                                <p:cTn id="25" presetID="55"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par>
                                <p:cTn id="30" presetID="55"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par>
                                <p:cTn id="35" presetID="2" presetClass="entr" presetSubtype="4" fill="hold" nodeType="withEffect">
                                  <p:stCondLst>
                                    <p:cond delay="0"/>
                                  </p:stCondLst>
                                  <p:childTnLst>
                                    <p:set>
                                      <p:cBhvr>
                                        <p:cTn id="36" dur="1" fill="hold">
                                          <p:stCondLst>
                                            <p:cond delay="0"/>
                                          </p:stCondLst>
                                        </p:cTn>
                                        <p:tgtEl>
                                          <p:spTgt spid="88067"/>
                                        </p:tgtEl>
                                        <p:attrNameLst>
                                          <p:attrName>style.visibility</p:attrName>
                                        </p:attrNameLst>
                                      </p:cBhvr>
                                      <p:to>
                                        <p:strVal val="visible"/>
                                      </p:to>
                                    </p:set>
                                    <p:anim calcmode="lin" valueType="num">
                                      <p:cBhvr additive="base">
                                        <p:cTn id="37" dur="500" fill="hold"/>
                                        <p:tgtEl>
                                          <p:spTgt spid="88067"/>
                                        </p:tgtEl>
                                        <p:attrNameLst>
                                          <p:attrName>ppt_x</p:attrName>
                                        </p:attrNameLst>
                                      </p:cBhvr>
                                      <p:tavLst>
                                        <p:tav tm="0">
                                          <p:val>
                                            <p:strVal val="#ppt_x"/>
                                          </p:val>
                                        </p:tav>
                                        <p:tav tm="100000">
                                          <p:val>
                                            <p:strVal val="#ppt_x"/>
                                          </p:val>
                                        </p:tav>
                                      </p:tavLst>
                                    </p:anim>
                                    <p:anim calcmode="lin" valueType="num">
                                      <p:cBhvr additive="base">
                                        <p:cTn id="38" dur="500" fill="hold"/>
                                        <p:tgtEl>
                                          <p:spTgt spid="88067"/>
                                        </p:tgtEl>
                                        <p:attrNameLst>
                                          <p:attrName>ppt_y</p:attrName>
                                        </p:attrNameLst>
                                      </p:cBhvr>
                                      <p:tavLst>
                                        <p:tav tm="0">
                                          <p:val>
                                            <p:strVal val="1+#ppt_h/2"/>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0-#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4" fill="hold" nodeType="afterEffect">
                                  <p:stCondLst>
                                    <p:cond delay="0"/>
                                  </p:stCondLst>
                                  <p:childTnLst>
                                    <p:set>
                                      <p:cBhvr>
                                        <p:cTn id="45" dur="1" fill="hold">
                                          <p:stCondLst>
                                            <p:cond delay="0"/>
                                          </p:stCondLst>
                                        </p:cTn>
                                        <p:tgtEl>
                                          <p:spTgt spid="88066"/>
                                        </p:tgtEl>
                                        <p:attrNameLst>
                                          <p:attrName>style.visibility</p:attrName>
                                        </p:attrNameLst>
                                      </p:cBhvr>
                                      <p:to>
                                        <p:strVal val="visible"/>
                                      </p:to>
                                    </p:set>
                                    <p:anim calcmode="lin" valueType="num">
                                      <p:cBhvr additive="base">
                                        <p:cTn id="46" dur="500" fill="hold"/>
                                        <p:tgtEl>
                                          <p:spTgt spid="88066"/>
                                        </p:tgtEl>
                                        <p:attrNameLst>
                                          <p:attrName>ppt_x</p:attrName>
                                        </p:attrNameLst>
                                      </p:cBhvr>
                                      <p:tavLst>
                                        <p:tav tm="0">
                                          <p:val>
                                            <p:strVal val="#ppt_x"/>
                                          </p:val>
                                        </p:tav>
                                        <p:tav tm="100000">
                                          <p:val>
                                            <p:strVal val="#ppt_x"/>
                                          </p:val>
                                        </p:tav>
                                      </p:tavLst>
                                    </p:anim>
                                    <p:anim calcmode="lin" valueType="num">
                                      <p:cBhvr additive="base">
                                        <p:cTn id="47" dur="500" fill="hold"/>
                                        <p:tgtEl>
                                          <p:spTgt spid="88066"/>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88068"/>
                                        </p:tgtEl>
                                        <p:attrNameLst>
                                          <p:attrName>style.visibility</p:attrName>
                                        </p:attrNameLst>
                                      </p:cBhvr>
                                      <p:to>
                                        <p:strVal val="visible"/>
                                      </p:to>
                                    </p:set>
                                    <p:anim calcmode="lin" valueType="num">
                                      <p:cBhvr additive="base">
                                        <p:cTn id="50" dur="500" fill="hold"/>
                                        <p:tgtEl>
                                          <p:spTgt spid="88068"/>
                                        </p:tgtEl>
                                        <p:attrNameLst>
                                          <p:attrName>ppt_x</p:attrName>
                                        </p:attrNameLst>
                                      </p:cBhvr>
                                      <p:tavLst>
                                        <p:tav tm="0">
                                          <p:val>
                                            <p:strVal val="#ppt_x"/>
                                          </p:val>
                                        </p:tav>
                                        <p:tav tm="100000">
                                          <p:val>
                                            <p:strVal val="#ppt_x"/>
                                          </p:val>
                                        </p:tav>
                                      </p:tavLst>
                                    </p:anim>
                                    <p:anim calcmode="lin" valueType="num">
                                      <p:cBhvr additive="base">
                                        <p:cTn id="51" dur="500" fill="hold"/>
                                        <p:tgtEl>
                                          <p:spTgt spid="88068"/>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53266"/>
                                        </p:tgtEl>
                                        <p:attrNameLst>
                                          <p:attrName>style.visibility</p:attrName>
                                        </p:attrNameLst>
                                      </p:cBhvr>
                                      <p:to>
                                        <p:strVal val="visible"/>
                                      </p:to>
                                    </p:set>
                                    <p:anim calcmode="lin" valueType="num">
                                      <p:cBhvr additive="base">
                                        <p:cTn id="54" dur="500" fill="hold"/>
                                        <p:tgtEl>
                                          <p:spTgt spid="53266"/>
                                        </p:tgtEl>
                                        <p:attrNameLst>
                                          <p:attrName>ppt_x</p:attrName>
                                        </p:attrNameLst>
                                      </p:cBhvr>
                                      <p:tavLst>
                                        <p:tav tm="0">
                                          <p:val>
                                            <p:strVal val="#ppt_x"/>
                                          </p:val>
                                        </p:tav>
                                        <p:tav tm="100000">
                                          <p:val>
                                            <p:strVal val="#ppt_x"/>
                                          </p:val>
                                        </p:tav>
                                      </p:tavLst>
                                    </p:anim>
                                    <p:anim calcmode="lin" valueType="num">
                                      <p:cBhvr additive="base">
                                        <p:cTn id="55" dur="500" fill="hold"/>
                                        <p:tgtEl>
                                          <p:spTgt spid="53266"/>
                                        </p:tgtEl>
                                        <p:attrNameLst>
                                          <p:attrName>ppt_y</p:attrName>
                                        </p:attrNameLst>
                                      </p:cBhvr>
                                      <p:tavLst>
                                        <p:tav tm="0">
                                          <p:val>
                                            <p:strVal val="1+#ppt_h/2"/>
                                          </p:val>
                                        </p:tav>
                                        <p:tav tm="100000">
                                          <p:val>
                                            <p:strVal val="#ppt_y"/>
                                          </p:val>
                                        </p:tav>
                                      </p:tavLst>
                                    </p:anim>
                                  </p:childTnLst>
                                </p:cTn>
                              </p:par>
                              <p:par>
                                <p:cTn id="56" presetID="1" presetClass="entr" presetSubtype="0" fill="hold" nodeType="withEffect">
                                  <p:stCondLst>
                                    <p:cond delay="0"/>
                                  </p:stCondLst>
                                  <p:childTnLst>
                                    <p:set>
                                      <p:cBhvr>
                                        <p:cTn id="57" dur="1" fill="hold">
                                          <p:stCondLst>
                                            <p:cond delay="0"/>
                                          </p:stCondLst>
                                        </p:cTn>
                                        <p:tgtEl>
                                          <p:spTgt spid="53267"/>
                                        </p:tgtEl>
                                        <p:attrNameLst>
                                          <p:attrName>style.visibility</p:attrName>
                                        </p:attrNameLst>
                                      </p:cBhvr>
                                      <p:to>
                                        <p:strVal val="visible"/>
                                      </p:to>
                                    </p:set>
                                  </p:childTnLst>
                                </p:cTn>
                              </p:par>
                              <p:par>
                                <p:cTn id="58" presetID="42" presetClass="entr" presetSubtype="0" fill="hold" nodeType="withEffect">
                                  <p:stCondLst>
                                    <p:cond delay="0"/>
                                  </p:stCondLst>
                                  <p:childTnLst>
                                    <p:set>
                                      <p:cBhvr>
                                        <p:cTn id="59" dur="1" fill="hold">
                                          <p:stCondLst>
                                            <p:cond delay="0"/>
                                          </p:stCondLst>
                                        </p:cTn>
                                        <p:tgtEl>
                                          <p:spTgt spid="24595"/>
                                        </p:tgtEl>
                                        <p:attrNameLst>
                                          <p:attrName>style.visibility</p:attrName>
                                        </p:attrNameLst>
                                      </p:cBhvr>
                                      <p:to>
                                        <p:strVal val="visible"/>
                                      </p:to>
                                    </p:set>
                                    <p:animEffect transition="in" filter="fade">
                                      <p:cBhvr>
                                        <p:cTn id="60" dur="1000"/>
                                        <p:tgtEl>
                                          <p:spTgt spid="24595"/>
                                        </p:tgtEl>
                                      </p:cBhvr>
                                    </p:animEffect>
                                    <p:anim calcmode="lin" valueType="num">
                                      <p:cBhvr>
                                        <p:cTn id="61" dur="1000" fill="hold"/>
                                        <p:tgtEl>
                                          <p:spTgt spid="24595"/>
                                        </p:tgtEl>
                                        <p:attrNameLst>
                                          <p:attrName>ppt_x</p:attrName>
                                        </p:attrNameLst>
                                      </p:cBhvr>
                                      <p:tavLst>
                                        <p:tav tm="0">
                                          <p:val>
                                            <p:strVal val="#ppt_x"/>
                                          </p:val>
                                        </p:tav>
                                        <p:tav tm="100000">
                                          <p:val>
                                            <p:strVal val="#ppt_x"/>
                                          </p:val>
                                        </p:tav>
                                      </p:tavLst>
                                    </p:anim>
                                    <p:anim calcmode="lin" valueType="num">
                                      <p:cBhvr>
                                        <p:cTn id="62" dur="1000" fill="hold"/>
                                        <p:tgtEl>
                                          <p:spTgt spid="24595"/>
                                        </p:tgtEl>
                                        <p:attrNameLst>
                                          <p:attrName>ppt_y</p:attrName>
                                        </p:attrNameLst>
                                      </p:cBhvr>
                                      <p:tavLst>
                                        <p:tav tm="0">
                                          <p:val>
                                            <p:strVal val="#ppt_y+.1"/>
                                          </p:val>
                                        </p:tav>
                                        <p:tav tm="100000">
                                          <p:val>
                                            <p:strVal val="#ppt_y"/>
                                          </p:val>
                                        </p:tav>
                                      </p:tavLst>
                                    </p:anim>
                                  </p:childTnLst>
                                </p:cTn>
                              </p:par>
                              <p:par>
                                <p:cTn id="63" presetID="2" presetClass="entr" presetSubtype="2" fill="hold" nodeType="withEffect">
                                  <p:stCondLst>
                                    <p:cond delay="0"/>
                                  </p:stCondLst>
                                  <p:childTnLst>
                                    <p:set>
                                      <p:cBhvr>
                                        <p:cTn id="64" dur="1" fill="hold">
                                          <p:stCondLst>
                                            <p:cond delay="0"/>
                                          </p:stCondLst>
                                        </p:cTn>
                                        <p:tgtEl>
                                          <p:spTgt spid="24596"/>
                                        </p:tgtEl>
                                        <p:attrNameLst>
                                          <p:attrName>style.visibility</p:attrName>
                                        </p:attrNameLst>
                                      </p:cBhvr>
                                      <p:to>
                                        <p:strVal val="visible"/>
                                      </p:to>
                                    </p:set>
                                    <p:anim calcmode="lin" valueType="num">
                                      <p:cBhvr additive="base">
                                        <p:cTn id="65" dur="500" fill="hold"/>
                                        <p:tgtEl>
                                          <p:spTgt spid="24596"/>
                                        </p:tgtEl>
                                        <p:attrNameLst>
                                          <p:attrName>ppt_x</p:attrName>
                                        </p:attrNameLst>
                                      </p:cBhvr>
                                      <p:tavLst>
                                        <p:tav tm="0">
                                          <p:val>
                                            <p:strVal val="1+#ppt_w/2"/>
                                          </p:val>
                                        </p:tav>
                                        <p:tav tm="100000">
                                          <p:val>
                                            <p:strVal val="#ppt_x"/>
                                          </p:val>
                                        </p:tav>
                                      </p:tavLst>
                                    </p:anim>
                                    <p:anim calcmode="lin" valueType="num">
                                      <p:cBhvr additive="base">
                                        <p:cTn id="66" dur="500" fill="hold"/>
                                        <p:tgtEl>
                                          <p:spTgt spid="24596"/>
                                        </p:tgtEl>
                                        <p:attrNameLst>
                                          <p:attrName>ppt_y</p:attrName>
                                        </p:attrNameLst>
                                      </p:cBhvr>
                                      <p:tavLst>
                                        <p:tav tm="0">
                                          <p:val>
                                            <p:strVal val="#ppt_y"/>
                                          </p:val>
                                        </p:tav>
                                        <p:tav tm="100000">
                                          <p:val>
                                            <p:strVal val="#ppt_y"/>
                                          </p:val>
                                        </p:tav>
                                      </p:tavLst>
                                    </p:anim>
                                  </p:childTnLst>
                                </p:cTn>
                              </p:par>
                              <p:par>
                                <p:cTn id="67" presetID="2" presetClass="entr" presetSubtype="12" fill="hold" nodeType="withEffect">
                                  <p:stCondLst>
                                    <p:cond delay="0"/>
                                  </p:stCondLst>
                                  <p:childTnLst>
                                    <p:set>
                                      <p:cBhvr>
                                        <p:cTn id="68" dur="1" fill="hold">
                                          <p:stCondLst>
                                            <p:cond delay="0"/>
                                          </p:stCondLst>
                                        </p:cTn>
                                        <p:tgtEl>
                                          <p:spTgt spid="24597"/>
                                        </p:tgtEl>
                                        <p:attrNameLst>
                                          <p:attrName>style.visibility</p:attrName>
                                        </p:attrNameLst>
                                      </p:cBhvr>
                                      <p:to>
                                        <p:strVal val="visible"/>
                                      </p:to>
                                    </p:set>
                                    <p:anim calcmode="lin" valueType="num">
                                      <p:cBhvr additive="base">
                                        <p:cTn id="69" dur="500" fill="hold"/>
                                        <p:tgtEl>
                                          <p:spTgt spid="24597"/>
                                        </p:tgtEl>
                                        <p:attrNameLst>
                                          <p:attrName>ppt_x</p:attrName>
                                        </p:attrNameLst>
                                      </p:cBhvr>
                                      <p:tavLst>
                                        <p:tav tm="0">
                                          <p:val>
                                            <p:strVal val="0-#ppt_w/2"/>
                                          </p:val>
                                        </p:tav>
                                        <p:tav tm="100000">
                                          <p:val>
                                            <p:strVal val="#ppt_x"/>
                                          </p:val>
                                        </p:tav>
                                      </p:tavLst>
                                    </p:anim>
                                    <p:anim calcmode="lin" valueType="num">
                                      <p:cBhvr additive="base">
                                        <p:cTn id="70" dur="500" fill="hold"/>
                                        <p:tgtEl>
                                          <p:spTgt spid="24597"/>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4600"/>
                                        </p:tgtEl>
                                        <p:attrNameLst>
                                          <p:attrName>style.visibility</p:attrName>
                                        </p:attrNameLst>
                                      </p:cBhvr>
                                      <p:to>
                                        <p:strVal val="visible"/>
                                      </p:to>
                                    </p:set>
                                    <p:anim calcmode="lin" valueType="num">
                                      <p:cBhvr additive="base">
                                        <p:cTn id="73" dur="500" fill="hold"/>
                                        <p:tgtEl>
                                          <p:spTgt spid="24600"/>
                                        </p:tgtEl>
                                        <p:attrNameLst>
                                          <p:attrName>ppt_x</p:attrName>
                                        </p:attrNameLst>
                                      </p:cBhvr>
                                      <p:tavLst>
                                        <p:tav tm="0">
                                          <p:val>
                                            <p:strVal val="#ppt_x"/>
                                          </p:val>
                                        </p:tav>
                                        <p:tav tm="100000">
                                          <p:val>
                                            <p:strVal val="#ppt_x"/>
                                          </p:val>
                                        </p:tav>
                                      </p:tavLst>
                                    </p:anim>
                                    <p:anim calcmode="lin" valueType="num">
                                      <p:cBhvr additive="base">
                                        <p:cTn id="74" dur="500" fill="hold"/>
                                        <p:tgtEl>
                                          <p:spTgt spid="2460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4601"/>
                                        </p:tgtEl>
                                        <p:attrNameLst>
                                          <p:attrName>style.visibility</p:attrName>
                                        </p:attrNameLst>
                                      </p:cBhvr>
                                      <p:to>
                                        <p:strVal val="visible"/>
                                      </p:to>
                                    </p:set>
                                    <p:anim calcmode="lin" valueType="num">
                                      <p:cBhvr additive="base">
                                        <p:cTn id="77" dur="500" fill="hold"/>
                                        <p:tgtEl>
                                          <p:spTgt spid="24601"/>
                                        </p:tgtEl>
                                        <p:attrNameLst>
                                          <p:attrName>ppt_x</p:attrName>
                                        </p:attrNameLst>
                                      </p:cBhvr>
                                      <p:tavLst>
                                        <p:tav tm="0">
                                          <p:val>
                                            <p:strVal val="#ppt_x"/>
                                          </p:val>
                                        </p:tav>
                                        <p:tav tm="100000">
                                          <p:val>
                                            <p:strVal val="#ppt_x"/>
                                          </p:val>
                                        </p:tav>
                                      </p:tavLst>
                                    </p:anim>
                                    <p:anim calcmode="lin" valueType="num">
                                      <p:cBhvr additive="base">
                                        <p:cTn id="78" dur="500" fill="hold"/>
                                        <p:tgtEl>
                                          <p:spTgt spid="2460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988"/>
            <a:ext cx="9144000" cy="6858000"/>
          </a:xfrm>
          <a:prstGeom prst="rect">
            <a:avLst/>
          </a:prstGeom>
        </p:spPr>
      </p:pic>
      <p:sp>
        <p:nvSpPr>
          <p:cNvPr id="5" name="ZoneTexte 4"/>
          <p:cNvSpPr txBox="1"/>
          <p:nvPr/>
        </p:nvSpPr>
        <p:spPr>
          <a:xfrm>
            <a:off x="272889" y="3359000"/>
            <a:ext cx="8496944" cy="2108269"/>
          </a:xfrm>
          <a:prstGeom prst="rect">
            <a:avLst/>
          </a:prstGeom>
          <a:noFill/>
          <a:ln>
            <a:solidFill>
              <a:srgbClr val="002060"/>
            </a:solidFill>
          </a:ln>
        </p:spPr>
        <p:txBody>
          <a:bodyPr wrap="square" rtlCol="0">
            <a:spAutoFit/>
          </a:bodyPr>
          <a:lstStyle/>
          <a:p>
            <a:pPr algn="ctr"/>
            <a:r>
              <a:rPr lang="en-US" sz="3100" b="1" dirty="0">
                <a:solidFill>
                  <a:srgbClr val="FF0000"/>
                </a:solidFill>
                <a:latin typeface="Arial"/>
                <a:cs typeface="Arial"/>
              </a:rPr>
              <a:t>Enter Consumable Learning Outcomes in Digital Learner Records – Intertwining Networks is Key</a:t>
            </a:r>
          </a:p>
          <a:p>
            <a:pPr algn="ctr"/>
            <a:r>
              <a:rPr lang="en-US" sz="2000" dirty="0">
                <a:solidFill>
                  <a:srgbClr val="000090"/>
                </a:solidFill>
              </a:rPr>
              <a:t>Robert Wagenaar </a:t>
            </a:r>
          </a:p>
          <a:p>
            <a:pPr algn="ctr"/>
            <a:r>
              <a:rPr lang="en-US" dirty="0">
                <a:solidFill>
                  <a:srgbClr val="000090"/>
                </a:solidFill>
              </a:rPr>
              <a:t>International Tuning Academy</a:t>
            </a:r>
          </a:p>
        </p:txBody>
      </p:sp>
      <p:pic>
        <p:nvPicPr>
          <p:cNvPr id="7" name="Picture 6"/>
          <p:cNvPicPr>
            <a:picLocks noChangeAspect="1"/>
          </p:cNvPicPr>
          <p:nvPr/>
        </p:nvPicPr>
        <p:blipFill>
          <a:blip r:embed="rId3"/>
          <a:stretch>
            <a:fillRect/>
          </a:stretch>
        </p:blipFill>
        <p:spPr>
          <a:xfrm>
            <a:off x="-2" y="0"/>
            <a:ext cx="1753497" cy="1083548"/>
          </a:xfrm>
          <a:prstGeom prst="rect">
            <a:avLst/>
          </a:prstGeom>
          <a:ln>
            <a:solidFill>
              <a:srgbClr val="00009E"/>
            </a:solidFill>
          </a:ln>
        </p:spPr>
      </p:pic>
      <p:pic>
        <p:nvPicPr>
          <p:cNvPr id="8" name="Picture 2" descr="C:\Users\Robert\AppData\Local\Temp\Logo Tuning Academy.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70166" y="27129"/>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0" name="Picture 7" descr="hs07_logo_ru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252" y="6201833"/>
            <a:ext cx="2465916" cy="656166"/>
          </a:xfrm>
          <a:prstGeom prst="rect">
            <a:avLst/>
          </a:prstGeom>
          <a:ln>
            <a:noFill/>
          </a:ln>
        </p:spPr>
        <p:style>
          <a:lnRef idx="2">
            <a:schemeClr val="accent6"/>
          </a:lnRef>
          <a:fillRef idx="1">
            <a:schemeClr val="lt1"/>
          </a:fillRef>
          <a:effectRef idx="0">
            <a:schemeClr val="accent6"/>
          </a:effectRef>
          <a:fontRef idx="minor">
            <a:schemeClr val="dk1"/>
          </a:fontRef>
        </p:style>
      </p:pic>
      <p:sp>
        <p:nvSpPr>
          <p:cNvPr id="2" name="TextBox 1"/>
          <p:cNvSpPr txBox="1"/>
          <p:nvPr/>
        </p:nvSpPr>
        <p:spPr>
          <a:xfrm>
            <a:off x="272889" y="2259189"/>
            <a:ext cx="8496944" cy="646331"/>
          </a:xfrm>
          <a:prstGeom prst="rect">
            <a:avLst/>
          </a:prstGeom>
          <a:solidFill>
            <a:srgbClr val="D5EDF4"/>
          </a:solidFill>
          <a:ln>
            <a:solidFill>
              <a:srgbClr val="00009E"/>
            </a:solidFill>
          </a:ln>
        </p:spPr>
        <p:txBody>
          <a:bodyPr wrap="square" rtlCol="0">
            <a:spAutoFit/>
          </a:bodyPr>
          <a:lstStyle/>
          <a:p>
            <a:pPr algn="ctr"/>
            <a:r>
              <a:rPr lang="en-US" b="1" dirty="0">
                <a:solidFill>
                  <a:srgbClr val="FF0000"/>
                </a:solidFill>
              </a:rPr>
              <a:t>Measuring and Comparing Achievement of Learning Outcomes in Higher Education in Europe </a:t>
            </a:r>
          </a:p>
        </p:txBody>
      </p:sp>
      <p:sp>
        <p:nvSpPr>
          <p:cNvPr id="3" name="TextBox 2">
            <a:extLst>
              <a:ext uri="{FF2B5EF4-FFF2-40B4-BE49-F238E27FC236}">
                <a16:creationId xmlns:a16="http://schemas.microsoft.com/office/drawing/2014/main" id="{C5BC80AD-4812-FD4A-B9B6-4B768004BA1D}"/>
              </a:ext>
            </a:extLst>
          </p:cNvPr>
          <p:cNvSpPr txBox="1"/>
          <p:nvPr/>
        </p:nvSpPr>
        <p:spPr>
          <a:xfrm>
            <a:off x="865033" y="1456528"/>
            <a:ext cx="7530353" cy="615553"/>
          </a:xfrm>
          <a:prstGeom prst="rect">
            <a:avLst/>
          </a:prstGeom>
          <a:solidFill>
            <a:schemeClr val="accent2">
              <a:lumMod val="20000"/>
              <a:lumOff val="80000"/>
            </a:schemeClr>
          </a:solidFill>
          <a:ln>
            <a:solidFill>
              <a:srgbClr val="002060"/>
            </a:solidFill>
          </a:ln>
        </p:spPr>
        <p:txBody>
          <a:bodyPr wrap="square" rtlCol="0">
            <a:spAutoFit/>
          </a:bodyPr>
          <a:lstStyle/>
          <a:p>
            <a:pPr algn="ctr"/>
            <a:r>
              <a:rPr lang="en-US" sz="1700" dirty="0">
                <a:solidFill>
                  <a:srgbClr val="002060"/>
                </a:solidFill>
              </a:rPr>
              <a:t>Groningen Declaration Network (GDN) – 11</a:t>
            </a:r>
            <a:r>
              <a:rPr lang="en-US" sz="1700" baseline="30000" dirty="0">
                <a:solidFill>
                  <a:srgbClr val="002060"/>
                </a:solidFill>
              </a:rPr>
              <a:t>th</a:t>
            </a:r>
            <a:r>
              <a:rPr lang="en-US" sz="1700" dirty="0">
                <a:solidFill>
                  <a:srgbClr val="002060"/>
                </a:solidFill>
              </a:rPr>
              <a:t> Annual Meeting – 12-14 October 2022</a:t>
            </a:r>
          </a:p>
        </p:txBody>
      </p:sp>
    </p:spTree>
    <p:extLst>
      <p:ext uri="{BB962C8B-B14F-4D97-AF65-F5344CB8AC3E}">
        <p14:creationId xmlns:p14="http://schemas.microsoft.com/office/powerpoint/2010/main" val="3665785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948" y="155244"/>
            <a:ext cx="4839302" cy="565518"/>
          </a:xfrm>
        </p:spPr>
        <p:txBody>
          <a:bodyPr/>
          <a:lstStyle/>
          <a:p>
            <a:r>
              <a:rPr lang="en-US" sz="2400" b="1" dirty="0">
                <a:solidFill>
                  <a:srgbClr val="FF0000"/>
                </a:solidFill>
                <a:latin typeface="Arial" panose="020B0604020202020204" pitchFamily="34" charset="0"/>
                <a:cs typeface="Arial" panose="020B0604020202020204" pitchFamily="34" charset="0"/>
              </a:rPr>
              <a:t>6. CALOHEE Initiative</a:t>
            </a:r>
          </a:p>
        </p:txBody>
      </p:sp>
      <p:sp>
        <p:nvSpPr>
          <p:cNvPr id="3" name="Content Placeholder 2"/>
          <p:cNvSpPr>
            <a:spLocks noGrp="1"/>
          </p:cNvSpPr>
          <p:nvPr>
            <p:ph idx="1"/>
          </p:nvPr>
        </p:nvSpPr>
        <p:spPr>
          <a:xfrm>
            <a:off x="351276" y="2447381"/>
            <a:ext cx="8588329" cy="4356974"/>
          </a:xfrm>
        </p:spPr>
        <p:txBody>
          <a:bodyPr>
            <a:noAutofit/>
          </a:bodyPr>
          <a:lstStyle/>
          <a:p>
            <a:pPr marL="0" indent="0">
              <a:buNone/>
            </a:pPr>
            <a:r>
              <a:rPr lang="en-GB" dirty="0">
                <a:solidFill>
                  <a:srgbClr val="002060"/>
                </a:solidFill>
                <a:latin typeface="Arial"/>
                <a:cs typeface="Arial"/>
              </a:rPr>
              <a:t>AIM: </a:t>
            </a:r>
          </a:p>
          <a:p>
            <a:pPr>
              <a:buFont typeface="Wingdings" charset="2"/>
              <a:buChar char="Ø"/>
            </a:pPr>
            <a:r>
              <a:rPr lang="en-GB" sz="2200" dirty="0">
                <a:solidFill>
                  <a:srgbClr val="002060"/>
                </a:solidFill>
                <a:latin typeface="Arial"/>
                <a:cs typeface="Arial"/>
              </a:rPr>
              <a:t>Develop </a:t>
            </a:r>
            <a:r>
              <a:rPr lang="en-GB" sz="2200" b="1" dirty="0">
                <a:solidFill>
                  <a:srgbClr val="FF0000"/>
                </a:solidFill>
                <a:latin typeface="Arial"/>
                <a:cs typeface="Arial"/>
              </a:rPr>
              <a:t>transnational Qualifications Reference Frameworks and </a:t>
            </a:r>
            <a:r>
              <a:rPr lang="en-GB" sz="2200" b="1" dirty="0">
                <a:solidFill>
                  <a:srgbClr val="000090"/>
                </a:solidFill>
                <a:latin typeface="Arial"/>
                <a:cs typeface="Arial"/>
              </a:rPr>
              <a:t>Assessment Reference Frameworks: </a:t>
            </a:r>
            <a:r>
              <a:rPr lang="en-GB" sz="2200" dirty="0">
                <a:solidFill>
                  <a:srgbClr val="000090"/>
                </a:solidFill>
                <a:latin typeface="Arial"/>
                <a:cs typeface="Arial"/>
              </a:rPr>
              <a:t>overarching and subject area based</a:t>
            </a:r>
            <a:endParaRPr lang="en-GB" sz="2200" dirty="0">
              <a:solidFill>
                <a:srgbClr val="002060"/>
              </a:solidFill>
              <a:latin typeface="Arial"/>
              <a:cs typeface="Arial"/>
            </a:endParaRPr>
          </a:p>
          <a:p>
            <a:pPr>
              <a:buFont typeface="Wingdings" charset="2"/>
              <a:buChar char="Ø"/>
            </a:pPr>
            <a:r>
              <a:rPr lang="en-GB" sz="2200" dirty="0">
                <a:solidFill>
                  <a:srgbClr val="002060"/>
                </a:solidFill>
                <a:latin typeface="Arial"/>
                <a:cs typeface="Arial"/>
              </a:rPr>
              <a:t>Develop </a:t>
            </a:r>
            <a:r>
              <a:rPr lang="en-GB" sz="2200" b="1" dirty="0">
                <a:solidFill>
                  <a:srgbClr val="FF0000"/>
                </a:solidFill>
                <a:latin typeface="Arial"/>
                <a:cs typeface="Arial"/>
              </a:rPr>
              <a:t>multi-dimensional instruments to measure and compare levels of learning </a:t>
            </a:r>
            <a:r>
              <a:rPr lang="en-GB" sz="2200" dirty="0">
                <a:solidFill>
                  <a:srgbClr val="002060"/>
                </a:solidFill>
                <a:latin typeface="Arial"/>
                <a:cs typeface="Arial"/>
              </a:rPr>
              <a:t>doing justice to the different missions and profiles of HE institutions</a:t>
            </a:r>
          </a:p>
          <a:p>
            <a:pPr>
              <a:lnSpc>
                <a:spcPct val="120000"/>
              </a:lnSpc>
              <a:buFont typeface="Wingdings" charset="2"/>
              <a:buChar char="Ø"/>
            </a:pPr>
            <a:r>
              <a:rPr lang="en-GB" sz="2200" dirty="0">
                <a:solidFill>
                  <a:srgbClr val="002060"/>
                </a:solidFill>
                <a:latin typeface="Arial"/>
                <a:cs typeface="Arial"/>
              </a:rPr>
              <a:t>Develop </a:t>
            </a:r>
            <a:r>
              <a:rPr lang="en-GB" sz="2200" dirty="0">
                <a:solidFill>
                  <a:srgbClr val="FF0000"/>
                </a:solidFill>
                <a:latin typeface="Arial"/>
                <a:cs typeface="Arial"/>
              </a:rPr>
              <a:t>Assessment Reference Frameworks </a:t>
            </a:r>
            <a:r>
              <a:rPr lang="en-GB" sz="2200" dirty="0">
                <a:solidFill>
                  <a:srgbClr val="002060"/>
                </a:solidFill>
                <a:latin typeface="Arial"/>
                <a:cs typeface="Arial"/>
              </a:rPr>
              <a:t>which include best strategies / examples of good practice for teaching, learning and assessment to meet the descriptors</a:t>
            </a:r>
            <a:endParaRPr lang="en-US" sz="2200" b="1" dirty="0">
              <a:solidFill>
                <a:srgbClr val="FF0000"/>
              </a:solidFill>
              <a:latin typeface="Arial"/>
              <a:cs typeface="Arial"/>
            </a:endParaRPr>
          </a:p>
        </p:txBody>
      </p:sp>
      <p:pic>
        <p:nvPicPr>
          <p:cNvPr id="4" name="Picture 3"/>
          <p:cNvPicPr>
            <a:picLocks noChangeAspect="1"/>
          </p:cNvPicPr>
          <p:nvPr/>
        </p:nvPicPr>
        <p:blipFill>
          <a:blip r:embed="rId2"/>
          <a:stretch>
            <a:fillRect/>
          </a:stretch>
        </p:blipFill>
        <p:spPr>
          <a:xfrm>
            <a:off x="0" y="12574"/>
            <a:ext cx="1555791" cy="961379"/>
          </a:xfrm>
          <a:prstGeom prst="rect">
            <a:avLst/>
          </a:prstGeom>
        </p:spPr>
      </p:pic>
      <p:cxnSp>
        <p:nvCxnSpPr>
          <p:cNvPr id="7" name="Straight Connector 6"/>
          <p:cNvCxnSpPr>
            <a:cxnSpLocks/>
          </p:cNvCxnSpPr>
          <p:nvPr/>
        </p:nvCxnSpPr>
        <p:spPr>
          <a:xfrm>
            <a:off x="1859948" y="1033530"/>
            <a:ext cx="5240099" cy="8875"/>
          </a:xfrm>
          <a:prstGeom prst="line">
            <a:avLst/>
          </a:prstGeom>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70B1F931-EC8A-C94E-85FD-7FDED68B9452}"/>
              </a:ext>
            </a:extLst>
          </p:cNvPr>
          <p:cNvSpPr txBox="1"/>
          <p:nvPr/>
        </p:nvSpPr>
        <p:spPr>
          <a:xfrm>
            <a:off x="344245" y="1186458"/>
            <a:ext cx="8595360" cy="1107996"/>
          </a:xfrm>
          <a:prstGeom prst="rect">
            <a:avLst/>
          </a:prstGeom>
          <a:noFill/>
          <a:ln>
            <a:solidFill>
              <a:srgbClr val="002060"/>
            </a:solidFill>
          </a:ln>
        </p:spPr>
        <p:txBody>
          <a:bodyPr wrap="square" rtlCol="0">
            <a:spAutoFit/>
          </a:bodyPr>
          <a:lstStyle/>
          <a:p>
            <a:pPr algn="ctr"/>
            <a:r>
              <a:rPr lang="en-US" sz="2200" b="1" dirty="0">
                <a:solidFill>
                  <a:srgbClr val="002060"/>
                </a:solidFill>
                <a:latin typeface="Arial" panose="020B0604020202020204" pitchFamily="34" charset="0"/>
                <a:cs typeface="Arial" panose="020B0604020202020204" pitchFamily="34" charset="0"/>
              </a:rPr>
              <a:t>New transnational initiative required ! To reach more consistency and therefore ‘consumable’ LO statements in Learner (Digital) Records</a:t>
            </a:r>
          </a:p>
        </p:txBody>
      </p:sp>
      <p:pic>
        <p:nvPicPr>
          <p:cNvPr id="8" name="Picture 2" descr="C:\Users\Robert\AppData\Local\Temp\Logo Tuning Academy.png">
            <a:extLst>
              <a:ext uri="{FF2B5EF4-FFF2-40B4-BE49-F238E27FC236}">
                <a16:creationId xmlns:a16="http://schemas.microsoft.com/office/drawing/2014/main" id="{15B351DF-426C-934E-80C9-8B7600F9432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68988" y="1"/>
            <a:ext cx="1775012" cy="95000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91736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F1613E9C-9517-F24E-9431-D0E3BAC97E32}"/>
              </a:ext>
            </a:extLst>
          </p:cNvPr>
          <p:cNvSpPr>
            <a:spLocks noGrp="1" noChangeArrowheads="1"/>
          </p:cNvSpPr>
          <p:nvPr>
            <p:ph type="title"/>
          </p:nvPr>
        </p:nvSpPr>
        <p:spPr>
          <a:xfrm>
            <a:off x="2214563" y="341020"/>
            <a:ext cx="4714874" cy="581026"/>
          </a:xfrm>
        </p:spPr>
        <p:txBody>
          <a:bodyPr/>
          <a:lstStyle/>
          <a:p>
            <a:r>
              <a:rPr lang="en-US" altLang="en-US" sz="2400" dirty="0">
                <a:solidFill>
                  <a:schemeClr val="accent2">
                    <a:lumMod val="60000"/>
                    <a:lumOff val="40000"/>
                  </a:schemeClr>
                </a:solidFill>
                <a:latin typeface="Arial" panose="020B0604020202020204" pitchFamily="34" charset="0"/>
                <a:cs typeface="Arial" panose="020B0604020202020204" pitchFamily="34" charset="0"/>
              </a:rPr>
              <a:t>Evidencing the level of learning</a:t>
            </a:r>
          </a:p>
        </p:txBody>
      </p:sp>
      <p:sp>
        <p:nvSpPr>
          <p:cNvPr id="3" name="Content Placeholder 2">
            <a:extLst>
              <a:ext uri="{FF2B5EF4-FFF2-40B4-BE49-F238E27FC236}">
                <a16:creationId xmlns:a16="http://schemas.microsoft.com/office/drawing/2014/main" id="{C8A3EF59-CE9F-F240-BC64-30A9DB3EB3FE}"/>
              </a:ext>
            </a:extLst>
          </p:cNvPr>
          <p:cNvSpPr>
            <a:spLocks noGrp="1"/>
          </p:cNvSpPr>
          <p:nvPr>
            <p:ph idx="1"/>
          </p:nvPr>
        </p:nvSpPr>
        <p:spPr>
          <a:xfrm>
            <a:off x="390525" y="1382712"/>
            <a:ext cx="8362950" cy="5145087"/>
          </a:xfrm>
          <a:solidFill>
            <a:schemeClr val="tx2">
              <a:lumMod val="10000"/>
              <a:lumOff val="90000"/>
            </a:schemeClr>
          </a:solidFill>
          <a:ln>
            <a:solidFill>
              <a:srgbClr val="002060"/>
            </a:solidFill>
          </a:ln>
        </p:spPr>
        <p:txBody>
          <a:bodyPr>
            <a:normAutofit fontScale="92500"/>
          </a:bodyPr>
          <a:lstStyle/>
          <a:p>
            <a:pPr>
              <a:buFont typeface="Wingdings" pitchFamily="2" charset="2"/>
              <a:buChar char="v"/>
              <a:defRPr/>
            </a:pPr>
            <a:r>
              <a:rPr lang="en-US" dirty="0">
                <a:solidFill>
                  <a:srgbClr val="002060"/>
                </a:solidFill>
                <a:latin typeface="Arial" panose="020B0604020202020204" pitchFamily="34" charset="0"/>
                <a:cs typeface="Arial" panose="020B0604020202020204" pitchFamily="34" charset="0"/>
              </a:rPr>
              <a:t>Intended level of learning requires international agreement</a:t>
            </a:r>
          </a:p>
          <a:p>
            <a:pPr>
              <a:spcAft>
                <a:spcPts val="1200"/>
              </a:spcAft>
              <a:buFont typeface="Wingdings" pitchFamily="2" charset="2"/>
              <a:buChar char="v"/>
              <a:defRPr/>
            </a:pPr>
            <a:r>
              <a:rPr lang="en-US" dirty="0">
                <a:solidFill>
                  <a:srgbClr val="002060"/>
                </a:solidFill>
                <a:latin typeface="Arial" panose="020B0604020202020204" pitchFamily="34" charset="0"/>
                <a:cs typeface="Arial" panose="020B0604020202020204" pitchFamily="34" charset="0"/>
              </a:rPr>
              <a:t>Need sophisticated reference frameworks based on internationally agreed descriptors</a:t>
            </a:r>
          </a:p>
          <a:p>
            <a:pPr marL="0" indent="0">
              <a:spcBef>
                <a:spcPts val="1224"/>
              </a:spcBef>
              <a:buFontTx/>
              <a:buNone/>
              <a:defRPr/>
            </a:pPr>
            <a:r>
              <a:rPr lang="en-US" dirty="0">
                <a:solidFill>
                  <a:srgbClr val="FF0000"/>
                </a:solidFill>
                <a:latin typeface="Arial" panose="020B0604020202020204" pitchFamily="34" charset="0"/>
                <a:cs typeface="Arial" panose="020B0604020202020204" pitchFamily="34" charset="0"/>
              </a:rPr>
              <a:t>We can distinguish different types:</a:t>
            </a:r>
          </a:p>
          <a:p>
            <a:pPr>
              <a:buClr>
                <a:srgbClr val="FF0000"/>
              </a:buClr>
              <a:buFont typeface="Wingdings" pitchFamily="2" charset="2"/>
              <a:buChar char="Ø"/>
              <a:defRPr/>
            </a:pPr>
            <a:r>
              <a:rPr lang="en-US" sz="2200" i="1" dirty="0">
                <a:solidFill>
                  <a:srgbClr val="002060"/>
                </a:solidFill>
                <a:latin typeface="Arial" panose="020B0604020202020204" pitchFamily="34" charset="0"/>
                <a:cs typeface="Arial" panose="020B0604020202020204" pitchFamily="34" charset="0"/>
              </a:rPr>
              <a:t>Overarching reference frameworks</a:t>
            </a:r>
          </a:p>
          <a:p>
            <a:pPr>
              <a:buClr>
                <a:srgbClr val="FF0000"/>
              </a:buClr>
              <a:buFont typeface="Wingdings" pitchFamily="2" charset="2"/>
              <a:buChar char="Ø"/>
              <a:defRPr/>
            </a:pPr>
            <a:r>
              <a:rPr lang="en-US" sz="2200" dirty="0">
                <a:solidFill>
                  <a:srgbClr val="002060"/>
                </a:solidFill>
                <a:latin typeface="Arial" panose="020B0604020202020204" pitchFamily="34" charset="0"/>
                <a:cs typeface="Arial" panose="020B0604020202020204" pitchFamily="34" charset="0"/>
              </a:rPr>
              <a:t>Academic domain reference frameworks</a:t>
            </a:r>
          </a:p>
          <a:p>
            <a:pPr>
              <a:buClr>
                <a:srgbClr val="FF0000"/>
              </a:buClr>
              <a:buFont typeface="Wingdings" pitchFamily="2" charset="2"/>
              <a:buChar char="Ø"/>
              <a:defRPr/>
            </a:pPr>
            <a:r>
              <a:rPr lang="en-US" sz="2200" i="1" dirty="0">
                <a:solidFill>
                  <a:srgbClr val="002060"/>
                </a:solidFill>
                <a:latin typeface="Arial" panose="020B0604020202020204" pitchFamily="34" charset="0"/>
                <a:cs typeface="Arial" panose="020B0604020202020204" pitchFamily="34" charset="0"/>
              </a:rPr>
              <a:t>Subject-area / disciplinary reference frameworks</a:t>
            </a:r>
          </a:p>
          <a:p>
            <a:pPr>
              <a:buClr>
                <a:srgbClr val="FF0000"/>
              </a:buClr>
              <a:buFont typeface="Wingdings" pitchFamily="2" charset="2"/>
              <a:buChar char="Ø"/>
              <a:defRPr/>
            </a:pPr>
            <a:r>
              <a:rPr lang="en-US" sz="2200" dirty="0">
                <a:solidFill>
                  <a:srgbClr val="002060"/>
                </a:solidFill>
                <a:latin typeface="Arial" panose="020B0604020202020204" pitchFamily="34" charset="0"/>
                <a:cs typeface="Arial" panose="020B0604020202020204" pitchFamily="34" charset="0"/>
              </a:rPr>
              <a:t>Subject-area based assessment reference frameworks</a:t>
            </a:r>
            <a:endParaRPr lang="en-US" dirty="0">
              <a:latin typeface="Arial" panose="020B0604020202020204" pitchFamily="34" charset="0"/>
              <a:cs typeface="Arial" panose="020B0604020202020204" pitchFamily="34" charset="0"/>
            </a:endParaRPr>
          </a:p>
          <a:p>
            <a:pPr marL="0" indent="0">
              <a:buFontTx/>
              <a:buNone/>
              <a:defRPr/>
            </a:pPr>
            <a:r>
              <a:rPr lang="en-US" sz="2000" dirty="0">
                <a:solidFill>
                  <a:srgbClr val="FF0000"/>
                </a:solidFill>
                <a:latin typeface="Arial" panose="020B0604020202020204" pitchFamily="34" charset="0"/>
                <a:cs typeface="Arial" panose="020B0604020202020204" pitchFamily="34" charset="0"/>
              </a:rPr>
              <a:t>These frameworks </a:t>
            </a:r>
            <a:r>
              <a:rPr lang="en-US" sz="2000" dirty="0">
                <a:solidFill>
                  <a:srgbClr val="002060"/>
                </a:solidFill>
                <a:latin typeface="Arial" panose="020B0604020202020204" pitchFamily="34" charset="0"/>
                <a:cs typeface="Arial" panose="020B0604020202020204" pitchFamily="34" charset="0"/>
              </a:rPr>
              <a:t>– together - </a:t>
            </a:r>
            <a:r>
              <a:rPr lang="en-US" sz="2000" dirty="0">
                <a:solidFill>
                  <a:srgbClr val="FF0000"/>
                </a:solidFill>
                <a:latin typeface="Arial" panose="020B0604020202020204" pitchFamily="34" charset="0"/>
                <a:cs typeface="Arial" panose="020B0604020202020204" pitchFamily="34" charset="0"/>
              </a:rPr>
              <a:t>offer the standards of learning, but also require specific approaches regarding learning, teaching and assessment</a:t>
            </a:r>
          </a:p>
          <a:p>
            <a:pPr>
              <a:defRPr/>
            </a:pPr>
            <a:endParaRPr lang="en-US" dirty="0"/>
          </a:p>
        </p:txBody>
      </p:sp>
      <p:sp>
        <p:nvSpPr>
          <p:cNvPr id="20483" name="Slide Number Placeholder 3">
            <a:extLst>
              <a:ext uri="{FF2B5EF4-FFF2-40B4-BE49-F238E27FC236}">
                <a16:creationId xmlns:a16="http://schemas.microsoft.com/office/drawing/2014/main" id="{F3B76218-4D01-0541-899D-43687A011744}"/>
              </a:ext>
            </a:extLst>
          </p:cNvPr>
          <p:cNvSpPr>
            <a:spLocks noGrp="1"/>
          </p:cNvSpPr>
          <p:nvPr>
            <p:ph type="sldNum" sz="quarter" idx="12"/>
          </p:nvPr>
        </p:nvSpPr>
        <p:spPr>
          <a:noFill/>
        </p:spPr>
        <p:txBody>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fld id="{32E1CBB0-878A-3541-A620-66F6BDEE3BC8}" type="slidenum">
              <a:rPr lang="en-GB" altLang="en-US" sz="1400" i="0" smtClean="0">
                <a:solidFill>
                  <a:schemeClr val="tx1"/>
                </a:solidFill>
                <a:latin typeface="Arial" panose="020B0604020202020204" pitchFamily="34" charset="0"/>
              </a:rPr>
              <a:pPr>
                <a:spcBef>
                  <a:spcPct val="0"/>
                </a:spcBef>
                <a:buClrTx/>
                <a:buFontTx/>
                <a:buNone/>
              </a:pPr>
              <a:t>21</a:t>
            </a:fld>
            <a:endParaRPr lang="en-GB" altLang="en-US" sz="1400" i="0">
              <a:solidFill>
                <a:schemeClr val="tx1"/>
              </a:solidFill>
              <a:latin typeface="Arial" panose="020B0604020202020204" pitchFamily="34" charset="0"/>
            </a:endParaRPr>
          </a:p>
        </p:txBody>
      </p:sp>
      <p:pic>
        <p:nvPicPr>
          <p:cNvPr id="2" name="Picture 2" descr="C:\Users\Robert\AppData\Local\Temp\Logo Tuning Academy.png">
            <a:extLst>
              <a:ext uri="{FF2B5EF4-FFF2-40B4-BE49-F238E27FC236}">
                <a16:creationId xmlns:a16="http://schemas.microsoft.com/office/drawing/2014/main" id="{B2426DD3-FB7E-142C-354D-4628ED352AF6}"/>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15200" y="1"/>
            <a:ext cx="1828800" cy="978795"/>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DE9D7AD-3CD6-7937-9216-8D4466E22ACF}"/>
              </a:ext>
            </a:extLst>
          </p:cNvPr>
          <p:cNvPicPr>
            <a:picLocks noChangeAspect="1"/>
          </p:cNvPicPr>
          <p:nvPr/>
        </p:nvPicPr>
        <p:blipFill>
          <a:blip r:embed="rId3"/>
          <a:stretch>
            <a:fillRect/>
          </a:stretch>
        </p:blipFill>
        <p:spPr>
          <a:xfrm>
            <a:off x="1" y="0"/>
            <a:ext cx="1686914" cy="1042405"/>
          </a:xfrm>
          <a:prstGeom prst="rect">
            <a:avLst/>
          </a:prstGeom>
        </p:spPr>
      </p:pic>
      <p:cxnSp>
        <p:nvCxnSpPr>
          <p:cNvPr id="6" name="Straight Arrow Connector 5">
            <a:extLst>
              <a:ext uri="{FF2B5EF4-FFF2-40B4-BE49-F238E27FC236}">
                <a16:creationId xmlns:a16="http://schemas.microsoft.com/office/drawing/2014/main" id="{8BA0222E-8CEA-C8F1-5A8C-E524BA727470}"/>
              </a:ext>
            </a:extLst>
          </p:cNvPr>
          <p:cNvCxnSpPr/>
          <p:nvPr/>
        </p:nvCxnSpPr>
        <p:spPr>
          <a:xfrm>
            <a:off x="7931972" y="3708699"/>
            <a:ext cx="0" cy="1536700"/>
          </a:xfrm>
          <a:prstGeom prst="straightConnector1">
            <a:avLst/>
          </a:prstGeom>
          <a:ln w="38100">
            <a:solidFill>
              <a:srgbClr val="FF0000"/>
            </a:solidFill>
            <a:tailEnd type="triangle"/>
          </a:ln>
        </p:spPr>
        <p:style>
          <a:lnRef idx="2">
            <a:schemeClr val="accent3"/>
          </a:lnRef>
          <a:fillRef idx="0">
            <a:schemeClr val="accent3"/>
          </a:fillRef>
          <a:effectRef idx="1">
            <a:schemeClr val="accent3"/>
          </a:effectRef>
          <a:fontRef idx="minor">
            <a:schemeClr val="tx1"/>
          </a:fontRef>
        </p:style>
      </p:cxnSp>
      <p:cxnSp>
        <p:nvCxnSpPr>
          <p:cNvPr id="7" name="Straight Connector 6">
            <a:extLst>
              <a:ext uri="{FF2B5EF4-FFF2-40B4-BE49-F238E27FC236}">
                <a16:creationId xmlns:a16="http://schemas.microsoft.com/office/drawing/2014/main" id="{6C11D03B-F1A0-CB47-878C-7EAE971AAD48}"/>
              </a:ext>
            </a:extLst>
          </p:cNvPr>
          <p:cNvCxnSpPr/>
          <p:nvPr/>
        </p:nvCxnSpPr>
        <p:spPr>
          <a:xfrm>
            <a:off x="1947134" y="1172584"/>
            <a:ext cx="524921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7351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9711" y="182101"/>
            <a:ext cx="5652558" cy="675149"/>
          </a:xfrm>
        </p:spPr>
        <p:txBody>
          <a:bodyPr/>
          <a:lstStyle/>
          <a:p>
            <a:r>
              <a:rPr lang="en-US" sz="2400" dirty="0">
                <a:latin typeface="Arial" panose="020B0604020202020204" pitchFamily="34" charset="0"/>
                <a:cs typeface="Arial" panose="020B0604020202020204" pitchFamily="34" charset="0"/>
              </a:rPr>
              <a:t>Tuning-CALOHEE model</a:t>
            </a:r>
          </a:p>
        </p:txBody>
      </p:sp>
      <p:sp>
        <p:nvSpPr>
          <p:cNvPr id="3" name="Content Placeholder 2"/>
          <p:cNvSpPr>
            <a:spLocks noGrp="1"/>
          </p:cNvSpPr>
          <p:nvPr>
            <p:ph idx="1"/>
          </p:nvPr>
        </p:nvSpPr>
        <p:spPr>
          <a:xfrm>
            <a:off x="299509" y="1216663"/>
            <a:ext cx="8697732" cy="1397420"/>
          </a:xfrm>
        </p:spPr>
        <p:txBody>
          <a:bodyPr>
            <a:noAutofit/>
          </a:bodyPr>
          <a:lstStyle/>
          <a:p>
            <a:pPr marL="0" indent="0">
              <a:spcBef>
                <a:spcPts val="200"/>
              </a:spcBef>
              <a:buNone/>
              <a:defRPr/>
            </a:pPr>
            <a:r>
              <a:rPr lang="en-US" sz="2000" dirty="0">
                <a:solidFill>
                  <a:srgbClr val="FF0000"/>
                </a:solidFill>
                <a:latin typeface="Arial"/>
                <a:cs typeface="Arial"/>
              </a:rPr>
              <a:t>Conditional for guaranteeing (minimum) quality of HE </a:t>
            </a:r>
            <a:r>
              <a:rPr lang="en-US" sz="2000" dirty="0" err="1">
                <a:solidFill>
                  <a:srgbClr val="FF0000"/>
                </a:solidFill>
                <a:latin typeface="Arial"/>
                <a:cs typeface="Arial"/>
              </a:rPr>
              <a:t>programmes</a:t>
            </a:r>
            <a:r>
              <a:rPr lang="en-US" sz="2000" dirty="0">
                <a:solidFill>
                  <a:srgbClr val="FF0000"/>
                </a:solidFill>
                <a:latin typeface="Arial"/>
                <a:cs typeface="Arial"/>
              </a:rPr>
              <a:t>: </a:t>
            </a:r>
          </a:p>
          <a:p>
            <a:pPr>
              <a:spcBef>
                <a:spcPts val="200"/>
              </a:spcBef>
              <a:buFontTx/>
              <a:buChar char="-"/>
              <a:defRPr/>
            </a:pPr>
            <a:r>
              <a:rPr lang="en-US" sz="2000" dirty="0">
                <a:solidFill>
                  <a:srgbClr val="000090"/>
                </a:solidFill>
                <a:latin typeface="Arial"/>
                <a:cs typeface="Arial"/>
              </a:rPr>
              <a:t>Universal QA Standards and Guidelines</a:t>
            </a:r>
          </a:p>
          <a:p>
            <a:pPr>
              <a:spcBef>
                <a:spcPts val="200"/>
              </a:spcBef>
              <a:buFontTx/>
              <a:buChar char="-"/>
              <a:defRPr/>
            </a:pPr>
            <a:r>
              <a:rPr lang="en-US" sz="2000" dirty="0">
                <a:solidFill>
                  <a:srgbClr val="000090"/>
                </a:solidFill>
                <a:latin typeface="Arial"/>
                <a:cs typeface="Arial"/>
              </a:rPr>
              <a:t>Qualifications </a:t>
            </a:r>
            <a:r>
              <a:rPr lang="en-US" sz="2000" dirty="0">
                <a:solidFill>
                  <a:srgbClr val="FF0000"/>
                </a:solidFill>
                <a:latin typeface="Arial"/>
                <a:cs typeface="Arial"/>
              </a:rPr>
              <a:t>Reference</a:t>
            </a:r>
            <a:r>
              <a:rPr lang="en-US" sz="2000" dirty="0">
                <a:solidFill>
                  <a:srgbClr val="000090"/>
                </a:solidFill>
                <a:latin typeface="Arial"/>
                <a:cs typeface="Arial"/>
              </a:rPr>
              <a:t> frameworks at overarching, national, sectoral and subject area level</a:t>
            </a:r>
            <a:endParaRPr lang="en-US" sz="1800" dirty="0">
              <a:latin typeface="Arial"/>
              <a:cs typeface="Arial"/>
            </a:endParaRPr>
          </a:p>
        </p:txBody>
      </p:sp>
      <p:pic>
        <p:nvPicPr>
          <p:cNvPr id="4" name="Picture 3"/>
          <p:cNvPicPr>
            <a:picLocks noChangeAspect="1"/>
          </p:cNvPicPr>
          <p:nvPr/>
        </p:nvPicPr>
        <p:blipFill>
          <a:blip r:embed="rId2"/>
          <a:stretch>
            <a:fillRect/>
          </a:stretch>
        </p:blipFill>
        <p:spPr>
          <a:xfrm>
            <a:off x="1" y="13075"/>
            <a:ext cx="1713190" cy="1058641"/>
          </a:xfrm>
          <a:prstGeom prst="rect">
            <a:avLst/>
          </a:prstGeom>
        </p:spPr>
      </p:pic>
      <p:cxnSp>
        <p:nvCxnSpPr>
          <p:cNvPr id="6" name="Straight Connector 5"/>
          <p:cNvCxnSpPr>
            <a:cxnSpLocks/>
          </p:cNvCxnSpPr>
          <p:nvPr/>
        </p:nvCxnSpPr>
        <p:spPr>
          <a:xfrm>
            <a:off x="1592132" y="1108017"/>
            <a:ext cx="5927463" cy="0"/>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2" descr="C:\Users\Robert\AppData\Local\Temp\Logo Tuning Academy.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79746" y="1"/>
            <a:ext cx="1764254" cy="94424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1137626" y="2718915"/>
            <a:ext cx="6781383" cy="3946481"/>
          </a:xfrm>
          <a:prstGeom prst="rect">
            <a:avLst/>
          </a:prstGeom>
        </p:spPr>
      </p:pic>
      <p:cxnSp>
        <p:nvCxnSpPr>
          <p:cNvPr id="10" name="Straight Arrow Connector 9"/>
          <p:cNvCxnSpPr/>
          <p:nvPr/>
        </p:nvCxnSpPr>
        <p:spPr>
          <a:xfrm>
            <a:off x="1469711" y="2899833"/>
            <a:ext cx="0" cy="271991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074584" y="3227918"/>
            <a:ext cx="825499" cy="338554"/>
          </a:xfrm>
          <a:prstGeom prst="rect">
            <a:avLst/>
          </a:prstGeom>
          <a:solidFill>
            <a:schemeClr val="tx2">
              <a:lumMod val="50000"/>
              <a:lumOff val="50000"/>
            </a:schemeClr>
          </a:solidFill>
          <a:ln>
            <a:noFill/>
          </a:ln>
        </p:spPr>
        <p:txBody>
          <a:bodyPr wrap="square" rtlCol="0">
            <a:spAutoFit/>
          </a:bodyPr>
          <a:lstStyle/>
          <a:p>
            <a:r>
              <a:rPr lang="en-US" sz="1600" b="1" dirty="0">
                <a:solidFill>
                  <a:schemeClr val="bg1"/>
                </a:solidFill>
                <a:latin typeface="Arial"/>
                <a:cs typeface="Arial"/>
              </a:rPr>
              <a:t>E/NQF</a:t>
            </a:r>
          </a:p>
        </p:txBody>
      </p:sp>
      <p:sp>
        <p:nvSpPr>
          <p:cNvPr id="8" name="TextBox 7">
            <a:extLst>
              <a:ext uri="{FF2B5EF4-FFF2-40B4-BE49-F238E27FC236}">
                <a16:creationId xmlns:a16="http://schemas.microsoft.com/office/drawing/2014/main" id="{01345427-FEC3-4542-A211-F5D7C2124383}"/>
              </a:ext>
            </a:extLst>
          </p:cNvPr>
          <p:cNvSpPr txBox="1"/>
          <p:nvPr/>
        </p:nvSpPr>
        <p:spPr>
          <a:xfrm>
            <a:off x="1979407" y="2899833"/>
            <a:ext cx="1484555" cy="369332"/>
          </a:xfrm>
          <a:prstGeom prst="rect">
            <a:avLst/>
          </a:prstGeom>
          <a:solidFill>
            <a:schemeClr val="tx2">
              <a:lumMod val="10000"/>
              <a:lumOff val="90000"/>
            </a:schemeClr>
          </a:solidFill>
          <a:ln>
            <a:solidFill>
              <a:srgbClr val="FF0000"/>
            </a:solidFill>
          </a:ln>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Overarching</a:t>
            </a:r>
          </a:p>
        </p:txBody>
      </p:sp>
      <p:cxnSp>
        <p:nvCxnSpPr>
          <p:cNvPr id="11" name="Straight Arrow Connector 10">
            <a:extLst>
              <a:ext uri="{FF2B5EF4-FFF2-40B4-BE49-F238E27FC236}">
                <a16:creationId xmlns:a16="http://schemas.microsoft.com/office/drawing/2014/main" id="{DE027F85-423D-F94E-9120-E87F912B4293}"/>
              </a:ext>
            </a:extLst>
          </p:cNvPr>
          <p:cNvCxnSpPr/>
          <p:nvPr/>
        </p:nvCxnSpPr>
        <p:spPr>
          <a:xfrm>
            <a:off x="3614569" y="3065929"/>
            <a:ext cx="34424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40A733CC-7DFA-0E45-8579-E47C24CC6D08}"/>
              </a:ext>
            </a:extLst>
          </p:cNvPr>
          <p:cNvCxnSpPr/>
          <p:nvPr/>
        </p:nvCxnSpPr>
        <p:spPr>
          <a:xfrm>
            <a:off x="2893807" y="3388659"/>
            <a:ext cx="387275" cy="4840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36299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BF98C-E764-D39C-2D74-21AA79CBB899}"/>
              </a:ext>
            </a:extLst>
          </p:cNvPr>
          <p:cNvSpPr>
            <a:spLocks noGrp="1"/>
          </p:cNvSpPr>
          <p:nvPr>
            <p:ph type="title"/>
          </p:nvPr>
        </p:nvSpPr>
        <p:spPr>
          <a:xfrm>
            <a:off x="2350008" y="218338"/>
            <a:ext cx="4000501" cy="619032"/>
          </a:xfrm>
        </p:spPr>
        <p:txBody>
          <a:bodyPr/>
          <a:lstStyle/>
          <a:p>
            <a:r>
              <a:rPr lang="en-NL" sz="2400"/>
              <a:t>CALOHEE </a:t>
            </a:r>
            <a:r>
              <a:rPr lang="en-US" sz="2400" dirty="0"/>
              <a:t>response</a:t>
            </a:r>
            <a:endParaRPr lang="en-NL" sz="2400" dirty="0"/>
          </a:p>
        </p:txBody>
      </p:sp>
      <p:sp>
        <p:nvSpPr>
          <p:cNvPr id="3" name="Content Placeholder 2">
            <a:extLst>
              <a:ext uri="{FF2B5EF4-FFF2-40B4-BE49-F238E27FC236}">
                <a16:creationId xmlns:a16="http://schemas.microsoft.com/office/drawing/2014/main" id="{918F4A54-6E42-74C6-1882-9C954C84687B}"/>
              </a:ext>
            </a:extLst>
          </p:cNvPr>
          <p:cNvSpPr>
            <a:spLocks noGrp="1"/>
          </p:cNvSpPr>
          <p:nvPr>
            <p:ph idx="1"/>
          </p:nvPr>
        </p:nvSpPr>
        <p:spPr>
          <a:xfrm>
            <a:off x="593892" y="1302872"/>
            <a:ext cx="8042276" cy="4129740"/>
          </a:xfrm>
        </p:spPr>
        <p:txBody>
          <a:bodyPr>
            <a:normAutofit fontScale="92500" lnSpcReduction="20000"/>
          </a:bodyPr>
          <a:lstStyle/>
          <a:p>
            <a:pPr marL="0" indent="0">
              <a:buNone/>
            </a:pPr>
            <a:r>
              <a:rPr lang="en-NL" dirty="0">
                <a:solidFill>
                  <a:srgbClr val="FF0000"/>
                </a:solidFill>
                <a:latin typeface="Arial" panose="020B0604020202020204" pitchFamily="34" charset="0"/>
                <a:cs typeface="Arial" panose="020B0604020202020204" pitchFamily="34" charset="0"/>
              </a:rPr>
              <a:t>Four Tuning-CALOHEE instruments to define and test intended and achieved (level of) learning:</a:t>
            </a:r>
          </a:p>
          <a:p>
            <a:pPr marL="457200" indent="-457200">
              <a:buFont typeface="+mj-lt"/>
              <a:buAutoNum type="arabicPeriod"/>
            </a:pPr>
            <a:r>
              <a:rPr lang="en-NL" dirty="0">
                <a:solidFill>
                  <a:srgbClr val="002060"/>
                </a:solidFill>
                <a:latin typeface="Arial" panose="020B0604020202020204" pitchFamily="34" charset="0"/>
                <a:cs typeface="Arial" panose="020B0604020202020204" pitchFamily="34" charset="0"/>
              </a:rPr>
              <a:t>Tuning-CALOHEE General Qualifications Reference Frameworks </a:t>
            </a:r>
            <a:r>
              <a:rPr lang="en-NL">
                <a:solidFill>
                  <a:srgbClr val="002060"/>
                </a:solidFill>
                <a:latin typeface="Arial" panose="020B0604020202020204" pitchFamily="34" charset="0"/>
                <a:cs typeface="Arial" panose="020B0604020202020204" pitchFamily="34" charset="0"/>
              </a:rPr>
              <a:t>for H</a:t>
            </a:r>
            <a:r>
              <a:rPr lang="en-US" dirty="0" err="1">
                <a:solidFill>
                  <a:srgbClr val="002060"/>
                </a:solidFill>
                <a:latin typeface="Arial" panose="020B0604020202020204" pitchFamily="34" charset="0"/>
                <a:cs typeface="Arial" panose="020B0604020202020204" pitchFamily="34" charset="0"/>
              </a:rPr>
              <a:t>igher</a:t>
            </a:r>
            <a:r>
              <a:rPr lang="en-US" dirty="0">
                <a:solidFill>
                  <a:srgbClr val="002060"/>
                </a:solidFill>
                <a:latin typeface="Arial" panose="020B0604020202020204" pitchFamily="34" charset="0"/>
                <a:cs typeface="Arial" panose="020B0604020202020204" pitchFamily="34" charset="0"/>
              </a:rPr>
              <a:t> </a:t>
            </a:r>
            <a:r>
              <a:rPr lang="en-NL">
                <a:solidFill>
                  <a:srgbClr val="002060"/>
                </a:solidFill>
                <a:latin typeface="Arial" panose="020B0604020202020204" pitchFamily="34" charset="0"/>
                <a:cs typeface="Arial" panose="020B0604020202020204" pitchFamily="34" charset="0"/>
              </a:rPr>
              <a:t>E</a:t>
            </a:r>
            <a:r>
              <a:rPr lang="en-US" dirty="0" err="1">
                <a:solidFill>
                  <a:srgbClr val="002060"/>
                </a:solidFill>
                <a:latin typeface="Arial" panose="020B0604020202020204" pitchFamily="34" charset="0"/>
                <a:cs typeface="Arial" panose="020B0604020202020204" pitchFamily="34" charset="0"/>
              </a:rPr>
              <a:t>ducation</a:t>
            </a:r>
            <a:r>
              <a:rPr lang="en-NL">
                <a:solidFill>
                  <a:srgbClr val="002060"/>
                </a:solidFill>
                <a:latin typeface="Arial" panose="020B0604020202020204" pitchFamily="34" charset="0"/>
                <a:cs typeface="Arial" panose="020B0604020202020204" pitchFamily="34" charset="0"/>
              </a:rPr>
              <a:t> </a:t>
            </a:r>
            <a:r>
              <a:rPr lang="en-NL" dirty="0">
                <a:solidFill>
                  <a:srgbClr val="002060"/>
                </a:solidFill>
                <a:latin typeface="Arial" panose="020B0604020202020204" pitchFamily="34" charset="0"/>
                <a:cs typeface="Arial" panose="020B0604020202020204" pitchFamily="34" charset="0"/>
              </a:rPr>
              <a:t>cycles (EQF 5-8)</a:t>
            </a:r>
          </a:p>
          <a:p>
            <a:pPr marL="457200" indent="-457200">
              <a:buFont typeface="+mj-lt"/>
              <a:buAutoNum type="arabicPeriod"/>
            </a:pPr>
            <a:r>
              <a:rPr lang="en-NL" dirty="0">
                <a:solidFill>
                  <a:srgbClr val="002060"/>
                </a:solidFill>
                <a:latin typeface="Arial" panose="020B0604020202020204" pitchFamily="34" charset="0"/>
                <a:cs typeface="Arial" panose="020B0604020202020204" pitchFamily="34" charset="0"/>
              </a:rPr>
              <a:t>Tuning-CALOHEE Subject Specific Qualifications Reference </a:t>
            </a:r>
            <a:r>
              <a:rPr lang="en-NL">
                <a:solidFill>
                  <a:srgbClr val="002060"/>
                </a:solidFill>
                <a:latin typeface="Arial" panose="020B0604020202020204" pitchFamily="34" charset="0"/>
                <a:cs typeface="Arial" panose="020B0604020202020204" pitchFamily="34" charset="0"/>
              </a:rPr>
              <a:t>Frameworks </a:t>
            </a:r>
            <a:endParaRPr lang="en-US" dirty="0">
              <a:solidFill>
                <a:srgbClr val="002060"/>
              </a:solidFill>
              <a:latin typeface="Arial" panose="020B0604020202020204" pitchFamily="34" charset="0"/>
              <a:cs typeface="Arial" panose="020B0604020202020204" pitchFamily="34" charset="0"/>
            </a:endParaRPr>
          </a:p>
          <a:p>
            <a:pPr marL="457200" indent="-457200">
              <a:buFont typeface="+mj-lt"/>
              <a:buAutoNum type="arabicPeriod"/>
            </a:pPr>
            <a:r>
              <a:rPr lang="en-NL">
                <a:solidFill>
                  <a:srgbClr val="002060"/>
                </a:solidFill>
                <a:latin typeface="Arial" panose="020B0604020202020204" pitchFamily="34" charset="0"/>
                <a:cs typeface="Arial" panose="020B0604020202020204" pitchFamily="34" charset="0"/>
              </a:rPr>
              <a:t>Tuning-CALOHEE </a:t>
            </a:r>
            <a:r>
              <a:rPr lang="en-NL" dirty="0">
                <a:solidFill>
                  <a:srgbClr val="002060"/>
                </a:solidFill>
                <a:latin typeface="Arial" panose="020B0604020202020204" pitchFamily="34" charset="0"/>
                <a:cs typeface="Arial" panose="020B0604020202020204" pitchFamily="34" charset="0"/>
              </a:rPr>
              <a:t>Subject Specific Assessment Reference Frameworks (including examples of Good Practice)</a:t>
            </a:r>
          </a:p>
          <a:p>
            <a:pPr marL="457200" indent="-457200">
              <a:buFont typeface="+mj-lt"/>
              <a:buAutoNum type="arabicPeriod"/>
            </a:pPr>
            <a:r>
              <a:rPr lang="en-NL" dirty="0">
                <a:solidFill>
                  <a:srgbClr val="002060"/>
                </a:solidFill>
                <a:latin typeface="Arial" panose="020B0604020202020204" pitchFamily="34" charset="0"/>
                <a:cs typeface="Arial" panose="020B0604020202020204" pitchFamily="34" charset="0"/>
              </a:rPr>
              <a:t>Tuning-CALOHEE Subject Specific Transnational </a:t>
            </a:r>
            <a:r>
              <a:rPr lang="en-NL">
                <a:solidFill>
                  <a:srgbClr val="002060"/>
                </a:solidFill>
                <a:latin typeface="Arial" panose="020B0604020202020204" pitchFamily="34" charset="0"/>
                <a:cs typeface="Arial" panose="020B0604020202020204" pitchFamily="34" charset="0"/>
              </a:rPr>
              <a:t>Assessments for </a:t>
            </a:r>
            <a:r>
              <a:rPr lang="en-NL" dirty="0">
                <a:solidFill>
                  <a:srgbClr val="002060"/>
                </a:solidFill>
                <a:latin typeface="Arial" panose="020B0604020202020204" pitchFamily="34" charset="0"/>
                <a:cs typeface="Arial" panose="020B0604020202020204" pitchFamily="34" charset="0"/>
              </a:rPr>
              <a:t>diagnostical identifycation of the level of learning / achievement</a:t>
            </a:r>
          </a:p>
        </p:txBody>
      </p:sp>
      <p:pic>
        <p:nvPicPr>
          <p:cNvPr id="4" name="Picture 4">
            <a:extLst>
              <a:ext uri="{FF2B5EF4-FFF2-40B4-BE49-F238E27FC236}">
                <a16:creationId xmlns:a16="http://schemas.microsoft.com/office/drawing/2014/main" id="{E8683172-1496-A03F-8A60-C549C3754B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12700"/>
            <a:ext cx="1547813" cy="955675"/>
          </a:xfrm>
          <a:prstGeom prst="rect">
            <a:avLst/>
          </a:prstGeom>
          <a:noFill/>
          <a:ln w="9525">
            <a:solidFill>
              <a:srgbClr val="2D5EC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C:\Users\Robert\AppData\Local\Temp\Logo Tuning Academy.png">
            <a:extLst>
              <a:ext uri="{FF2B5EF4-FFF2-40B4-BE49-F238E27FC236}">
                <a16:creationId xmlns:a16="http://schemas.microsoft.com/office/drawing/2014/main" id="{D2EB8827-1CB3-F4A6-4B44-4BD64CF854F5}"/>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65807" y="57913"/>
            <a:ext cx="1638506" cy="87694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263FBAF-F8D4-924E-ADD7-116F2910E148}"/>
              </a:ext>
            </a:extLst>
          </p:cNvPr>
          <p:cNvSpPr txBox="1"/>
          <p:nvPr/>
        </p:nvSpPr>
        <p:spPr>
          <a:xfrm>
            <a:off x="580912" y="5744584"/>
            <a:ext cx="7917629" cy="830997"/>
          </a:xfrm>
          <a:prstGeom prst="rect">
            <a:avLst/>
          </a:prstGeom>
          <a:solidFill>
            <a:schemeClr val="accent3">
              <a:lumMod val="20000"/>
              <a:lumOff val="80000"/>
            </a:schemeClr>
          </a:solidFill>
        </p:spPr>
        <p:txBody>
          <a:bodyPr wrap="square" rtlCol="0">
            <a:spAutoFit/>
          </a:bodyPr>
          <a:lstStyle/>
          <a:p>
            <a:r>
              <a:rPr lang="en-US" sz="2800"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 Revised edition of the Tuning Reference Points for the Design and Delivery of Degree </a:t>
            </a:r>
            <a:r>
              <a:rPr lang="en-US" sz="2000" dirty="0" err="1">
                <a:solidFill>
                  <a:srgbClr val="FF0000"/>
                </a:solidFill>
                <a:latin typeface="Arial" panose="020B0604020202020204" pitchFamily="34" charset="0"/>
                <a:cs typeface="Arial" panose="020B0604020202020204" pitchFamily="34" charset="0"/>
              </a:rPr>
              <a:t>Programmes</a:t>
            </a:r>
            <a:r>
              <a:rPr lang="en-US" sz="2000" dirty="0">
                <a:solidFill>
                  <a:srgbClr val="FF0000"/>
                </a:solidFill>
                <a:latin typeface="Arial" panose="020B0604020202020204" pitchFamily="34" charset="0"/>
                <a:cs typeface="Arial" panose="020B0604020202020204" pitchFamily="34" charset="0"/>
              </a:rPr>
              <a:t> in …..  </a:t>
            </a:r>
          </a:p>
        </p:txBody>
      </p:sp>
      <p:cxnSp>
        <p:nvCxnSpPr>
          <p:cNvPr id="8" name="Straight Connector 7">
            <a:extLst>
              <a:ext uri="{FF2B5EF4-FFF2-40B4-BE49-F238E27FC236}">
                <a16:creationId xmlns:a16="http://schemas.microsoft.com/office/drawing/2014/main" id="{988A6B91-5C7F-134B-8C64-680F9BE9837F}"/>
              </a:ext>
            </a:extLst>
          </p:cNvPr>
          <p:cNvCxnSpPr>
            <a:cxnSpLocks/>
          </p:cNvCxnSpPr>
          <p:nvPr/>
        </p:nvCxnSpPr>
        <p:spPr>
          <a:xfrm flipV="1">
            <a:off x="1753496" y="1026194"/>
            <a:ext cx="5389582" cy="1379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2467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ortada Tuning Civil Engineering 2018 PR3.pdf">
            <a:extLst>
              <a:ext uri="{FF2B5EF4-FFF2-40B4-BE49-F238E27FC236}">
                <a16:creationId xmlns:a16="http://schemas.microsoft.com/office/drawing/2014/main" id="{C4EECC6C-89E5-0B09-8E17-7C8662F7A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3932238"/>
            <a:ext cx="1973262"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descr="ortada Tuning Physics 2018 PR3.pdf">
            <a:extLst>
              <a:ext uri="{FF2B5EF4-FFF2-40B4-BE49-F238E27FC236}">
                <a16:creationId xmlns:a16="http://schemas.microsoft.com/office/drawing/2014/main" id="{AEB04C87-90E3-310F-AE19-B66F0F613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538" y="998538"/>
            <a:ext cx="197326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6" descr="ortada Tuning Nursing 2018 PR3.pdf">
            <a:extLst>
              <a:ext uri="{FF2B5EF4-FFF2-40B4-BE49-F238E27FC236}">
                <a16:creationId xmlns:a16="http://schemas.microsoft.com/office/drawing/2014/main" id="{21D5AACC-5AA0-F684-7BD8-BB303B0BBA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2013" y="998538"/>
            <a:ext cx="1974850"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8" descr="ortada Tuning History 2018 PR3.pdf">
            <a:extLst>
              <a:ext uri="{FF2B5EF4-FFF2-40B4-BE49-F238E27FC236}">
                <a16:creationId xmlns:a16="http://schemas.microsoft.com/office/drawing/2014/main" id="{483DCB43-578C-C817-368A-115D27189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2013" y="3932238"/>
            <a:ext cx="197485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10" descr="ortada Tuning Education 2018 PR3.pdf">
            <a:extLst>
              <a:ext uri="{FF2B5EF4-FFF2-40B4-BE49-F238E27FC236}">
                <a16:creationId xmlns:a16="http://schemas.microsoft.com/office/drawing/2014/main" id="{CA2CC65F-00B3-78C4-B904-7B5D5C909F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1950" y="3932238"/>
            <a:ext cx="1973263"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2" descr="ortada Tuning Assessment Framework 2018 PR1.pdf">
            <a:extLst>
              <a:ext uri="{FF2B5EF4-FFF2-40B4-BE49-F238E27FC236}">
                <a16:creationId xmlns:a16="http://schemas.microsoft.com/office/drawing/2014/main" id="{E2BF1CEC-6637-379C-2F5C-7F094A1584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0938" y="2730500"/>
            <a:ext cx="2792412" cy="409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a:extLst>
              <a:ext uri="{FF2B5EF4-FFF2-40B4-BE49-F238E27FC236}">
                <a16:creationId xmlns:a16="http://schemas.microsoft.com/office/drawing/2014/main" id="{6CEDFDF4-4DE8-6FB5-329D-DA105083BF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47813" cy="955675"/>
          </a:xfrm>
          <a:prstGeom prst="rect">
            <a:avLst/>
          </a:prstGeom>
          <a:noFill/>
          <a:ln w="9525">
            <a:solidFill>
              <a:srgbClr val="00009E"/>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C518B6-5796-B547-A06A-2359C1D1E956}"/>
              </a:ext>
            </a:extLst>
          </p:cNvPr>
          <p:cNvSpPr txBox="1"/>
          <p:nvPr/>
        </p:nvSpPr>
        <p:spPr>
          <a:xfrm>
            <a:off x="179388" y="1089025"/>
            <a:ext cx="1512887" cy="2801938"/>
          </a:xfrm>
          <a:prstGeom prst="rect">
            <a:avLst/>
          </a:prstGeom>
          <a:solidFill>
            <a:schemeClr val="accent5"/>
          </a:solidFill>
          <a:ln>
            <a:solidFill>
              <a:srgbClr val="2D5EC1"/>
            </a:solidFill>
          </a:ln>
        </p:spPr>
        <p:txBody>
          <a:bodyPr>
            <a:spAutoFit/>
          </a:bodyPr>
          <a:lstStyle>
            <a:lvl1pPr>
              <a:defRPr sz="1200">
                <a:solidFill>
                  <a:srgbClr val="0F5494"/>
                </a:solidFill>
                <a:latin typeface="Verdana" charset="0"/>
                <a:ea typeface="MS PGothic" charset="-128"/>
              </a:defRPr>
            </a:lvl1pPr>
            <a:lvl2pPr marL="742950" indent="-285750">
              <a:defRPr sz="1200">
                <a:solidFill>
                  <a:srgbClr val="0F5494"/>
                </a:solidFill>
                <a:latin typeface="Verdana" charset="0"/>
                <a:ea typeface="MS PGothic" charset="-128"/>
              </a:defRPr>
            </a:lvl2pPr>
            <a:lvl3pPr marL="1143000" indent="-228600">
              <a:defRPr sz="1200">
                <a:solidFill>
                  <a:srgbClr val="0F5494"/>
                </a:solidFill>
                <a:latin typeface="Verdana" charset="0"/>
                <a:ea typeface="MS PGothic" charset="-128"/>
              </a:defRPr>
            </a:lvl3pPr>
            <a:lvl4pPr marL="1600200" indent="-228600">
              <a:defRPr sz="1200">
                <a:solidFill>
                  <a:srgbClr val="0F5494"/>
                </a:solidFill>
                <a:latin typeface="Verdana" charset="0"/>
                <a:ea typeface="MS PGothic" charset="-128"/>
              </a:defRPr>
            </a:lvl4pPr>
            <a:lvl5pPr marL="2057400" indent="-228600">
              <a:defRPr sz="1200">
                <a:solidFill>
                  <a:srgbClr val="0F5494"/>
                </a:solidFill>
                <a:latin typeface="Verdana" charset="0"/>
                <a:ea typeface="MS PGothic" charset="-128"/>
              </a:defRPr>
            </a:lvl5pPr>
            <a:lvl6pPr marL="2514600" indent="-228600" eaLnBrk="0" fontAlgn="base" hangingPunct="0">
              <a:spcBef>
                <a:spcPct val="0"/>
              </a:spcBef>
              <a:spcAft>
                <a:spcPct val="0"/>
              </a:spcAft>
              <a:defRPr sz="1200">
                <a:solidFill>
                  <a:srgbClr val="0F5494"/>
                </a:solidFill>
                <a:latin typeface="Verdana" charset="0"/>
                <a:ea typeface="MS PGothic" charset="-128"/>
              </a:defRPr>
            </a:lvl6pPr>
            <a:lvl7pPr marL="2971800" indent="-228600" eaLnBrk="0" fontAlgn="base" hangingPunct="0">
              <a:spcBef>
                <a:spcPct val="0"/>
              </a:spcBef>
              <a:spcAft>
                <a:spcPct val="0"/>
              </a:spcAft>
              <a:defRPr sz="1200">
                <a:solidFill>
                  <a:srgbClr val="0F5494"/>
                </a:solidFill>
                <a:latin typeface="Verdana" charset="0"/>
                <a:ea typeface="MS PGothic" charset="-128"/>
              </a:defRPr>
            </a:lvl7pPr>
            <a:lvl8pPr marL="3429000" indent="-228600" eaLnBrk="0" fontAlgn="base" hangingPunct="0">
              <a:spcBef>
                <a:spcPct val="0"/>
              </a:spcBef>
              <a:spcAft>
                <a:spcPct val="0"/>
              </a:spcAft>
              <a:defRPr sz="1200">
                <a:solidFill>
                  <a:srgbClr val="0F5494"/>
                </a:solidFill>
                <a:latin typeface="Verdana" charset="0"/>
                <a:ea typeface="MS PGothic" charset="-128"/>
              </a:defRPr>
            </a:lvl8pPr>
            <a:lvl9pPr marL="3886200" indent="-228600" eaLnBrk="0" fontAlgn="base" hangingPunct="0">
              <a:spcBef>
                <a:spcPct val="0"/>
              </a:spcBef>
              <a:spcAft>
                <a:spcPct val="0"/>
              </a:spcAft>
              <a:defRPr sz="1200">
                <a:solidFill>
                  <a:srgbClr val="0F5494"/>
                </a:solidFill>
                <a:latin typeface="Verdana" charset="0"/>
                <a:ea typeface="MS PGothic" charset="-128"/>
              </a:defRPr>
            </a:lvl9pPr>
          </a:lstStyle>
          <a:p>
            <a:pPr>
              <a:defRPr/>
            </a:pPr>
            <a:r>
              <a:rPr lang="en-GB" altLang="x-none" sz="1600" b="1" dirty="0">
                <a:solidFill>
                  <a:schemeClr val="bg1"/>
                </a:solidFill>
                <a:latin typeface="Arial" charset="0"/>
              </a:rPr>
              <a:t>TUNING Guidelines and Reference Points for the Design and Delivery of Degree Programmes</a:t>
            </a:r>
          </a:p>
          <a:p>
            <a:pPr>
              <a:defRPr/>
            </a:pPr>
            <a:endParaRPr lang="en-GB" altLang="x-none" sz="1600" b="1" dirty="0">
              <a:solidFill>
                <a:schemeClr val="bg1"/>
              </a:solidFill>
              <a:latin typeface="Arial" charset="0"/>
            </a:endParaRPr>
          </a:p>
          <a:p>
            <a:pPr>
              <a:defRPr/>
            </a:pPr>
            <a:r>
              <a:rPr lang="en-GB" altLang="x-none" sz="1400" b="1" i="1" dirty="0">
                <a:solidFill>
                  <a:schemeClr val="bg1"/>
                </a:solidFill>
                <a:latin typeface="Arial" charset="0"/>
              </a:rPr>
              <a:t>Edition 2023</a:t>
            </a:r>
          </a:p>
        </p:txBody>
      </p:sp>
      <p:sp>
        <p:nvSpPr>
          <p:cNvPr id="6" name="TextBox 5">
            <a:extLst>
              <a:ext uri="{FF2B5EF4-FFF2-40B4-BE49-F238E27FC236}">
                <a16:creationId xmlns:a16="http://schemas.microsoft.com/office/drawing/2014/main" id="{C317A8B8-0D12-BB4C-84AA-CEED102010DC}"/>
              </a:ext>
            </a:extLst>
          </p:cNvPr>
          <p:cNvSpPr txBox="1"/>
          <p:nvPr/>
        </p:nvSpPr>
        <p:spPr>
          <a:xfrm>
            <a:off x="6875463" y="1027113"/>
            <a:ext cx="1730375" cy="1630362"/>
          </a:xfrm>
          <a:prstGeom prst="rect">
            <a:avLst/>
          </a:prstGeom>
          <a:solidFill>
            <a:schemeClr val="accent5"/>
          </a:solidFill>
          <a:ln>
            <a:solidFill>
              <a:srgbClr val="2D5EC1"/>
            </a:solidFill>
          </a:ln>
        </p:spPr>
        <p:txBody>
          <a:bodyPr>
            <a:spAutoFit/>
          </a:bodyPr>
          <a:lstStyle/>
          <a:p>
            <a:pPr>
              <a:defRPr/>
            </a:pPr>
            <a:r>
              <a:rPr lang="en-US" sz="2000" dirty="0">
                <a:solidFill>
                  <a:schemeClr val="bg1"/>
                </a:solidFill>
                <a:latin typeface="Arial" charset="0"/>
                <a:ea typeface="Arial" charset="0"/>
                <a:cs typeface="Arial" charset="0"/>
              </a:rPr>
              <a:t>TUNING – CALOHEE Assessment Reference  Frameworks</a:t>
            </a:r>
          </a:p>
        </p:txBody>
      </p:sp>
      <p:sp>
        <p:nvSpPr>
          <p:cNvPr id="2" name="TextBox 1">
            <a:extLst>
              <a:ext uri="{FF2B5EF4-FFF2-40B4-BE49-F238E27FC236}">
                <a16:creationId xmlns:a16="http://schemas.microsoft.com/office/drawing/2014/main" id="{1FBD529D-DFF8-4249-9932-C27245B0B24B}"/>
              </a:ext>
            </a:extLst>
          </p:cNvPr>
          <p:cNvSpPr txBox="1"/>
          <p:nvPr/>
        </p:nvSpPr>
        <p:spPr>
          <a:xfrm>
            <a:off x="2280621" y="94516"/>
            <a:ext cx="5045337" cy="830997"/>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Tuning-CALOHEE Frameworks in publications</a:t>
            </a:r>
          </a:p>
        </p:txBody>
      </p:sp>
      <p:pic>
        <p:nvPicPr>
          <p:cNvPr id="13" name="Picture 2" descr="C:\Users\Robert\AppData\Local\Temp\Logo Tuning Academy.png">
            <a:extLst>
              <a:ext uri="{FF2B5EF4-FFF2-40B4-BE49-F238E27FC236}">
                <a16:creationId xmlns:a16="http://schemas.microsoft.com/office/drawing/2014/main" id="{4BF7957A-D9D5-E44B-9238-C3680C80EDDD}"/>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412019" y="0"/>
            <a:ext cx="1731981" cy="926977"/>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24231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1" y="0"/>
            <a:ext cx="1709594" cy="105641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0166" y="0"/>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EF6FFC-8D32-D649-9BF4-477B7D0BF7EB}"/>
              </a:ext>
            </a:extLst>
          </p:cNvPr>
          <p:cNvSpPr txBox="1"/>
          <p:nvPr/>
        </p:nvSpPr>
        <p:spPr>
          <a:xfrm>
            <a:off x="1188742" y="1179527"/>
            <a:ext cx="7449649" cy="400110"/>
          </a:xfrm>
          <a:prstGeom prst="rect">
            <a:avLst/>
          </a:prstGeom>
          <a:noFill/>
        </p:spPr>
        <p:txBody>
          <a:bodyPr wrap="square" rtlCol="0">
            <a:spAutoFit/>
          </a:bodyPr>
          <a:lstStyle/>
          <a:p>
            <a:r>
              <a:rPr lang="en-US" sz="2000" b="1" dirty="0">
                <a:solidFill>
                  <a:srgbClr val="FF0000"/>
                </a:solidFill>
              </a:rPr>
              <a:t>Tuning-CALOHEE Qualifications Reference Frameworks</a:t>
            </a:r>
          </a:p>
        </p:txBody>
      </p:sp>
      <p:sp>
        <p:nvSpPr>
          <p:cNvPr id="3" name="TextBox 2">
            <a:extLst>
              <a:ext uri="{FF2B5EF4-FFF2-40B4-BE49-F238E27FC236}">
                <a16:creationId xmlns:a16="http://schemas.microsoft.com/office/drawing/2014/main" id="{56D991AF-375E-9644-99CB-76B8D6BBC999}"/>
              </a:ext>
            </a:extLst>
          </p:cNvPr>
          <p:cNvSpPr txBox="1"/>
          <p:nvPr/>
        </p:nvSpPr>
        <p:spPr>
          <a:xfrm>
            <a:off x="332529" y="2238728"/>
            <a:ext cx="8478942" cy="4616648"/>
          </a:xfrm>
          <a:prstGeom prst="rect">
            <a:avLst/>
          </a:prstGeom>
          <a:noFill/>
        </p:spPr>
        <p:txBody>
          <a:bodyPr wrap="square" rtlCol="0">
            <a:spAutoFit/>
          </a:bodyPr>
          <a:lstStyle/>
          <a:p>
            <a:r>
              <a:rPr lang="en-US" sz="2400" dirty="0">
                <a:solidFill>
                  <a:srgbClr val="002060"/>
                </a:solidFill>
              </a:rPr>
              <a:t>Rational</a:t>
            </a:r>
          </a:p>
          <a:p>
            <a:endParaRPr lang="en-US" dirty="0"/>
          </a:p>
          <a:p>
            <a:pPr marL="285750" indent="-285750">
              <a:buFont typeface="Wingdings" pitchFamily="2" charset="2"/>
              <a:buChar char="Ø"/>
            </a:pPr>
            <a:r>
              <a:rPr lang="en-US" dirty="0">
                <a:solidFill>
                  <a:srgbClr val="002060"/>
                </a:solidFill>
              </a:rPr>
              <a:t>Existing two European frameworks + Tuning Subject Area frameworks were agreed more than 15 years ago: need to revaluate based on recent societal and educational developments and insights</a:t>
            </a:r>
          </a:p>
          <a:p>
            <a:pPr marL="285750" indent="-285750">
              <a:buFont typeface="Wingdings" pitchFamily="2" charset="2"/>
              <a:buChar char="Ø"/>
            </a:pPr>
            <a:r>
              <a:rPr lang="en-US" dirty="0">
                <a:solidFill>
                  <a:srgbClr val="002060"/>
                </a:solidFill>
              </a:rPr>
              <a:t>In existing overarching frameworks digitalization, current modes of communication, job market disruption and flexibilization, gender equality, sustainability of societies, climate change have not been taken into account </a:t>
            </a:r>
          </a:p>
          <a:p>
            <a:r>
              <a:rPr lang="en-US" b="1" dirty="0">
                <a:solidFill>
                  <a:srgbClr val="FF0000"/>
                </a:solidFill>
              </a:rPr>
              <a:t>Message: Existing frameworks require fine-tuning and updating</a:t>
            </a:r>
          </a:p>
          <a:p>
            <a:pPr marL="285750" indent="-285750">
              <a:buFont typeface="Wingdings" pitchFamily="2" charset="2"/>
              <a:buChar char="Ø"/>
            </a:pPr>
            <a:endParaRPr lang="en-US" dirty="0">
              <a:solidFill>
                <a:srgbClr val="002060"/>
              </a:solidFill>
            </a:endParaRPr>
          </a:p>
          <a:p>
            <a:r>
              <a:rPr lang="en-US" b="1" dirty="0">
                <a:solidFill>
                  <a:srgbClr val="FF0000"/>
                </a:solidFill>
              </a:rPr>
              <a:t>Response:</a:t>
            </a:r>
            <a:r>
              <a:rPr lang="en-US" dirty="0">
                <a:solidFill>
                  <a:srgbClr val="002060"/>
                </a:solidFill>
              </a:rPr>
              <a:t> Merger / combination of the two overarching European frameworks - EQF for LLL and the QF for the EHEA - in the </a:t>
            </a:r>
            <a:r>
              <a:rPr lang="en-US" dirty="0">
                <a:solidFill>
                  <a:srgbClr val="FF0000"/>
                </a:solidFill>
              </a:rPr>
              <a:t>Tuning-CALOHEE Qualifications Reference Frameworks: General and Subject Specific </a:t>
            </a:r>
          </a:p>
          <a:p>
            <a:pPr marL="285750" indent="-285750">
              <a:buFont typeface="Wingdings" pitchFamily="2" charset="2"/>
              <a:buChar char="Ø"/>
            </a:pPr>
            <a:endParaRPr lang="en-US" dirty="0">
              <a:solidFill>
                <a:srgbClr val="002060"/>
              </a:solidFill>
            </a:endParaRPr>
          </a:p>
          <a:p>
            <a:r>
              <a:rPr lang="en-US" dirty="0"/>
              <a:t> </a:t>
            </a:r>
          </a:p>
        </p:txBody>
      </p:sp>
      <p:sp>
        <p:nvSpPr>
          <p:cNvPr id="8" name="TextBox 7">
            <a:extLst>
              <a:ext uri="{FF2B5EF4-FFF2-40B4-BE49-F238E27FC236}">
                <a16:creationId xmlns:a16="http://schemas.microsoft.com/office/drawing/2014/main" id="{CA7ABD55-8614-8243-A921-A6219773AB17}"/>
              </a:ext>
            </a:extLst>
          </p:cNvPr>
          <p:cNvSpPr txBox="1"/>
          <p:nvPr/>
        </p:nvSpPr>
        <p:spPr>
          <a:xfrm>
            <a:off x="3526994" y="334401"/>
            <a:ext cx="2488045"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a:t>
            </a:r>
          </a:p>
        </p:txBody>
      </p:sp>
      <p:sp>
        <p:nvSpPr>
          <p:cNvPr id="9" name="TextBox 8">
            <a:extLst>
              <a:ext uri="{FF2B5EF4-FFF2-40B4-BE49-F238E27FC236}">
                <a16:creationId xmlns:a16="http://schemas.microsoft.com/office/drawing/2014/main" id="{AAB106C0-6DCB-8942-B83C-B9CC2D8734C2}"/>
              </a:ext>
            </a:extLst>
          </p:cNvPr>
          <p:cNvSpPr txBox="1"/>
          <p:nvPr/>
        </p:nvSpPr>
        <p:spPr>
          <a:xfrm>
            <a:off x="1086523" y="1777171"/>
            <a:ext cx="7368988" cy="369332"/>
          </a:xfrm>
          <a:prstGeom prst="rect">
            <a:avLst/>
          </a:prstGeom>
          <a:solidFill>
            <a:schemeClr val="bg2"/>
          </a:solidFill>
          <a:ln>
            <a:solidFill>
              <a:srgbClr val="002060"/>
            </a:solidFill>
          </a:ln>
        </p:spPr>
        <p:txBody>
          <a:bodyPr wrap="square" rtlCol="0">
            <a:spAutoFit/>
          </a:bodyPr>
          <a:lstStyle/>
          <a:p>
            <a:r>
              <a:rPr lang="en-US" b="1" dirty="0">
                <a:solidFill>
                  <a:srgbClr val="002060"/>
                </a:solidFill>
              </a:rPr>
              <a:t>Need for revisiting existing frameworks / Need for full alignment </a:t>
            </a:r>
          </a:p>
        </p:txBody>
      </p:sp>
      <p:cxnSp>
        <p:nvCxnSpPr>
          <p:cNvPr id="10" name="Straight Connector 9">
            <a:extLst>
              <a:ext uri="{FF2B5EF4-FFF2-40B4-BE49-F238E27FC236}">
                <a16:creationId xmlns:a16="http://schemas.microsoft.com/office/drawing/2014/main" id="{9490B6CB-C9A1-8244-8520-5FB58D1FD092}"/>
              </a:ext>
            </a:extLst>
          </p:cNvPr>
          <p:cNvCxnSpPr/>
          <p:nvPr/>
        </p:nvCxnSpPr>
        <p:spPr>
          <a:xfrm>
            <a:off x="1968649" y="1010358"/>
            <a:ext cx="4937760" cy="294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6723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204B0-6DFD-611C-8676-962D4441F3AA}"/>
              </a:ext>
            </a:extLst>
          </p:cNvPr>
          <p:cNvSpPr>
            <a:spLocks noGrp="1"/>
          </p:cNvSpPr>
          <p:nvPr>
            <p:ph type="title"/>
          </p:nvPr>
        </p:nvSpPr>
        <p:spPr>
          <a:xfrm>
            <a:off x="355749" y="1685700"/>
            <a:ext cx="8164308" cy="480133"/>
          </a:xfrm>
          <a:solidFill>
            <a:schemeClr val="bg2"/>
          </a:solidFill>
          <a:ln>
            <a:solidFill>
              <a:srgbClr val="FF0000"/>
            </a:solidFill>
          </a:ln>
        </p:spPr>
        <p:txBody>
          <a:bodyPr/>
          <a:lstStyle/>
          <a:p>
            <a:br>
              <a:rPr lang="en-US" sz="2800" dirty="0"/>
            </a:br>
            <a:r>
              <a:rPr lang="en-US" sz="2400" dirty="0">
                <a:solidFill>
                  <a:srgbClr val="FF0000"/>
                </a:solidFill>
                <a:latin typeface="Arial" panose="020B0604020202020204" pitchFamily="34" charset="0"/>
                <a:cs typeface="Arial" panose="020B0604020202020204" pitchFamily="34" charset="0"/>
              </a:rPr>
              <a:t>Take into account: </a:t>
            </a:r>
            <a:r>
              <a:rPr lang="en-NL" sz="2400">
                <a:solidFill>
                  <a:srgbClr val="FF0000"/>
                </a:solidFill>
                <a:latin typeface="Arial" panose="020B0604020202020204" pitchFamily="34" charset="0"/>
                <a:cs typeface="Arial" panose="020B0604020202020204" pitchFamily="34" charset="0"/>
              </a:rPr>
              <a:t>Civic</a:t>
            </a:r>
            <a:r>
              <a:rPr lang="en-NL" sz="2400" dirty="0">
                <a:solidFill>
                  <a:srgbClr val="FF0000"/>
                </a:solidFill>
                <a:latin typeface="Arial" panose="020B0604020202020204" pitchFamily="34" charset="0"/>
                <a:cs typeface="Arial" panose="020B0604020202020204" pitchFamily="34" charset="0"/>
              </a:rPr>
              <a:t>, Social and cultural awareness</a:t>
            </a:r>
          </a:p>
        </p:txBody>
      </p:sp>
      <p:sp>
        <p:nvSpPr>
          <p:cNvPr id="3" name="Content Placeholder 2">
            <a:extLst>
              <a:ext uri="{FF2B5EF4-FFF2-40B4-BE49-F238E27FC236}">
                <a16:creationId xmlns:a16="http://schemas.microsoft.com/office/drawing/2014/main" id="{8355FC98-7C64-6AA8-29D3-9A9FB03DEE09}"/>
              </a:ext>
            </a:extLst>
          </p:cNvPr>
          <p:cNvSpPr>
            <a:spLocks noGrp="1"/>
          </p:cNvSpPr>
          <p:nvPr>
            <p:ph idx="1"/>
          </p:nvPr>
        </p:nvSpPr>
        <p:spPr>
          <a:xfrm>
            <a:off x="604650" y="2652060"/>
            <a:ext cx="8042276" cy="3673436"/>
          </a:xfrm>
        </p:spPr>
        <p:txBody>
          <a:bodyPr/>
          <a:lstStyle/>
          <a:p>
            <a:pPr marL="0" indent="0">
              <a:lnSpc>
                <a:spcPct val="150000"/>
              </a:lnSpc>
              <a:buNone/>
            </a:pPr>
            <a:r>
              <a:rPr lang="en-US" sz="2000" b="1" dirty="0">
                <a:solidFill>
                  <a:srgbClr val="002060"/>
                </a:solidFill>
              </a:rPr>
              <a:t>Pressing Topical Societal Issues: </a:t>
            </a:r>
          </a:p>
          <a:p>
            <a:pPr marL="800100" lvl="1" indent="-342900">
              <a:lnSpc>
                <a:spcPct val="150000"/>
              </a:lnSpc>
              <a:buAutoNum type="arabicPeriod"/>
            </a:pPr>
            <a:r>
              <a:rPr lang="en-US" dirty="0">
                <a:solidFill>
                  <a:srgbClr val="002060"/>
                </a:solidFill>
              </a:rPr>
              <a:t>Societies and Cultures: Interculturalism </a:t>
            </a:r>
          </a:p>
          <a:p>
            <a:pPr marL="800100" lvl="1" indent="-342900">
              <a:lnSpc>
                <a:spcPct val="150000"/>
              </a:lnSpc>
              <a:buAutoNum type="arabicPeriod"/>
            </a:pPr>
            <a:r>
              <a:rPr lang="en-US" dirty="0">
                <a:solidFill>
                  <a:srgbClr val="002060"/>
                </a:solidFill>
              </a:rPr>
              <a:t>Processes of information and communication </a:t>
            </a:r>
          </a:p>
          <a:p>
            <a:pPr marL="800100" lvl="1" indent="-342900">
              <a:lnSpc>
                <a:spcPct val="150000"/>
              </a:lnSpc>
              <a:buAutoNum type="arabicPeriod"/>
            </a:pPr>
            <a:r>
              <a:rPr lang="en-US" dirty="0">
                <a:solidFill>
                  <a:srgbClr val="002060"/>
                </a:solidFill>
              </a:rPr>
              <a:t>Processes of governance and decision making </a:t>
            </a:r>
          </a:p>
          <a:p>
            <a:pPr marL="800100" lvl="1" indent="-342900">
              <a:lnSpc>
                <a:spcPct val="150000"/>
              </a:lnSpc>
              <a:buAutoNum type="arabicPeriod"/>
            </a:pPr>
            <a:r>
              <a:rPr lang="en-US" dirty="0">
                <a:solidFill>
                  <a:srgbClr val="002060"/>
                </a:solidFill>
              </a:rPr>
              <a:t>Ethics, norms, values and professional standards </a:t>
            </a:r>
          </a:p>
          <a:p>
            <a:pPr marL="800100" lvl="1" indent="-342900">
              <a:lnSpc>
                <a:spcPct val="150000"/>
              </a:lnSpc>
              <a:buAutoNum type="arabicPeriod"/>
            </a:pPr>
            <a:r>
              <a:rPr lang="en-US" dirty="0">
                <a:solidFill>
                  <a:srgbClr val="002060"/>
                </a:solidFill>
              </a:rPr>
              <a:t>Sustainable development (climate change</a:t>
            </a:r>
          </a:p>
        </p:txBody>
      </p:sp>
      <p:pic>
        <p:nvPicPr>
          <p:cNvPr id="4" name="Picture 3">
            <a:extLst>
              <a:ext uri="{FF2B5EF4-FFF2-40B4-BE49-F238E27FC236}">
                <a16:creationId xmlns:a16="http://schemas.microsoft.com/office/drawing/2014/main" id="{60A57205-2098-AE64-382A-F031467C88BA}"/>
              </a:ext>
            </a:extLst>
          </p:cNvPr>
          <p:cNvPicPr>
            <a:picLocks noChangeAspect="1"/>
          </p:cNvPicPr>
          <p:nvPr/>
        </p:nvPicPr>
        <p:blipFill>
          <a:blip r:embed="rId2"/>
          <a:stretch>
            <a:fillRect/>
          </a:stretch>
        </p:blipFill>
        <p:spPr>
          <a:xfrm>
            <a:off x="1" y="13075"/>
            <a:ext cx="1713190" cy="1058641"/>
          </a:xfrm>
          <a:prstGeom prst="rect">
            <a:avLst/>
          </a:prstGeom>
        </p:spPr>
      </p:pic>
      <p:pic>
        <p:nvPicPr>
          <p:cNvPr id="5" name="Picture 2" descr="C:\Users\Robert\AppData\Local\Temp\Logo Tuning Academy.png">
            <a:extLst>
              <a:ext uri="{FF2B5EF4-FFF2-40B4-BE49-F238E27FC236}">
                <a16:creationId xmlns:a16="http://schemas.microsoft.com/office/drawing/2014/main" id="{7C45FE24-72A4-3E96-895C-61D1A7F93F4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96352" y="1"/>
            <a:ext cx="1947648" cy="104240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EB5BC0-BD28-0D4F-A766-23BF7207459B}"/>
              </a:ext>
            </a:extLst>
          </p:cNvPr>
          <p:cNvSpPr txBox="1"/>
          <p:nvPr/>
        </p:nvSpPr>
        <p:spPr>
          <a:xfrm>
            <a:off x="3377901" y="362116"/>
            <a:ext cx="2280621"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a:t>
            </a:r>
          </a:p>
        </p:txBody>
      </p:sp>
      <p:cxnSp>
        <p:nvCxnSpPr>
          <p:cNvPr id="8" name="Straight Connector 7">
            <a:extLst>
              <a:ext uri="{FF2B5EF4-FFF2-40B4-BE49-F238E27FC236}">
                <a16:creationId xmlns:a16="http://schemas.microsoft.com/office/drawing/2014/main" id="{5955C06B-6B08-F346-9D20-09354F20300C}"/>
              </a:ext>
            </a:extLst>
          </p:cNvPr>
          <p:cNvCxnSpPr/>
          <p:nvPr/>
        </p:nvCxnSpPr>
        <p:spPr>
          <a:xfrm flipV="1">
            <a:off x="1968649" y="1042405"/>
            <a:ext cx="5077610" cy="2931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96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5" y="1508496"/>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1" y="0"/>
            <a:ext cx="1709594" cy="105641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0166" y="0"/>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FEF6FFC-8D32-D649-9BF4-477B7D0BF7EB}"/>
              </a:ext>
            </a:extLst>
          </p:cNvPr>
          <p:cNvSpPr txBox="1"/>
          <p:nvPr/>
        </p:nvSpPr>
        <p:spPr>
          <a:xfrm>
            <a:off x="215516" y="1200988"/>
            <a:ext cx="8810150" cy="430887"/>
          </a:xfrm>
          <a:prstGeom prst="rect">
            <a:avLst/>
          </a:prstGeom>
          <a:noFill/>
        </p:spPr>
        <p:txBody>
          <a:bodyPr wrap="square" rtlCol="0">
            <a:spAutoFit/>
          </a:bodyPr>
          <a:lstStyle/>
          <a:p>
            <a:r>
              <a:rPr lang="en-US" sz="2200" b="1" dirty="0">
                <a:solidFill>
                  <a:srgbClr val="FF0000"/>
                </a:solidFill>
                <a:latin typeface="Arial" panose="020B0604020202020204" pitchFamily="34" charset="0"/>
                <a:cs typeface="Arial" panose="020B0604020202020204" pitchFamily="34" charset="0"/>
              </a:rPr>
              <a:t>Tuning-CALOHEE General Qualifications Reference Frameworks</a:t>
            </a:r>
          </a:p>
        </p:txBody>
      </p:sp>
      <p:sp>
        <p:nvSpPr>
          <p:cNvPr id="3" name="TextBox 2">
            <a:extLst>
              <a:ext uri="{FF2B5EF4-FFF2-40B4-BE49-F238E27FC236}">
                <a16:creationId xmlns:a16="http://schemas.microsoft.com/office/drawing/2014/main" id="{56D991AF-375E-9644-99CB-76B8D6BBC999}"/>
              </a:ext>
            </a:extLst>
          </p:cNvPr>
          <p:cNvSpPr txBox="1"/>
          <p:nvPr/>
        </p:nvSpPr>
        <p:spPr>
          <a:xfrm>
            <a:off x="443435" y="1776444"/>
            <a:ext cx="7992888" cy="5355312"/>
          </a:xfrm>
          <a:prstGeom prst="rect">
            <a:avLst/>
          </a:prstGeom>
          <a:noFill/>
        </p:spPr>
        <p:txBody>
          <a:bodyPr wrap="square" rtlCol="0">
            <a:spAutoFit/>
          </a:bodyPr>
          <a:lstStyle/>
          <a:p>
            <a:r>
              <a:rPr lang="en-US" sz="2600" dirty="0">
                <a:solidFill>
                  <a:srgbClr val="002060"/>
                </a:solidFill>
                <a:latin typeface="Arial" panose="020B0604020202020204" pitchFamily="34" charset="0"/>
                <a:cs typeface="Arial" panose="020B0604020202020204" pitchFamily="34" charset="0"/>
              </a:rPr>
              <a:t>Rational</a:t>
            </a:r>
          </a:p>
          <a:p>
            <a:endParaRPr lang="en-US" sz="2600" dirty="0">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Merger / combination of the two overarching European frameworks </a:t>
            </a:r>
            <a:r>
              <a:rPr lang="en-US" sz="2400" dirty="0">
                <a:solidFill>
                  <a:srgbClr val="FF0000"/>
                </a:solidFill>
                <a:latin typeface="Arial" panose="020B0604020202020204" pitchFamily="34" charset="0"/>
                <a:cs typeface="Arial" panose="020B0604020202020204" pitchFamily="34" charset="0"/>
              </a:rPr>
              <a:t>at subject level </a:t>
            </a:r>
            <a:r>
              <a:rPr lang="en-US" sz="2400" dirty="0">
                <a:solidFill>
                  <a:srgbClr val="002060"/>
                </a:solidFill>
                <a:latin typeface="Arial" panose="020B0604020202020204" pitchFamily="34" charset="0"/>
                <a:cs typeface="Arial" panose="020B0604020202020204" pitchFamily="34" charset="0"/>
              </a:rPr>
              <a:t>is strongly </a:t>
            </a:r>
            <a:r>
              <a:rPr lang="en-US" sz="2400" dirty="0">
                <a:solidFill>
                  <a:srgbClr val="FF0000"/>
                </a:solidFill>
                <a:latin typeface="Arial" panose="020B0604020202020204" pitchFamily="34" charset="0"/>
                <a:cs typeface="Arial" panose="020B0604020202020204" pitchFamily="34" charset="0"/>
              </a:rPr>
              <a:t>supported by</a:t>
            </a:r>
            <a:r>
              <a:rPr lang="en-US" sz="2400" dirty="0">
                <a:solidFill>
                  <a:srgbClr val="002060"/>
                </a:solidFill>
                <a:latin typeface="Arial" panose="020B0604020202020204" pitchFamily="34" charset="0"/>
                <a:cs typeface="Arial" panose="020B0604020202020204" pitchFamily="34" charset="0"/>
              </a:rPr>
              <a:t> </a:t>
            </a:r>
            <a:r>
              <a:rPr lang="en-US" sz="2400" dirty="0">
                <a:solidFill>
                  <a:srgbClr val="FF0000"/>
                </a:solidFill>
                <a:latin typeface="Arial" panose="020B0604020202020204" pitchFamily="34" charset="0"/>
                <a:cs typeface="Arial" panose="020B0604020202020204" pitchFamily="34" charset="0"/>
              </a:rPr>
              <a:t>overarching</a:t>
            </a:r>
            <a:r>
              <a:rPr lang="en-US" sz="2400" dirty="0">
                <a:solidFill>
                  <a:srgbClr val="002060"/>
                </a:solidFill>
                <a:latin typeface="Arial" panose="020B0604020202020204" pitchFamily="34" charset="0"/>
                <a:cs typeface="Arial" panose="020B0604020202020204" pitchFamily="34" charset="0"/>
              </a:rPr>
              <a:t> General Qualifications Reference Frameworks  (GQRF)</a:t>
            </a:r>
          </a:p>
          <a:p>
            <a:pPr marL="285750" indent="-285750">
              <a:buFont typeface="Wingdings" pitchFamily="2" charset="2"/>
              <a:buChar char="Ø"/>
            </a:pP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FF0000"/>
                </a:solidFill>
                <a:latin typeface="Arial" panose="020B0604020202020204" pitchFamily="34" charset="0"/>
                <a:cs typeface="Arial" panose="020B0604020202020204" pitchFamily="34" charset="0"/>
              </a:rPr>
              <a:t>Tuning-CALOHEE GQRF model offers a way forward because it allows to integrate all mentioned elements in one model while at the same time is respecting the existing ones. </a:t>
            </a:r>
          </a:p>
          <a:p>
            <a:endParaRPr lang="en-US" sz="2400" dirty="0">
              <a:solidFill>
                <a:srgbClr val="FF000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Easy to implement ! </a:t>
            </a:r>
          </a:p>
          <a:p>
            <a:r>
              <a:rPr lang="en-US" sz="2600" dirty="0">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014C1C2B-D1CA-4041-BC65-CCCC25AB7552}"/>
              </a:ext>
            </a:extLst>
          </p:cNvPr>
          <p:cNvSpPr txBox="1"/>
          <p:nvPr/>
        </p:nvSpPr>
        <p:spPr>
          <a:xfrm>
            <a:off x="3369493" y="266599"/>
            <a:ext cx="2140772"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a:t>
            </a:r>
          </a:p>
        </p:txBody>
      </p:sp>
      <p:cxnSp>
        <p:nvCxnSpPr>
          <p:cNvPr id="9" name="Straight Connector 8">
            <a:extLst>
              <a:ext uri="{FF2B5EF4-FFF2-40B4-BE49-F238E27FC236}">
                <a16:creationId xmlns:a16="http://schemas.microsoft.com/office/drawing/2014/main" id="{438943D5-D140-8646-BBF2-116753FB17CC}"/>
              </a:ext>
            </a:extLst>
          </p:cNvPr>
          <p:cNvCxnSpPr>
            <a:cxnSpLocks/>
          </p:cNvCxnSpPr>
          <p:nvPr/>
        </p:nvCxnSpPr>
        <p:spPr>
          <a:xfrm>
            <a:off x="2345167" y="1037075"/>
            <a:ext cx="443214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1741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4">
            <a:extLst>
              <a:ext uri="{FF2B5EF4-FFF2-40B4-BE49-F238E27FC236}">
                <a16:creationId xmlns:a16="http://schemas.microsoft.com/office/drawing/2014/main" id="{850EA713-A353-1E6A-EF7E-6510FBF234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 y="765175"/>
            <a:ext cx="9432925" cy="6551613"/>
          </a:xfrm>
        </p:spPr>
      </p:pic>
      <p:sp>
        <p:nvSpPr>
          <p:cNvPr id="25602" name="Rectangle 5">
            <a:extLst>
              <a:ext uri="{FF2B5EF4-FFF2-40B4-BE49-F238E27FC236}">
                <a16:creationId xmlns:a16="http://schemas.microsoft.com/office/drawing/2014/main" id="{85A36B87-6FE3-6DB9-83D4-B9E43660690D}"/>
              </a:ext>
            </a:extLst>
          </p:cNvPr>
          <p:cNvSpPr>
            <a:spLocks noChangeArrowheads="1"/>
          </p:cNvSpPr>
          <p:nvPr/>
        </p:nvSpPr>
        <p:spPr bwMode="auto">
          <a:xfrm>
            <a:off x="179388" y="6597650"/>
            <a:ext cx="2305050" cy="26035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n-US" sz="1200" i="0"/>
          </a:p>
        </p:txBody>
      </p:sp>
      <p:sp>
        <p:nvSpPr>
          <p:cNvPr id="25603" name="TextBox 6">
            <a:extLst>
              <a:ext uri="{FF2B5EF4-FFF2-40B4-BE49-F238E27FC236}">
                <a16:creationId xmlns:a16="http://schemas.microsoft.com/office/drawing/2014/main" id="{AB6DE40D-CCA6-0E11-8935-0BA517B1D136}"/>
              </a:ext>
            </a:extLst>
          </p:cNvPr>
          <p:cNvSpPr txBox="1">
            <a:spLocks noChangeArrowheads="1"/>
          </p:cNvSpPr>
          <p:nvPr/>
        </p:nvSpPr>
        <p:spPr bwMode="auto">
          <a:xfrm rot="-5400000">
            <a:off x="684213" y="4529137"/>
            <a:ext cx="360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400" b="1" i="0">
                <a:solidFill>
                  <a:srgbClr val="FF0000"/>
                </a:solidFill>
                <a:latin typeface="Arial" panose="020B0604020202020204" pitchFamily="34" charset="0"/>
              </a:rPr>
              <a:t>Dimensions: constructive key elements</a:t>
            </a:r>
          </a:p>
        </p:txBody>
      </p:sp>
      <p:sp>
        <p:nvSpPr>
          <p:cNvPr id="25604" name="TextBox 7">
            <a:extLst>
              <a:ext uri="{FF2B5EF4-FFF2-40B4-BE49-F238E27FC236}">
                <a16:creationId xmlns:a16="http://schemas.microsoft.com/office/drawing/2014/main" id="{B9CBAB9F-FB4D-802F-A96F-941109CEACE1}"/>
              </a:ext>
            </a:extLst>
          </p:cNvPr>
          <p:cNvSpPr txBox="1">
            <a:spLocks noChangeArrowheads="1"/>
          </p:cNvSpPr>
          <p:nvPr/>
        </p:nvSpPr>
        <p:spPr bwMode="auto">
          <a:xfrm>
            <a:off x="2254250" y="2474913"/>
            <a:ext cx="418941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400" b="1" i="0">
                <a:solidFill>
                  <a:srgbClr val="FF0000"/>
                </a:solidFill>
                <a:latin typeface="Arial" panose="020B0604020202020204" pitchFamily="34" charset="0"/>
              </a:rPr>
              <a:t>Three progressive levels of learning domains</a:t>
            </a:r>
          </a:p>
        </p:txBody>
      </p:sp>
      <p:sp>
        <p:nvSpPr>
          <p:cNvPr id="25605" name="Right Arrow 20">
            <a:extLst>
              <a:ext uri="{FF2B5EF4-FFF2-40B4-BE49-F238E27FC236}">
                <a16:creationId xmlns:a16="http://schemas.microsoft.com/office/drawing/2014/main" id="{F7DD0D9F-53A9-8A58-5F65-51BF99518877}"/>
              </a:ext>
            </a:extLst>
          </p:cNvPr>
          <p:cNvSpPr>
            <a:spLocks noChangeArrowheads="1"/>
          </p:cNvSpPr>
          <p:nvPr/>
        </p:nvSpPr>
        <p:spPr bwMode="auto">
          <a:xfrm>
            <a:off x="2847975" y="2908300"/>
            <a:ext cx="5772150" cy="215900"/>
          </a:xfrm>
          <a:prstGeom prst="rightArrow">
            <a:avLst>
              <a:gd name="adj1" fmla="val 50000"/>
              <a:gd name="adj2" fmla="val 50005"/>
            </a:avLst>
          </a:prstGeom>
          <a:solidFill>
            <a:srgbClr val="FF0000"/>
          </a:solidFill>
          <a:ln w="9525">
            <a:solidFill>
              <a:schemeClr val="tx1"/>
            </a:solid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n-US" sz="1200" i="0"/>
          </a:p>
        </p:txBody>
      </p:sp>
      <p:sp>
        <p:nvSpPr>
          <p:cNvPr id="25606" name="Right Arrow 21">
            <a:extLst>
              <a:ext uri="{FF2B5EF4-FFF2-40B4-BE49-F238E27FC236}">
                <a16:creationId xmlns:a16="http://schemas.microsoft.com/office/drawing/2014/main" id="{8571F7D0-F5A3-D7FD-CB0C-1CAA286B99BC}"/>
              </a:ext>
            </a:extLst>
          </p:cNvPr>
          <p:cNvSpPr>
            <a:spLocks noChangeArrowheads="1"/>
          </p:cNvSpPr>
          <p:nvPr/>
        </p:nvSpPr>
        <p:spPr bwMode="auto">
          <a:xfrm rot="1763233" flipV="1">
            <a:off x="2409825" y="4430713"/>
            <a:ext cx="6126163" cy="169862"/>
          </a:xfrm>
          <a:prstGeom prst="rightArrow">
            <a:avLst>
              <a:gd name="adj1" fmla="val 50000"/>
              <a:gd name="adj2" fmla="val 49924"/>
            </a:avLst>
          </a:prstGeom>
          <a:solidFill>
            <a:srgbClr val="FF0000"/>
          </a:solidFill>
          <a:ln w="9525">
            <a:solidFill>
              <a:schemeClr val="tx1"/>
            </a:solid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n-US" sz="1200" i="0"/>
          </a:p>
        </p:txBody>
      </p:sp>
      <p:sp>
        <p:nvSpPr>
          <p:cNvPr id="25607" name="Right Arrow 22">
            <a:extLst>
              <a:ext uri="{FF2B5EF4-FFF2-40B4-BE49-F238E27FC236}">
                <a16:creationId xmlns:a16="http://schemas.microsoft.com/office/drawing/2014/main" id="{717E5A09-70AE-406A-0AFB-5D0E1F4ADECC}"/>
              </a:ext>
            </a:extLst>
          </p:cNvPr>
          <p:cNvSpPr>
            <a:spLocks noChangeArrowheads="1"/>
          </p:cNvSpPr>
          <p:nvPr/>
        </p:nvSpPr>
        <p:spPr bwMode="auto">
          <a:xfrm rot="5400000" flipV="1">
            <a:off x="1217613" y="4521200"/>
            <a:ext cx="3232150" cy="215900"/>
          </a:xfrm>
          <a:prstGeom prst="rightArrow">
            <a:avLst>
              <a:gd name="adj1" fmla="val 50000"/>
              <a:gd name="adj2" fmla="val 50041"/>
            </a:avLst>
          </a:prstGeom>
          <a:solidFill>
            <a:srgbClr val="FF0000"/>
          </a:solidFill>
          <a:ln w="9525">
            <a:solidFill>
              <a:schemeClr val="tx1"/>
            </a:solidFill>
            <a:round/>
            <a:headEnd/>
            <a:tailEnd/>
          </a:ln>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n-US" sz="1200" i="0"/>
          </a:p>
        </p:txBody>
      </p:sp>
      <p:pic>
        <p:nvPicPr>
          <p:cNvPr id="25609" name="Picture 4">
            <a:extLst>
              <a:ext uri="{FF2B5EF4-FFF2-40B4-BE49-F238E27FC236}">
                <a16:creationId xmlns:a16="http://schemas.microsoft.com/office/drawing/2014/main" id="{D51A505D-7ACD-CDD4-D333-98999B951B7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12700"/>
            <a:ext cx="1547813" cy="955675"/>
          </a:xfrm>
          <a:prstGeom prst="rect">
            <a:avLst/>
          </a:prstGeom>
          <a:noFill/>
          <a:ln w="9525">
            <a:solidFill>
              <a:srgbClr val="2D5EC1"/>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25">
            <a:extLst>
              <a:ext uri="{FF2B5EF4-FFF2-40B4-BE49-F238E27FC236}">
                <a16:creationId xmlns:a16="http://schemas.microsoft.com/office/drawing/2014/main" id="{743D0D9E-EB8A-D3CC-411C-54D46868C3AA}"/>
              </a:ext>
            </a:extLst>
          </p:cNvPr>
          <p:cNvSpPr txBox="1">
            <a:spLocks noChangeArrowheads="1"/>
          </p:cNvSpPr>
          <p:nvPr/>
        </p:nvSpPr>
        <p:spPr bwMode="auto">
          <a:xfrm>
            <a:off x="1860550" y="185738"/>
            <a:ext cx="1800225" cy="6461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nl-NL" sz="1200" b="1" i="0">
                <a:solidFill>
                  <a:schemeClr val="bg1"/>
                </a:solidFill>
                <a:latin typeface="Arial" panose="020B0604020202020204" pitchFamily="34" charset="0"/>
              </a:rPr>
              <a:t>Based on merger EQF for LLL and QF for EHEA </a:t>
            </a:r>
          </a:p>
        </p:txBody>
      </p:sp>
      <p:sp>
        <p:nvSpPr>
          <p:cNvPr id="25611" name="TextBox 26">
            <a:extLst>
              <a:ext uri="{FF2B5EF4-FFF2-40B4-BE49-F238E27FC236}">
                <a16:creationId xmlns:a16="http://schemas.microsoft.com/office/drawing/2014/main" id="{6CD3F435-C030-5C0C-1781-FB44ACA8C15A}"/>
              </a:ext>
            </a:extLst>
          </p:cNvPr>
          <p:cNvSpPr txBox="1">
            <a:spLocks noChangeArrowheads="1"/>
          </p:cNvSpPr>
          <p:nvPr/>
        </p:nvSpPr>
        <p:spPr bwMode="auto">
          <a:xfrm>
            <a:off x="3851275" y="3213100"/>
            <a:ext cx="433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600" b="1" i="0">
                <a:solidFill>
                  <a:srgbClr val="FF0000"/>
                </a:solidFill>
                <a:latin typeface="Arial" panose="020B0604020202020204" pitchFamily="34" charset="0"/>
              </a:rPr>
              <a:t>1</a:t>
            </a:r>
          </a:p>
        </p:txBody>
      </p:sp>
      <p:sp>
        <p:nvSpPr>
          <p:cNvPr id="25612" name="TextBox 27">
            <a:extLst>
              <a:ext uri="{FF2B5EF4-FFF2-40B4-BE49-F238E27FC236}">
                <a16:creationId xmlns:a16="http://schemas.microsoft.com/office/drawing/2014/main" id="{4CAD51FF-EE12-9F94-6BDF-A67D1983AC65}"/>
              </a:ext>
            </a:extLst>
          </p:cNvPr>
          <p:cNvSpPr txBox="1">
            <a:spLocks noChangeArrowheads="1"/>
          </p:cNvSpPr>
          <p:nvPr/>
        </p:nvSpPr>
        <p:spPr bwMode="auto">
          <a:xfrm>
            <a:off x="5076825" y="3284538"/>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400" b="1" i="0">
                <a:solidFill>
                  <a:srgbClr val="FF0000"/>
                </a:solidFill>
                <a:latin typeface="Arial" panose="020B0604020202020204" pitchFamily="34" charset="0"/>
              </a:rPr>
              <a:t>2</a:t>
            </a:r>
          </a:p>
        </p:txBody>
      </p:sp>
      <p:sp>
        <p:nvSpPr>
          <p:cNvPr id="25613" name="TextBox 28">
            <a:extLst>
              <a:ext uri="{FF2B5EF4-FFF2-40B4-BE49-F238E27FC236}">
                <a16:creationId xmlns:a16="http://schemas.microsoft.com/office/drawing/2014/main" id="{A96A531E-58C7-01D0-BA74-0BA26F3BA470}"/>
              </a:ext>
            </a:extLst>
          </p:cNvPr>
          <p:cNvSpPr txBox="1">
            <a:spLocks noChangeArrowheads="1"/>
          </p:cNvSpPr>
          <p:nvPr/>
        </p:nvSpPr>
        <p:spPr bwMode="auto">
          <a:xfrm>
            <a:off x="7092950" y="3284538"/>
            <a:ext cx="43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400" b="1" i="0">
                <a:solidFill>
                  <a:srgbClr val="FF0000"/>
                </a:solidFill>
                <a:latin typeface="Arial" panose="020B0604020202020204" pitchFamily="34" charset="0"/>
              </a:rPr>
              <a:t>3</a:t>
            </a:r>
          </a:p>
        </p:txBody>
      </p:sp>
      <p:sp>
        <p:nvSpPr>
          <p:cNvPr id="25614" name="TextBox 29">
            <a:extLst>
              <a:ext uri="{FF2B5EF4-FFF2-40B4-BE49-F238E27FC236}">
                <a16:creationId xmlns:a16="http://schemas.microsoft.com/office/drawing/2014/main" id="{013C6F45-76A1-8A9B-188A-3D14FB4F4C6F}"/>
              </a:ext>
            </a:extLst>
          </p:cNvPr>
          <p:cNvSpPr txBox="1">
            <a:spLocks noChangeArrowheads="1"/>
          </p:cNvSpPr>
          <p:nvPr/>
        </p:nvSpPr>
        <p:spPr bwMode="auto">
          <a:xfrm>
            <a:off x="3124200" y="5959475"/>
            <a:ext cx="56165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r>
              <a:rPr lang="en-US" altLang="en-US" sz="1600" b="1" i="0">
                <a:solidFill>
                  <a:srgbClr val="FF0000"/>
                </a:solidFill>
                <a:latin typeface="Arial" panose="020B0604020202020204" pitchFamily="34" charset="0"/>
              </a:rPr>
              <a:t>Knowledge 	Skills 		Autonomy and 				Responsibility</a:t>
            </a:r>
          </a:p>
          <a:p>
            <a:pPr>
              <a:spcBef>
                <a:spcPct val="0"/>
              </a:spcBef>
              <a:buClrTx/>
              <a:buFontTx/>
              <a:buNone/>
            </a:pPr>
            <a:endParaRPr lang="en-US" altLang="en-US" sz="1200" i="0"/>
          </a:p>
        </p:txBody>
      </p:sp>
      <p:sp>
        <p:nvSpPr>
          <p:cNvPr id="25615" name="Oval 1">
            <a:extLst>
              <a:ext uri="{FF2B5EF4-FFF2-40B4-BE49-F238E27FC236}">
                <a16:creationId xmlns:a16="http://schemas.microsoft.com/office/drawing/2014/main" id="{3FD54CD5-BE3C-6327-D7B8-0233473D4C66}"/>
              </a:ext>
            </a:extLst>
          </p:cNvPr>
          <p:cNvSpPr>
            <a:spLocks noChangeArrowheads="1"/>
          </p:cNvSpPr>
          <p:nvPr/>
        </p:nvSpPr>
        <p:spPr bwMode="auto">
          <a:xfrm>
            <a:off x="4716463" y="5661025"/>
            <a:ext cx="4024312" cy="106838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FontTx/>
              <a:buNone/>
            </a:pPr>
            <a:endParaRPr lang="en-US" altLang="en-US" sz="1200" i="0"/>
          </a:p>
        </p:txBody>
      </p:sp>
      <p:sp>
        <p:nvSpPr>
          <p:cNvPr id="2" name="TextBox 1">
            <a:extLst>
              <a:ext uri="{FF2B5EF4-FFF2-40B4-BE49-F238E27FC236}">
                <a16:creationId xmlns:a16="http://schemas.microsoft.com/office/drawing/2014/main" id="{C2085FA9-C820-8CAA-50A3-25055350C0E0}"/>
              </a:ext>
            </a:extLst>
          </p:cNvPr>
          <p:cNvSpPr txBox="1"/>
          <p:nvPr/>
        </p:nvSpPr>
        <p:spPr>
          <a:xfrm>
            <a:off x="2330450" y="185738"/>
            <a:ext cx="4489898" cy="830997"/>
          </a:xfrm>
          <a:prstGeom prst="rect">
            <a:avLst/>
          </a:prstGeom>
          <a:noFill/>
        </p:spPr>
        <p:txBody>
          <a:bodyPr wrap="square" rtlCol="0">
            <a:spAutoFit/>
          </a:bodyPr>
          <a:lstStyle/>
          <a:p>
            <a:r>
              <a:rPr lang="en-NL" sz="2400">
                <a:solidFill>
                  <a:schemeClr val="bg2">
                    <a:lumMod val="50000"/>
                  </a:schemeClr>
                </a:solidFill>
              </a:rPr>
              <a:t>CALOHEE </a:t>
            </a:r>
            <a:r>
              <a:rPr lang="en-US" sz="2400" dirty="0">
                <a:solidFill>
                  <a:schemeClr val="bg2">
                    <a:lumMod val="50000"/>
                  </a:schemeClr>
                </a:solidFill>
              </a:rPr>
              <a:t>Design: Merger of EQF and QF for EHEA</a:t>
            </a:r>
            <a:endParaRPr lang="en-NL" sz="2400" dirty="0">
              <a:solidFill>
                <a:schemeClr val="bg2">
                  <a:lumMod val="50000"/>
                </a:schemeClr>
              </a:solidFill>
            </a:endParaRPr>
          </a:p>
        </p:txBody>
      </p:sp>
      <p:pic>
        <p:nvPicPr>
          <p:cNvPr id="3" name="Picture 2" descr="C:\Users\Robert\AppData\Local\Temp\Logo Tuning Academy.png">
            <a:extLst>
              <a:ext uri="{FF2B5EF4-FFF2-40B4-BE49-F238E27FC236}">
                <a16:creationId xmlns:a16="http://schemas.microsoft.com/office/drawing/2014/main" id="{6FD4CFD5-8847-2752-ED55-4169BE43FEB8}"/>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163816" y="49212"/>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298062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1" y="0"/>
            <a:ext cx="1497177" cy="92515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15416" y="1"/>
            <a:ext cx="1728583" cy="92515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7C03B6-C737-A74B-A8DE-634D5D2181D5}"/>
              </a:ext>
            </a:extLst>
          </p:cNvPr>
          <p:cNvSpPr txBox="1"/>
          <p:nvPr/>
        </p:nvSpPr>
        <p:spPr>
          <a:xfrm>
            <a:off x="478737" y="1151297"/>
            <a:ext cx="7992888" cy="4770537"/>
          </a:xfrm>
          <a:prstGeom prst="rect">
            <a:avLst/>
          </a:prstGeom>
          <a:noFill/>
        </p:spPr>
        <p:txBody>
          <a:bodyPr wrap="square" rtlCol="0">
            <a:spAutoFit/>
          </a:bodyPr>
          <a:lstStyle/>
          <a:p>
            <a:r>
              <a:rPr lang="en-US" sz="2200" dirty="0">
                <a:solidFill>
                  <a:srgbClr val="FF0000"/>
                </a:solidFill>
              </a:rPr>
              <a:t>Basic philosophy of the merger / combination of the two European qualifications frameworks: </a:t>
            </a:r>
          </a:p>
          <a:p>
            <a:endParaRPr lang="en-US" sz="2000" dirty="0">
              <a:solidFill>
                <a:srgbClr val="002060"/>
              </a:solidFill>
            </a:endParaRPr>
          </a:p>
          <a:p>
            <a:pPr marL="285750" indent="-285750">
              <a:buFont typeface="Wingdings" pitchFamily="2" charset="2"/>
              <a:buChar char="Ø"/>
            </a:pPr>
            <a:r>
              <a:rPr lang="en-US" sz="2000" dirty="0">
                <a:solidFill>
                  <a:srgbClr val="002060"/>
                </a:solidFill>
              </a:rPr>
              <a:t>Five /six dimensions implies five/six descriptors, which are split up in three parts</a:t>
            </a:r>
          </a:p>
          <a:p>
            <a:pPr marL="285750" indent="-285750">
              <a:buFont typeface="Wingdings" pitchFamily="2" charset="2"/>
              <a:buChar char="Ø"/>
            </a:pPr>
            <a:r>
              <a:rPr lang="en-US" sz="2000" dirty="0">
                <a:solidFill>
                  <a:srgbClr val="002060"/>
                </a:solidFill>
              </a:rPr>
              <a:t>The dimensions for first and second cycle (EQF-levels 6 and 7) are: </a:t>
            </a:r>
          </a:p>
          <a:p>
            <a:pPr marL="742950" lvl="1" indent="-285750">
              <a:buFont typeface="Wingdings" pitchFamily="2" charset="2"/>
              <a:buChar char="v"/>
            </a:pPr>
            <a:r>
              <a:rPr lang="en-US" sz="2000" dirty="0">
                <a:solidFill>
                  <a:srgbClr val="002060"/>
                </a:solidFill>
              </a:rPr>
              <a:t>Knowledge and Understanding</a:t>
            </a:r>
          </a:p>
          <a:p>
            <a:pPr marL="742950" lvl="1" indent="-285750">
              <a:buFont typeface="Wingdings" pitchFamily="2" charset="2"/>
              <a:buChar char="v"/>
            </a:pPr>
            <a:r>
              <a:rPr lang="en-US" sz="2000" dirty="0">
                <a:solidFill>
                  <a:srgbClr val="002060"/>
                </a:solidFill>
              </a:rPr>
              <a:t>Field related and general / generic skills and competences</a:t>
            </a:r>
          </a:p>
          <a:p>
            <a:pPr marL="742950" lvl="1" indent="-285750">
              <a:buFont typeface="Wingdings" pitchFamily="2" charset="2"/>
              <a:buChar char="v"/>
            </a:pPr>
            <a:r>
              <a:rPr lang="en-US" sz="2000" dirty="0">
                <a:solidFill>
                  <a:srgbClr val="002060"/>
                </a:solidFill>
              </a:rPr>
              <a:t>Critical reflection, judgements, synthesizing and design (modelling)</a:t>
            </a:r>
          </a:p>
          <a:p>
            <a:pPr marL="742950" lvl="1" indent="-285750">
              <a:buFont typeface="Wingdings" pitchFamily="2" charset="2"/>
              <a:buChar char="v"/>
            </a:pPr>
            <a:r>
              <a:rPr lang="en-US" sz="2000" dirty="0">
                <a:solidFill>
                  <a:srgbClr val="002060"/>
                </a:solidFill>
              </a:rPr>
              <a:t>Communication and information sharing</a:t>
            </a:r>
          </a:p>
          <a:p>
            <a:pPr marL="742950" lvl="1" indent="-285750">
              <a:buFont typeface="Wingdings" pitchFamily="2" charset="2"/>
              <a:buChar char="v"/>
            </a:pPr>
            <a:r>
              <a:rPr lang="en-US" sz="2000" dirty="0">
                <a:solidFill>
                  <a:srgbClr val="002060"/>
                </a:solidFill>
              </a:rPr>
              <a:t>Lifelong learning</a:t>
            </a:r>
          </a:p>
          <a:p>
            <a:pPr marL="276225" lvl="1" indent="-266700">
              <a:buFont typeface="Wingdings" pitchFamily="2" charset="2"/>
              <a:buChar char="Ø"/>
            </a:pPr>
            <a:r>
              <a:rPr lang="en-US" sz="2000" dirty="0">
                <a:solidFill>
                  <a:srgbClr val="002060"/>
                </a:solidFill>
              </a:rPr>
              <a:t>Level 8 / third cycle has an additional descriptor: Research</a:t>
            </a:r>
          </a:p>
          <a:p>
            <a:pPr marL="276225" lvl="1" indent="-266700">
              <a:buFont typeface="Wingdings" pitchFamily="2" charset="2"/>
              <a:buChar char="Ø"/>
            </a:pPr>
            <a:r>
              <a:rPr lang="en-US" sz="2000" dirty="0">
                <a:solidFill>
                  <a:srgbClr val="002060"/>
                </a:solidFill>
              </a:rPr>
              <a:t>Each dimension involves a component of ‘knowledge’, of ‘skills’ (application) and of ‘autonomy and responsibility’ (operating with authority in work related and societal contexts) </a:t>
            </a:r>
          </a:p>
        </p:txBody>
      </p:sp>
      <p:sp>
        <p:nvSpPr>
          <p:cNvPr id="3" name="TextBox 2">
            <a:extLst>
              <a:ext uri="{FF2B5EF4-FFF2-40B4-BE49-F238E27FC236}">
                <a16:creationId xmlns:a16="http://schemas.microsoft.com/office/drawing/2014/main" id="{37D228FF-4F7D-AE4B-B31A-45079C87E66F}"/>
              </a:ext>
            </a:extLst>
          </p:cNvPr>
          <p:cNvSpPr txBox="1"/>
          <p:nvPr/>
        </p:nvSpPr>
        <p:spPr>
          <a:xfrm>
            <a:off x="3394037" y="292056"/>
            <a:ext cx="2162287"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a:t>
            </a:r>
          </a:p>
        </p:txBody>
      </p:sp>
      <p:cxnSp>
        <p:nvCxnSpPr>
          <p:cNvPr id="9" name="Straight Connector 8">
            <a:extLst>
              <a:ext uri="{FF2B5EF4-FFF2-40B4-BE49-F238E27FC236}">
                <a16:creationId xmlns:a16="http://schemas.microsoft.com/office/drawing/2014/main" id="{B01E1335-8644-5D4D-B0BF-1956E3412E6A}"/>
              </a:ext>
            </a:extLst>
          </p:cNvPr>
          <p:cNvCxnSpPr/>
          <p:nvPr/>
        </p:nvCxnSpPr>
        <p:spPr>
          <a:xfrm>
            <a:off x="1925619" y="925159"/>
            <a:ext cx="510988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838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9713" y="107576"/>
            <a:ext cx="4289537" cy="929591"/>
          </a:xfrm>
        </p:spPr>
        <p:txBody>
          <a:bodyPr/>
          <a:lstStyle/>
          <a:p>
            <a:r>
              <a:rPr lang="en-US" sz="2800" b="1" dirty="0">
                <a:solidFill>
                  <a:srgbClr val="FF0000"/>
                </a:solidFill>
                <a:latin typeface="Arial" panose="020B0604020202020204" pitchFamily="34" charset="0"/>
                <a:cs typeface="Arial" panose="020B0604020202020204" pitchFamily="34" charset="0"/>
              </a:rPr>
              <a:t>Outline</a:t>
            </a:r>
          </a:p>
        </p:txBody>
      </p:sp>
      <p:sp>
        <p:nvSpPr>
          <p:cNvPr id="3" name="Content Placeholder 2"/>
          <p:cNvSpPr>
            <a:spLocks noGrp="1"/>
          </p:cNvSpPr>
          <p:nvPr>
            <p:ph idx="1"/>
          </p:nvPr>
        </p:nvSpPr>
        <p:spPr>
          <a:xfrm>
            <a:off x="309668" y="1410504"/>
            <a:ext cx="8453332" cy="5013673"/>
          </a:xfrm>
        </p:spPr>
        <p:txBody>
          <a:bodyPr>
            <a:normAutofit fontScale="92500" lnSpcReduction="20000"/>
          </a:bodyPr>
          <a:lstStyle/>
          <a:p>
            <a:pPr marL="0" indent="0">
              <a:buNone/>
            </a:pPr>
            <a:r>
              <a:rPr lang="en-US" sz="2900" b="1" dirty="0">
                <a:solidFill>
                  <a:srgbClr val="FF0000"/>
                </a:solidFill>
                <a:latin typeface="Arial"/>
                <a:cs typeface="Arial"/>
              </a:rPr>
              <a:t>Content</a:t>
            </a:r>
            <a:endParaRPr lang="en-US" sz="2900" dirty="0">
              <a:solidFill>
                <a:srgbClr val="FF0000"/>
              </a:solidFill>
              <a:latin typeface="Arial"/>
              <a:cs typeface="Arial"/>
            </a:endParaRPr>
          </a:p>
          <a:p>
            <a:pPr marL="457200" indent="-457200">
              <a:buAutoNum type="arabicPeriod"/>
            </a:pPr>
            <a:r>
              <a:rPr lang="en-US" sz="2900" dirty="0">
                <a:solidFill>
                  <a:srgbClr val="000090"/>
                </a:solidFill>
                <a:latin typeface="Arial"/>
                <a:cs typeface="Arial"/>
              </a:rPr>
              <a:t>Context: Social-Economic Reality: Financial and Economic crisis, 2008 – present</a:t>
            </a:r>
          </a:p>
          <a:p>
            <a:pPr marL="457200" indent="-457200">
              <a:buAutoNum type="arabicPeriod"/>
            </a:pPr>
            <a:r>
              <a:rPr lang="en-US" sz="2900" dirty="0">
                <a:solidFill>
                  <a:srgbClr val="000090"/>
                </a:solidFill>
                <a:latin typeface="Arial"/>
                <a:cs typeface="Arial"/>
              </a:rPr>
              <a:t>Context: Learning and Teaching - Change of paradigm</a:t>
            </a:r>
          </a:p>
          <a:p>
            <a:pPr marL="457200" indent="-457200">
              <a:buAutoNum type="arabicPeriod"/>
            </a:pPr>
            <a:r>
              <a:rPr lang="en-US" sz="2900" dirty="0">
                <a:solidFill>
                  <a:srgbClr val="000090"/>
                </a:solidFill>
                <a:latin typeface="Arial"/>
                <a:cs typeface="Arial"/>
              </a:rPr>
              <a:t>Instruments to evidence (quality of) learning</a:t>
            </a:r>
          </a:p>
          <a:p>
            <a:pPr marL="457200" indent="-457200">
              <a:buAutoNum type="arabicPeriod"/>
            </a:pPr>
            <a:r>
              <a:rPr lang="en-US" sz="2900" dirty="0">
                <a:solidFill>
                  <a:srgbClr val="000090"/>
                </a:solidFill>
                <a:latin typeface="Arial"/>
                <a:cs typeface="Arial"/>
              </a:rPr>
              <a:t>Role of Qualifications Frameworks</a:t>
            </a:r>
          </a:p>
          <a:p>
            <a:pPr marL="457200" indent="-457200">
              <a:buAutoNum type="arabicPeriod"/>
            </a:pPr>
            <a:r>
              <a:rPr lang="en-US" sz="2900" dirty="0">
                <a:solidFill>
                  <a:srgbClr val="000090"/>
                </a:solidFill>
                <a:latin typeface="Arial"/>
                <a:cs typeface="Arial"/>
              </a:rPr>
              <a:t>Global Tuning Initiative</a:t>
            </a:r>
          </a:p>
          <a:p>
            <a:pPr marL="457200" indent="-457200">
              <a:buFontTx/>
              <a:buAutoNum type="arabicPeriod"/>
            </a:pPr>
            <a:r>
              <a:rPr lang="en-US" sz="2900" dirty="0">
                <a:solidFill>
                  <a:srgbClr val="000090"/>
                </a:solidFill>
                <a:latin typeface="Arial"/>
                <a:cs typeface="Arial"/>
              </a:rPr>
              <a:t>CALOHEE: </a:t>
            </a:r>
            <a:r>
              <a:rPr lang="en-US" sz="2600" dirty="0">
                <a:solidFill>
                  <a:srgbClr val="000090"/>
                </a:solidFill>
                <a:latin typeface="Arial"/>
                <a:cs typeface="Arial"/>
              </a:rPr>
              <a:t>Measuring and Comparing Achievements of Learning Outcomes in Higher Education in Europe</a:t>
            </a:r>
          </a:p>
          <a:p>
            <a:pPr marL="0" indent="0">
              <a:buNone/>
            </a:pPr>
            <a:endParaRPr lang="en-US" dirty="0"/>
          </a:p>
        </p:txBody>
      </p:sp>
      <p:pic>
        <p:nvPicPr>
          <p:cNvPr id="4" name="Picture 3"/>
          <p:cNvPicPr>
            <a:picLocks noChangeAspect="1"/>
          </p:cNvPicPr>
          <p:nvPr/>
        </p:nvPicPr>
        <p:blipFill>
          <a:blip r:embed="rId2"/>
          <a:stretch>
            <a:fillRect/>
          </a:stretch>
        </p:blipFill>
        <p:spPr>
          <a:xfrm>
            <a:off x="0" y="1"/>
            <a:ext cx="1797052" cy="1110462"/>
          </a:xfrm>
          <a:prstGeom prst="rect">
            <a:avLst/>
          </a:prstGeom>
        </p:spPr>
      </p:pic>
      <p:cxnSp>
        <p:nvCxnSpPr>
          <p:cNvPr id="6" name="Straight Connector 5"/>
          <p:cNvCxnSpPr/>
          <p:nvPr/>
        </p:nvCxnSpPr>
        <p:spPr>
          <a:xfrm>
            <a:off x="624417" y="1301750"/>
            <a:ext cx="7713905"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2" descr="C:\Users\Robert\AppData\Local\Temp\Logo Tuning Academy.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80385" y="0"/>
            <a:ext cx="2063615" cy="1104471"/>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35296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855" y="308740"/>
            <a:ext cx="4147895" cy="590927"/>
          </a:xfrm>
        </p:spPr>
        <p:txBody>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 Design </a:t>
            </a:r>
          </a:p>
        </p:txBody>
      </p:sp>
      <p:sp>
        <p:nvSpPr>
          <p:cNvPr id="3" name="Content Placeholder 2"/>
          <p:cNvSpPr>
            <a:spLocks noGrp="1"/>
          </p:cNvSpPr>
          <p:nvPr>
            <p:ph idx="1"/>
          </p:nvPr>
        </p:nvSpPr>
        <p:spPr>
          <a:xfrm>
            <a:off x="296332" y="1206501"/>
            <a:ext cx="8688917" cy="1143000"/>
          </a:xfrm>
        </p:spPr>
        <p:txBody>
          <a:bodyPr>
            <a:normAutofit/>
          </a:bodyPr>
          <a:lstStyle/>
          <a:p>
            <a:pPr marL="0" indent="0">
              <a:buNone/>
            </a:pPr>
            <a:r>
              <a:rPr lang="en-US" dirty="0">
                <a:solidFill>
                  <a:srgbClr val="FF0000"/>
                </a:solidFill>
              </a:rPr>
              <a:t>MULTI-DIMENSIONAL APPROACH</a:t>
            </a:r>
          </a:p>
          <a:p>
            <a:pPr marL="0" indent="0">
              <a:lnSpc>
                <a:spcPct val="80000"/>
              </a:lnSpc>
              <a:spcBef>
                <a:spcPts val="800"/>
              </a:spcBef>
              <a:buNone/>
            </a:pPr>
            <a:r>
              <a:rPr lang="en-US" dirty="0">
                <a:solidFill>
                  <a:srgbClr val="FF0000"/>
                </a:solidFill>
              </a:rPr>
              <a:t>Frameworks based on parameters/dimensions</a:t>
            </a:r>
          </a:p>
        </p:txBody>
      </p:sp>
      <p:pic>
        <p:nvPicPr>
          <p:cNvPr id="4" name="Picture 3"/>
          <p:cNvPicPr>
            <a:picLocks noChangeAspect="1"/>
          </p:cNvPicPr>
          <p:nvPr/>
        </p:nvPicPr>
        <p:blipFill>
          <a:blip r:embed="rId2"/>
          <a:stretch>
            <a:fillRect/>
          </a:stretch>
        </p:blipFill>
        <p:spPr>
          <a:xfrm>
            <a:off x="21169" y="16493"/>
            <a:ext cx="1788580" cy="1105228"/>
          </a:xfrm>
          <a:prstGeom prst="rect">
            <a:avLst/>
          </a:prstGeom>
        </p:spPr>
      </p:pic>
      <p:sp>
        <p:nvSpPr>
          <p:cNvPr id="5" name="Rectangle 4"/>
          <p:cNvSpPr/>
          <p:nvPr/>
        </p:nvSpPr>
        <p:spPr>
          <a:xfrm>
            <a:off x="1079500" y="4042833"/>
            <a:ext cx="1460500"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39999" y="4042833"/>
            <a:ext cx="1449918"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89917" y="4042833"/>
            <a:ext cx="1397000"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386916" y="4042833"/>
            <a:ext cx="1397001"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 Same Side Corner Rectangle 9"/>
          <p:cNvSpPr/>
          <p:nvPr/>
        </p:nvSpPr>
        <p:spPr>
          <a:xfrm>
            <a:off x="1079500" y="2984500"/>
            <a:ext cx="1460499" cy="1058333"/>
          </a:xfrm>
          <a:prstGeom prst="round2SameRect">
            <a:avLst/>
          </a:prstGeom>
          <a:pattFill prst="ltDnDiag">
            <a:fgClr>
              <a:schemeClr val="accent4">
                <a:lumMod val="40000"/>
                <a:lumOff val="60000"/>
              </a:schemeClr>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 Same Side Corner Rectangle 10"/>
          <p:cNvSpPr/>
          <p:nvPr/>
        </p:nvSpPr>
        <p:spPr>
          <a:xfrm>
            <a:off x="2540000" y="2984500"/>
            <a:ext cx="1449917" cy="1058333"/>
          </a:xfrm>
          <a:prstGeom prst="round2Same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3989917" y="2984500"/>
            <a:ext cx="1396999" cy="1058333"/>
          </a:xfrm>
          <a:prstGeom prst="round2Same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a:off x="5386917" y="2984500"/>
            <a:ext cx="1397000" cy="1058333"/>
          </a:xfrm>
          <a:prstGeom prst="round2SameRect">
            <a:avLst/>
          </a:prstGeom>
          <a:solidFill>
            <a:schemeClr val="accent3">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25083" y="4953000"/>
            <a:ext cx="4476750" cy="646331"/>
          </a:xfrm>
          <a:prstGeom prst="rect">
            <a:avLst/>
          </a:prstGeom>
          <a:solidFill>
            <a:schemeClr val="bg2"/>
          </a:solidFill>
        </p:spPr>
        <p:txBody>
          <a:bodyPr wrap="square" rtlCol="0">
            <a:spAutoFit/>
          </a:bodyPr>
          <a:lstStyle/>
          <a:p>
            <a:pPr algn="ctr"/>
            <a:r>
              <a:rPr lang="en-US" b="1" dirty="0">
                <a:solidFill>
                  <a:srgbClr val="000090"/>
                </a:solidFill>
                <a:latin typeface="Arial"/>
                <a:cs typeface="Arial"/>
              </a:rPr>
              <a:t>Common body of knowledge, skills and wider competences</a:t>
            </a:r>
          </a:p>
        </p:txBody>
      </p:sp>
      <p:sp>
        <p:nvSpPr>
          <p:cNvPr id="15" name="TextBox 14"/>
          <p:cNvSpPr txBox="1"/>
          <p:nvPr/>
        </p:nvSpPr>
        <p:spPr>
          <a:xfrm>
            <a:off x="3989917" y="3386667"/>
            <a:ext cx="1396999" cy="338554"/>
          </a:xfrm>
          <a:prstGeom prst="rect">
            <a:avLst/>
          </a:prstGeom>
          <a:noFill/>
        </p:spPr>
        <p:txBody>
          <a:bodyPr wrap="square" rtlCol="0">
            <a:spAutoFit/>
          </a:bodyPr>
          <a:lstStyle/>
          <a:p>
            <a:r>
              <a:rPr lang="en-US" sz="1600" dirty="0">
                <a:solidFill>
                  <a:srgbClr val="000090"/>
                </a:solidFill>
                <a:latin typeface="Arial"/>
                <a:cs typeface="Arial"/>
              </a:rPr>
              <a:t>Employability</a:t>
            </a:r>
          </a:p>
        </p:txBody>
      </p:sp>
      <p:sp>
        <p:nvSpPr>
          <p:cNvPr id="16" name="TextBox 15"/>
          <p:cNvSpPr txBox="1"/>
          <p:nvPr/>
        </p:nvSpPr>
        <p:spPr>
          <a:xfrm>
            <a:off x="1079500" y="6191249"/>
            <a:ext cx="7632700" cy="461665"/>
          </a:xfrm>
          <a:prstGeom prst="rect">
            <a:avLst/>
          </a:prstGeom>
          <a:noFill/>
        </p:spPr>
        <p:txBody>
          <a:bodyPr wrap="square" rtlCol="0">
            <a:spAutoFit/>
          </a:bodyPr>
          <a:lstStyle/>
          <a:p>
            <a:r>
              <a:rPr lang="en-US" sz="2400" dirty="0">
                <a:solidFill>
                  <a:srgbClr val="000090"/>
                </a:solidFill>
                <a:latin typeface="Arial"/>
                <a:cs typeface="Arial"/>
              </a:rPr>
              <a:t>Qualifications Reference and Assessment frameworks</a:t>
            </a:r>
          </a:p>
        </p:txBody>
      </p:sp>
      <p:sp>
        <p:nvSpPr>
          <p:cNvPr id="17" name="TextBox 16"/>
          <p:cNvSpPr txBox="1"/>
          <p:nvPr/>
        </p:nvSpPr>
        <p:spPr>
          <a:xfrm>
            <a:off x="5471584" y="3127057"/>
            <a:ext cx="1312333" cy="830997"/>
          </a:xfrm>
          <a:prstGeom prst="rect">
            <a:avLst/>
          </a:prstGeom>
          <a:noFill/>
        </p:spPr>
        <p:txBody>
          <a:bodyPr wrap="square" rtlCol="0">
            <a:spAutoFit/>
          </a:bodyPr>
          <a:lstStyle/>
          <a:p>
            <a:r>
              <a:rPr lang="en-US" sz="1600" dirty="0">
                <a:solidFill>
                  <a:srgbClr val="000090"/>
                </a:solidFill>
                <a:latin typeface="Arial"/>
                <a:cs typeface="Arial"/>
              </a:rPr>
              <a:t>Civic, social and cultural engagement</a:t>
            </a:r>
          </a:p>
        </p:txBody>
      </p:sp>
      <p:sp>
        <p:nvSpPr>
          <p:cNvPr id="18" name="TextBox 17"/>
          <p:cNvSpPr txBox="1"/>
          <p:nvPr/>
        </p:nvSpPr>
        <p:spPr>
          <a:xfrm>
            <a:off x="1079500" y="3127057"/>
            <a:ext cx="1460499" cy="830997"/>
          </a:xfrm>
          <a:prstGeom prst="rect">
            <a:avLst/>
          </a:prstGeom>
          <a:noFill/>
        </p:spPr>
        <p:txBody>
          <a:bodyPr wrap="square" rtlCol="0">
            <a:spAutoFit/>
          </a:bodyPr>
          <a:lstStyle/>
          <a:p>
            <a:pPr algn="ctr"/>
            <a:r>
              <a:rPr lang="en-US" sz="1600" dirty="0">
                <a:solidFill>
                  <a:srgbClr val="000090"/>
                </a:solidFill>
                <a:latin typeface="Arial"/>
                <a:cs typeface="Arial"/>
              </a:rPr>
              <a:t>Knowledge: theory and methodology</a:t>
            </a:r>
          </a:p>
        </p:txBody>
      </p:sp>
      <p:sp>
        <p:nvSpPr>
          <p:cNvPr id="19" name="TextBox 18"/>
          <p:cNvSpPr txBox="1"/>
          <p:nvPr/>
        </p:nvSpPr>
        <p:spPr>
          <a:xfrm>
            <a:off x="2656417" y="3127057"/>
            <a:ext cx="1206500" cy="830997"/>
          </a:xfrm>
          <a:prstGeom prst="rect">
            <a:avLst/>
          </a:prstGeom>
          <a:noFill/>
        </p:spPr>
        <p:txBody>
          <a:bodyPr wrap="square" rtlCol="0">
            <a:spAutoFit/>
          </a:bodyPr>
          <a:lstStyle/>
          <a:p>
            <a:pPr algn="ctr"/>
            <a:r>
              <a:rPr lang="en-US" sz="1600" dirty="0">
                <a:solidFill>
                  <a:srgbClr val="000090"/>
                </a:solidFill>
                <a:latin typeface="Arial"/>
                <a:cs typeface="Arial"/>
              </a:rPr>
              <a:t>Application knowledge and skills</a:t>
            </a:r>
          </a:p>
        </p:txBody>
      </p:sp>
      <p:cxnSp>
        <p:nvCxnSpPr>
          <p:cNvPr id="20" name="Straight Connector 19"/>
          <p:cNvCxnSpPr>
            <a:cxnSpLocks/>
          </p:cNvCxnSpPr>
          <p:nvPr/>
        </p:nvCxnSpPr>
        <p:spPr>
          <a:xfrm>
            <a:off x="1893346" y="1114331"/>
            <a:ext cx="5112821"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783918" y="4042833"/>
            <a:ext cx="571500"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Connector 23"/>
          <p:cNvCxnSpPr/>
          <p:nvPr/>
        </p:nvCxnSpPr>
        <p:spPr>
          <a:xfrm>
            <a:off x="1079500" y="4360333"/>
            <a:ext cx="6275918" cy="105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079500" y="4730750"/>
            <a:ext cx="6275918"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5400000">
            <a:off x="6752168" y="4864644"/>
            <a:ext cx="1788582" cy="369332"/>
          </a:xfrm>
          <a:prstGeom prst="rect">
            <a:avLst/>
          </a:prstGeom>
          <a:noFill/>
        </p:spPr>
        <p:txBody>
          <a:bodyPr wrap="square" rtlCol="0">
            <a:spAutoFit/>
          </a:bodyPr>
          <a:lstStyle/>
          <a:p>
            <a:r>
              <a:rPr lang="en-US" b="1" dirty="0">
                <a:solidFill>
                  <a:srgbClr val="00009E"/>
                </a:solidFill>
                <a:latin typeface="Arial"/>
                <a:cs typeface="Arial"/>
              </a:rPr>
              <a:t>DIMENSIONS</a:t>
            </a:r>
          </a:p>
        </p:txBody>
      </p:sp>
      <p:sp>
        <p:nvSpPr>
          <p:cNvPr id="31" name="TextBox 30"/>
          <p:cNvSpPr txBox="1"/>
          <p:nvPr/>
        </p:nvSpPr>
        <p:spPr>
          <a:xfrm>
            <a:off x="1079500" y="2159001"/>
            <a:ext cx="3810000" cy="381000"/>
          </a:xfrm>
          <a:prstGeom prst="rect">
            <a:avLst/>
          </a:prstGeom>
          <a:noFill/>
        </p:spPr>
        <p:txBody>
          <a:bodyPr wrap="square" rtlCol="0">
            <a:spAutoFit/>
          </a:bodyPr>
          <a:lstStyle/>
          <a:p>
            <a:r>
              <a:rPr lang="en-US" b="1" dirty="0">
                <a:solidFill>
                  <a:srgbClr val="00009E"/>
                </a:solidFill>
                <a:latin typeface="Arial"/>
                <a:cs typeface="Arial"/>
              </a:rPr>
              <a:t>PARAMETERS / CATEGORIES</a:t>
            </a:r>
          </a:p>
        </p:txBody>
      </p:sp>
      <p:sp>
        <p:nvSpPr>
          <p:cNvPr id="32" name="TextBox 31"/>
          <p:cNvSpPr txBox="1"/>
          <p:nvPr/>
        </p:nvSpPr>
        <p:spPr>
          <a:xfrm>
            <a:off x="624417" y="2592428"/>
            <a:ext cx="6234642" cy="369332"/>
          </a:xfrm>
          <a:prstGeom prst="rect">
            <a:avLst/>
          </a:prstGeom>
          <a:solidFill>
            <a:schemeClr val="bg2"/>
          </a:solidFill>
          <a:ln>
            <a:solidFill>
              <a:srgbClr val="000090"/>
            </a:solidFill>
          </a:ln>
        </p:spPr>
        <p:txBody>
          <a:bodyPr wrap="square" rtlCol="0">
            <a:spAutoFit/>
          </a:bodyPr>
          <a:lstStyle/>
          <a:p>
            <a:r>
              <a:rPr lang="en-US" dirty="0">
                <a:solidFill>
                  <a:srgbClr val="00009E"/>
                </a:solidFill>
              </a:rPr>
              <a:t>EQF: Knowledge	   Skills		(Wider) Competences</a:t>
            </a:r>
          </a:p>
        </p:txBody>
      </p:sp>
      <p:cxnSp>
        <p:nvCxnSpPr>
          <p:cNvPr id="34" name="Straight Connector 33"/>
          <p:cNvCxnSpPr/>
          <p:nvPr/>
        </p:nvCxnSpPr>
        <p:spPr>
          <a:xfrm>
            <a:off x="2539999" y="2540001"/>
            <a:ext cx="1" cy="369333"/>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989917" y="2540002"/>
            <a:ext cx="0" cy="369332"/>
          </a:xfrm>
          <a:prstGeom prst="line">
            <a:avLst/>
          </a:prstGeom>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879167" y="4069492"/>
            <a:ext cx="359833" cy="307777"/>
          </a:xfrm>
          <a:prstGeom prst="rect">
            <a:avLst/>
          </a:prstGeom>
          <a:noFill/>
        </p:spPr>
        <p:txBody>
          <a:bodyPr wrap="square" rtlCol="0">
            <a:spAutoFit/>
          </a:bodyPr>
          <a:lstStyle/>
          <a:p>
            <a:r>
              <a:rPr lang="en-US" sz="1400" b="1" dirty="0">
                <a:solidFill>
                  <a:srgbClr val="00009E"/>
                </a:solidFill>
                <a:latin typeface="Arial"/>
                <a:cs typeface="Arial"/>
              </a:rPr>
              <a:t>1</a:t>
            </a:r>
          </a:p>
        </p:txBody>
      </p:sp>
      <p:sp>
        <p:nvSpPr>
          <p:cNvPr id="38" name="TextBox 37"/>
          <p:cNvSpPr txBox="1"/>
          <p:nvPr/>
        </p:nvSpPr>
        <p:spPr>
          <a:xfrm>
            <a:off x="6879167" y="4455583"/>
            <a:ext cx="359833" cy="307777"/>
          </a:xfrm>
          <a:prstGeom prst="rect">
            <a:avLst/>
          </a:prstGeom>
          <a:noFill/>
        </p:spPr>
        <p:txBody>
          <a:bodyPr wrap="square" rtlCol="0">
            <a:spAutoFit/>
          </a:bodyPr>
          <a:lstStyle/>
          <a:p>
            <a:r>
              <a:rPr lang="en-US" sz="1400" b="1" dirty="0">
                <a:solidFill>
                  <a:srgbClr val="00009E"/>
                </a:solidFill>
                <a:latin typeface="Arial"/>
                <a:cs typeface="Arial"/>
              </a:rPr>
              <a:t>2</a:t>
            </a:r>
          </a:p>
        </p:txBody>
      </p:sp>
      <p:pic>
        <p:nvPicPr>
          <p:cNvPr id="33" name="Picture 32" descr="C:\Users\Robert\AppData\Local\Temp\Logo Tuning Academy.png">
            <a:extLst>
              <a:ext uri="{FF2B5EF4-FFF2-40B4-BE49-F238E27FC236}">
                <a16:creationId xmlns:a16="http://schemas.microsoft.com/office/drawing/2014/main" id="{91DED5CA-46C6-D940-8D85-99F58AFEDD2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30479" y="57912"/>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0333023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54095" y="43408"/>
            <a:ext cx="1709594" cy="105641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18380" y="79413"/>
            <a:ext cx="1925619" cy="103061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62BF766-0F24-B84E-AE01-1F4CCDCA6BCF}"/>
              </a:ext>
            </a:extLst>
          </p:cNvPr>
          <p:cNvSpPr txBox="1"/>
          <p:nvPr/>
        </p:nvSpPr>
        <p:spPr>
          <a:xfrm>
            <a:off x="467543" y="1551253"/>
            <a:ext cx="8208912" cy="784830"/>
          </a:xfrm>
          <a:prstGeom prst="rect">
            <a:avLst/>
          </a:prstGeom>
          <a:noFill/>
        </p:spPr>
        <p:txBody>
          <a:bodyPr wrap="square" rtlCol="0">
            <a:spAutoFit/>
          </a:bodyPr>
          <a:lstStyle/>
          <a:p>
            <a:pPr>
              <a:spcAft>
                <a:spcPts val="600"/>
              </a:spcAft>
            </a:pPr>
            <a:r>
              <a:rPr lang="en-US" sz="2200" dirty="0">
                <a:solidFill>
                  <a:srgbClr val="FF0000"/>
                </a:solidFill>
              </a:rPr>
              <a:t>Tuning-CALOHEE Qualifications Reference Framework model </a:t>
            </a:r>
            <a:endParaRPr lang="en-US" sz="2200" dirty="0"/>
          </a:p>
          <a:p>
            <a:pPr marL="285750" indent="-285750">
              <a:buFont typeface="Wingdings" pitchFamily="2" charset="2"/>
              <a:buChar char="Ø"/>
            </a:pPr>
            <a:r>
              <a:rPr lang="en-US" dirty="0">
                <a:solidFill>
                  <a:srgbClr val="002060"/>
                </a:solidFill>
              </a:rPr>
              <a:t>5 or 6 dimensions combined with three levels of achievement </a:t>
            </a:r>
          </a:p>
        </p:txBody>
      </p:sp>
      <p:sp>
        <p:nvSpPr>
          <p:cNvPr id="3" name="Notched Right Arrow 2">
            <a:extLst>
              <a:ext uri="{FF2B5EF4-FFF2-40B4-BE49-F238E27FC236}">
                <a16:creationId xmlns:a16="http://schemas.microsoft.com/office/drawing/2014/main" id="{EC0A8EBC-FB93-184F-8265-920FBC024F7F}"/>
              </a:ext>
            </a:extLst>
          </p:cNvPr>
          <p:cNvSpPr/>
          <p:nvPr/>
        </p:nvSpPr>
        <p:spPr>
          <a:xfrm>
            <a:off x="539553" y="2796004"/>
            <a:ext cx="2448272" cy="864096"/>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a:extLst>
              <a:ext uri="{FF2B5EF4-FFF2-40B4-BE49-F238E27FC236}">
                <a16:creationId xmlns:a16="http://schemas.microsoft.com/office/drawing/2014/main" id="{6EB286ED-AB9F-CA42-8940-4D8C57C62A3F}"/>
              </a:ext>
            </a:extLst>
          </p:cNvPr>
          <p:cNvSpPr/>
          <p:nvPr/>
        </p:nvSpPr>
        <p:spPr>
          <a:xfrm>
            <a:off x="2743505" y="2723996"/>
            <a:ext cx="2736304" cy="100811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Notched Right Arrow 8">
            <a:extLst>
              <a:ext uri="{FF2B5EF4-FFF2-40B4-BE49-F238E27FC236}">
                <a16:creationId xmlns:a16="http://schemas.microsoft.com/office/drawing/2014/main" id="{B54D42A9-EFE0-674E-96B1-8596018C1866}"/>
              </a:ext>
            </a:extLst>
          </p:cNvPr>
          <p:cNvSpPr/>
          <p:nvPr/>
        </p:nvSpPr>
        <p:spPr>
          <a:xfrm>
            <a:off x="5216626" y="2648948"/>
            <a:ext cx="3006689" cy="1132473"/>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8E34B7E-96AA-5448-BECF-7910F8BA0531}"/>
              </a:ext>
            </a:extLst>
          </p:cNvPr>
          <p:cNvSpPr txBox="1"/>
          <p:nvPr/>
        </p:nvSpPr>
        <p:spPr>
          <a:xfrm>
            <a:off x="629816" y="3743873"/>
            <a:ext cx="1584176" cy="1200329"/>
          </a:xfrm>
          <a:prstGeom prst="rect">
            <a:avLst/>
          </a:prstGeom>
          <a:noFill/>
        </p:spPr>
        <p:txBody>
          <a:bodyPr wrap="square" rtlCol="0">
            <a:spAutoFit/>
          </a:bodyPr>
          <a:lstStyle/>
          <a:p>
            <a:r>
              <a:rPr lang="en-US" dirty="0">
                <a:solidFill>
                  <a:srgbClr val="FF0000"/>
                </a:solidFill>
              </a:rPr>
              <a:t>Knowledge:</a:t>
            </a:r>
          </a:p>
          <a:p>
            <a:r>
              <a:rPr lang="en-US" dirty="0">
                <a:solidFill>
                  <a:srgbClr val="002060"/>
                </a:solidFill>
              </a:rPr>
              <a:t>Foundation level of </a:t>
            </a:r>
          </a:p>
          <a:p>
            <a:r>
              <a:rPr lang="en-US" dirty="0">
                <a:solidFill>
                  <a:srgbClr val="002060"/>
                </a:solidFill>
              </a:rPr>
              <a:t>achievement</a:t>
            </a:r>
          </a:p>
        </p:txBody>
      </p:sp>
      <p:sp>
        <p:nvSpPr>
          <p:cNvPr id="11" name="TextBox 10">
            <a:extLst>
              <a:ext uri="{FF2B5EF4-FFF2-40B4-BE49-F238E27FC236}">
                <a16:creationId xmlns:a16="http://schemas.microsoft.com/office/drawing/2014/main" id="{80C31224-2C1B-AF4D-825E-481B3A45BEB0}"/>
              </a:ext>
            </a:extLst>
          </p:cNvPr>
          <p:cNvSpPr txBox="1"/>
          <p:nvPr/>
        </p:nvSpPr>
        <p:spPr>
          <a:xfrm>
            <a:off x="2887522" y="3732108"/>
            <a:ext cx="1941986" cy="1477328"/>
          </a:xfrm>
          <a:prstGeom prst="rect">
            <a:avLst/>
          </a:prstGeom>
          <a:noFill/>
        </p:spPr>
        <p:txBody>
          <a:bodyPr wrap="square" rtlCol="0">
            <a:spAutoFit/>
          </a:bodyPr>
          <a:lstStyle/>
          <a:p>
            <a:r>
              <a:rPr lang="en-US" dirty="0">
                <a:solidFill>
                  <a:srgbClr val="FF0000"/>
                </a:solidFill>
              </a:rPr>
              <a:t>Skills: </a:t>
            </a:r>
            <a:r>
              <a:rPr lang="en-US" dirty="0">
                <a:solidFill>
                  <a:srgbClr val="002060"/>
                </a:solidFill>
              </a:rPr>
              <a:t>(Application of knowledge): Mediate level of achievement</a:t>
            </a:r>
          </a:p>
        </p:txBody>
      </p:sp>
      <p:sp>
        <p:nvSpPr>
          <p:cNvPr id="12" name="TextBox 11">
            <a:extLst>
              <a:ext uri="{FF2B5EF4-FFF2-40B4-BE49-F238E27FC236}">
                <a16:creationId xmlns:a16="http://schemas.microsoft.com/office/drawing/2014/main" id="{B8BD704E-E7FD-A44D-9816-ACD79322A1C0}"/>
              </a:ext>
            </a:extLst>
          </p:cNvPr>
          <p:cNvSpPr txBox="1"/>
          <p:nvPr/>
        </p:nvSpPr>
        <p:spPr>
          <a:xfrm>
            <a:off x="5479809" y="3660100"/>
            <a:ext cx="2203952" cy="1754326"/>
          </a:xfrm>
          <a:prstGeom prst="rect">
            <a:avLst/>
          </a:prstGeom>
          <a:noFill/>
        </p:spPr>
        <p:txBody>
          <a:bodyPr wrap="square" rtlCol="0">
            <a:spAutoFit/>
          </a:bodyPr>
          <a:lstStyle/>
          <a:p>
            <a:r>
              <a:rPr lang="en-US" dirty="0">
                <a:solidFill>
                  <a:srgbClr val="FF0000"/>
                </a:solidFill>
              </a:rPr>
              <a:t>Autonomy and Responsibility </a:t>
            </a:r>
            <a:r>
              <a:rPr lang="en-US" dirty="0">
                <a:solidFill>
                  <a:srgbClr val="002060"/>
                </a:solidFill>
              </a:rPr>
              <a:t>(to be perceived as </a:t>
            </a:r>
            <a:r>
              <a:rPr lang="en-US" i="1" dirty="0">
                <a:solidFill>
                  <a:srgbClr val="002060"/>
                </a:solidFill>
              </a:rPr>
              <a:t>authority</a:t>
            </a:r>
            <a:r>
              <a:rPr lang="en-US" dirty="0">
                <a:solidFill>
                  <a:srgbClr val="002060"/>
                </a:solidFill>
              </a:rPr>
              <a:t>): Most advanced level of achievement </a:t>
            </a:r>
          </a:p>
        </p:txBody>
      </p:sp>
      <p:sp>
        <p:nvSpPr>
          <p:cNvPr id="13" name="TextBox 12">
            <a:extLst>
              <a:ext uri="{FF2B5EF4-FFF2-40B4-BE49-F238E27FC236}">
                <a16:creationId xmlns:a16="http://schemas.microsoft.com/office/drawing/2014/main" id="{C991D13B-58BE-2B43-B629-BC81A5CAF0FE}"/>
              </a:ext>
            </a:extLst>
          </p:cNvPr>
          <p:cNvSpPr txBox="1"/>
          <p:nvPr/>
        </p:nvSpPr>
        <p:spPr>
          <a:xfrm>
            <a:off x="467543" y="5486434"/>
            <a:ext cx="8002317" cy="923330"/>
          </a:xfrm>
          <a:prstGeom prst="rect">
            <a:avLst/>
          </a:prstGeom>
          <a:solidFill>
            <a:schemeClr val="accent1">
              <a:lumMod val="20000"/>
              <a:lumOff val="80000"/>
            </a:schemeClr>
          </a:solidFill>
          <a:ln>
            <a:solidFill>
              <a:schemeClr val="accent1"/>
            </a:solidFill>
          </a:ln>
        </p:spPr>
        <p:txBody>
          <a:bodyPr wrap="square" rtlCol="0">
            <a:spAutoFit/>
          </a:bodyPr>
          <a:lstStyle/>
          <a:p>
            <a:r>
              <a:rPr lang="en-US" dirty="0">
                <a:solidFill>
                  <a:srgbClr val="002060"/>
                </a:solidFill>
              </a:rPr>
              <a:t>Model consistent with taxonomies of learning: no skills application without a body of knowledge; no authority without being knowledgeable and skilled</a:t>
            </a:r>
          </a:p>
        </p:txBody>
      </p:sp>
      <p:sp>
        <p:nvSpPr>
          <p:cNvPr id="14" name="TextBox 13">
            <a:extLst>
              <a:ext uri="{FF2B5EF4-FFF2-40B4-BE49-F238E27FC236}">
                <a16:creationId xmlns:a16="http://schemas.microsoft.com/office/drawing/2014/main" id="{D5B6FABE-8359-A246-9F6D-3C1567C183E5}"/>
              </a:ext>
            </a:extLst>
          </p:cNvPr>
          <p:cNvSpPr txBox="1"/>
          <p:nvPr/>
        </p:nvSpPr>
        <p:spPr>
          <a:xfrm>
            <a:off x="2743505" y="462579"/>
            <a:ext cx="3119413"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 Design</a:t>
            </a:r>
          </a:p>
        </p:txBody>
      </p:sp>
      <p:cxnSp>
        <p:nvCxnSpPr>
          <p:cNvPr id="16" name="Straight Connector 15">
            <a:extLst>
              <a:ext uri="{FF2B5EF4-FFF2-40B4-BE49-F238E27FC236}">
                <a16:creationId xmlns:a16="http://schemas.microsoft.com/office/drawing/2014/main" id="{90F46D39-6DC7-2244-869D-CFFF7C533328}"/>
              </a:ext>
            </a:extLst>
          </p:cNvPr>
          <p:cNvCxnSpPr/>
          <p:nvPr/>
        </p:nvCxnSpPr>
        <p:spPr>
          <a:xfrm>
            <a:off x="2213992" y="1099827"/>
            <a:ext cx="4509537"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2024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9616" y="162497"/>
            <a:ext cx="4045597" cy="717924"/>
          </a:xfrm>
        </p:spPr>
        <p:txBody>
          <a:bodyPr/>
          <a:lstStyle/>
          <a:p>
            <a:r>
              <a:rPr lang="en-US" sz="2400" dirty="0">
                <a:latin typeface="Arial" panose="020B0604020202020204" pitchFamily="34" charset="0"/>
                <a:cs typeface="Arial" panose="020B0604020202020204" pitchFamily="34" charset="0"/>
              </a:rPr>
              <a:t>CALOHEE Design </a:t>
            </a:r>
          </a:p>
        </p:txBody>
      </p:sp>
      <p:sp>
        <p:nvSpPr>
          <p:cNvPr id="3" name="Content Placeholder 2"/>
          <p:cNvSpPr>
            <a:spLocks noGrp="1"/>
          </p:cNvSpPr>
          <p:nvPr>
            <p:ph idx="1"/>
          </p:nvPr>
        </p:nvSpPr>
        <p:spPr>
          <a:xfrm>
            <a:off x="116417" y="1212218"/>
            <a:ext cx="7090826" cy="1535909"/>
          </a:xfrm>
        </p:spPr>
        <p:txBody>
          <a:bodyPr/>
          <a:lstStyle/>
          <a:p>
            <a:pPr marL="0" indent="0">
              <a:buNone/>
            </a:pPr>
            <a:r>
              <a:rPr lang="en-US" dirty="0">
                <a:solidFill>
                  <a:srgbClr val="FF0000"/>
                </a:solidFill>
              </a:rPr>
              <a:t>MULTI-DIMENSIONAL APPROACH: </a:t>
            </a:r>
          </a:p>
          <a:p>
            <a:pPr marL="0" indent="0">
              <a:buNone/>
            </a:pPr>
            <a:r>
              <a:rPr lang="en-US" dirty="0">
                <a:solidFill>
                  <a:srgbClr val="FF0000"/>
                </a:solidFill>
              </a:rPr>
              <a:t>Flexible model allows for covering different missions and profiles</a:t>
            </a:r>
          </a:p>
        </p:txBody>
      </p:sp>
      <p:pic>
        <p:nvPicPr>
          <p:cNvPr id="4" name="Picture 3"/>
          <p:cNvPicPr>
            <a:picLocks noChangeAspect="1"/>
          </p:cNvPicPr>
          <p:nvPr/>
        </p:nvPicPr>
        <p:blipFill>
          <a:blip r:embed="rId2"/>
          <a:stretch>
            <a:fillRect/>
          </a:stretch>
        </p:blipFill>
        <p:spPr>
          <a:xfrm>
            <a:off x="-8617" y="12725"/>
            <a:ext cx="1682749" cy="1039831"/>
          </a:xfrm>
          <a:prstGeom prst="rect">
            <a:avLst/>
          </a:prstGeom>
        </p:spPr>
      </p:pic>
      <p:sp>
        <p:nvSpPr>
          <p:cNvPr id="5" name="Rectangle 4"/>
          <p:cNvSpPr/>
          <p:nvPr/>
        </p:nvSpPr>
        <p:spPr>
          <a:xfrm>
            <a:off x="1079500" y="4042833"/>
            <a:ext cx="1460500"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2539999" y="4042833"/>
            <a:ext cx="1449918"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989917" y="4042833"/>
            <a:ext cx="1397000"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386916" y="4042833"/>
            <a:ext cx="1397001" cy="190076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ound Same Side Corner Rectangle 9"/>
          <p:cNvSpPr/>
          <p:nvPr/>
        </p:nvSpPr>
        <p:spPr>
          <a:xfrm>
            <a:off x="1079500" y="2984500"/>
            <a:ext cx="1460499" cy="1058333"/>
          </a:xfrm>
          <a:prstGeom prst="round2SameRect">
            <a:avLst/>
          </a:prstGeom>
          <a:pattFill prst="ltDnDiag">
            <a:fgClr>
              <a:schemeClr val="accent4">
                <a:lumMod val="40000"/>
                <a:lumOff val="60000"/>
              </a:schemeClr>
            </a:fgClr>
            <a:bgClr>
              <a:prstClr val="white"/>
            </a:bgClr>
          </a:patt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 Same Side Corner Rectangle 10"/>
          <p:cNvSpPr/>
          <p:nvPr/>
        </p:nvSpPr>
        <p:spPr>
          <a:xfrm>
            <a:off x="2540000" y="2984500"/>
            <a:ext cx="1449917" cy="1058333"/>
          </a:xfrm>
          <a:prstGeom prst="round2SameRect">
            <a:avLst/>
          </a:prstGeom>
          <a:solidFill>
            <a:schemeClr val="accent3">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 Same Side Corner Rectangle 11"/>
          <p:cNvSpPr/>
          <p:nvPr/>
        </p:nvSpPr>
        <p:spPr>
          <a:xfrm>
            <a:off x="3989917" y="2984500"/>
            <a:ext cx="1396999" cy="1058333"/>
          </a:xfrm>
          <a:prstGeom prst="round2SameRect">
            <a:avLst/>
          </a:prstGeom>
          <a:solidFill>
            <a:schemeClr val="accent3">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 Same Side Corner Rectangle 12"/>
          <p:cNvSpPr/>
          <p:nvPr/>
        </p:nvSpPr>
        <p:spPr>
          <a:xfrm>
            <a:off x="5386917" y="2984500"/>
            <a:ext cx="1397000" cy="1058333"/>
          </a:xfrm>
          <a:prstGeom prst="round2SameRect">
            <a:avLst/>
          </a:prstGeom>
          <a:solidFill>
            <a:schemeClr val="accent3">
              <a:lumMod val="60000"/>
              <a:lumOff val="40000"/>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25083" y="4953000"/>
            <a:ext cx="4476750" cy="646331"/>
          </a:xfrm>
          <a:prstGeom prst="rect">
            <a:avLst/>
          </a:prstGeom>
          <a:solidFill>
            <a:schemeClr val="bg2"/>
          </a:solidFill>
        </p:spPr>
        <p:txBody>
          <a:bodyPr wrap="square" rtlCol="0">
            <a:spAutoFit/>
          </a:bodyPr>
          <a:lstStyle/>
          <a:p>
            <a:pPr algn="ctr"/>
            <a:r>
              <a:rPr lang="en-US" b="1" dirty="0">
                <a:solidFill>
                  <a:srgbClr val="000090"/>
                </a:solidFill>
                <a:latin typeface="Arial"/>
                <a:cs typeface="Arial"/>
              </a:rPr>
              <a:t>Common body of knowledge, skills and wider competences</a:t>
            </a:r>
          </a:p>
        </p:txBody>
      </p:sp>
      <p:sp>
        <p:nvSpPr>
          <p:cNvPr id="15" name="TextBox 14"/>
          <p:cNvSpPr txBox="1"/>
          <p:nvPr/>
        </p:nvSpPr>
        <p:spPr>
          <a:xfrm>
            <a:off x="3989917" y="3651194"/>
            <a:ext cx="1396999" cy="338554"/>
          </a:xfrm>
          <a:prstGeom prst="rect">
            <a:avLst/>
          </a:prstGeom>
          <a:noFill/>
        </p:spPr>
        <p:txBody>
          <a:bodyPr wrap="square" rtlCol="0">
            <a:spAutoFit/>
          </a:bodyPr>
          <a:lstStyle/>
          <a:p>
            <a:r>
              <a:rPr lang="en-US" sz="1600" dirty="0">
                <a:solidFill>
                  <a:srgbClr val="000090"/>
                </a:solidFill>
                <a:latin typeface="Arial"/>
                <a:cs typeface="Arial"/>
              </a:rPr>
              <a:t>Employability</a:t>
            </a:r>
          </a:p>
        </p:txBody>
      </p:sp>
      <p:sp>
        <p:nvSpPr>
          <p:cNvPr id="16" name="TextBox 15"/>
          <p:cNvSpPr txBox="1"/>
          <p:nvPr/>
        </p:nvSpPr>
        <p:spPr>
          <a:xfrm>
            <a:off x="1635163" y="6254350"/>
            <a:ext cx="5434504" cy="461665"/>
          </a:xfrm>
          <a:prstGeom prst="rect">
            <a:avLst/>
          </a:prstGeom>
          <a:noFill/>
        </p:spPr>
        <p:txBody>
          <a:bodyPr wrap="square" rtlCol="0">
            <a:spAutoFit/>
          </a:bodyPr>
          <a:lstStyle/>
          <a:p>
            <a:r>
              <a:rPr lang="en-US" sz="2400" dirty="0">
                <a:solidFill>
                  <a:srgbClr val="000090"/>
                </a:solidFill>
                <a:latin typeface="Arial"/>
                <a:cs typeface="Arial"/>
              </a:rPr>
              <a:t>Reference /Assessment framework</a:t>
            </a:r>
          </a:p>
        </p:txBody>
      </p:sp>
      <p:sp>
        <p:nvSpPr>
          <p:cNvPr id="17" name="TextBox 16"/>
          <p:cNvSpPr txBox="1"/>
          <p:nvPr/>
        </p:nvSpPr>
        <p:spPr>
          <a:xfrm>
            <a:off x="5386917" y="3127057"/>
            <a:ext cx="1312333" cy="830997"/>
          </a:xfrm>
          <a:prstGeom prst="rect">
            <a:avLst/>
          </a:prstGeom>
          <a:noFill/>
        </p:spPr>
        <p:txBody>
          <a:bodyPr wrap="square" rtlCol="0">
            <a:spAutoFit/>
          </a:bodyPr>
          <a:lstStyle/>
          <a:p>
            <a:r>
              <a:rPr lang="en-US" sz="1600" dirty="0">
                <a:solidFill>
                  <a:srgbClr val="000090"/>
                </a:solidFill>
                <a:latin typeface="Arial"/>
                <a:cs typeface="Arial"/>
              </a:rPr>
              <a:t>Civic, social and cultural engagement</a:t>
            </a:r>
          </a:p>
        </p:txBody>
      </p:sp>
      <p:sp>
        <p:nvSpPr>
          <p:cNvPr id="18" name="TextBox 17"/>
          <p:cNvSpPr txBox="1"/>
          <p:nvPr/>
        </p:nvSpPr>
        <p:spPr>
          <a:xfrm>
            <a:off x="1079500" y="3127057"/>
            <a:ext cx="1460499" cy="830997"/>
          </a:xfrm>
          <a:prstGeom prst="rect">
            <a:avLst/>
          </a:prstGeom>
          <a:noFill/>
        </p:spPr>
        <p:txBody>
          <a:bodyPr wrap="square" rtlCol="0">
            <a:spAutoFit/>
          </a:bodyPr>
          <a:lstStyle/>
          <a:p>
            <a:pPr algn="ctr"/>
            <a:r>
              <a:rPr lang="en-US" sz="1600" dirty="0">
                <a:solidFill>
                  <a:srgbClr val="000090"/>
                </a:solidFill>
                <a:latin typeface="Arial"/>
                <a:cs typeface="Arial"/>
              </a:rPr>
              <a:t>Knowledge: theory and methodology</a:t>
            </a:r>
          </a:p>
        </p:txBody>
      </p:sp>
      <p:sp>
        <p:nvSpPr>
          <p:cNvPr id="19" name="TextBox 18"/>
          <p:cNvSpPr txBox="1"/>
          <p:nvPr/>
        </p:nvSpPr>
        <p:spPr>
          <a:xfrm>
            <a:off x="2656417" y="3204001"/>
            <a:ext cx="1206500" cy="830997"/>
          </a:xfrm>
          <a:prstGeom prst="rect">
            <a:avLst/>
          </a:prstGeom>
          <a:noFill/>
        </p:spPr>
        <p:txBody>
          <a:bodyPr wrap="square" rtlCol="0">
            <a:spAutoFit/>
          </a:bodyPr>
          <a:lstStyle/>
          <a:p>
            <a:pPr algn="ctr"/>
            <a:r>
              <a:rPr lang="en-US" sz="1600" dirty="0">
                <a:solidFill>
                  <a:srgbClr val="000090"/>
                </a:solidFill>
                <a:latin typeface="Arial"/>
                <a:cs typeface="Arial"/>
              </a:rPr>
              <a:t>Application knowledge and skills</a:t>
            </a:r>
          </a:p>
        </p:txBody>
      </p:sp>
      <p:cxnSp>
        <p:nvCxnSpPr>
          <p:cNvPr id="22" name="Straight Connector 21"/>
          <p:cNvCxnSpPr/>
          <p:nvPr/>
        </p:nvCxnSpPr>
        <p:spPr>
          <a:xfrm>
            <a:off x="941917" y="3127057"/>
            <a:ext cx="0" cy="2937193"/>
          </a:xfrm>
          <a:prstGeom prst="line">
            <a:avLst/>
          </a:prstGeom>
          <a:ln w="57150" cmpd="sng">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941917" y="6064250"/>
            <a:ext cx="5990166" cy="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932083" y="3217333"/>
            <a:ext cx="0" cy="2846917"/>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5386916" y="3217333"/>
            <a:ext cx="1545167" cy="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endCxn id="13" idx="2"/>
          </p:cNvCxnSpPr>
          <p:nvPr/>
        </p:nvCxnSpPr>
        <p:spPr>
          <a:xfrm>
            <a:off x="5386916" y="3217333"/>
            <a:ext cx="1" cy="296334"/>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a:stCxn id="13" idx="2"/>
            <a:endCxn id="12" idx="2"/>
          </p:cNvCxnSpPr>
          <p:nvPr/>
        </p:nvCxnSpPr>
        <p:spPr>
          <a:xfrm flipH="1">
            <a:off x="3989917" y="3513667"/>
            <a:ext cx="1397000" cy="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stCxn id="12" idx="2"/>
          </p:cNvCxnSpPr>
          <p:nvPr/>
        </p:nvCxnSpPr>
        <p:spPr>
          <a:xfrm>
            <a:off x="3989917" y="3513667"/>
            <a:ext cx="0" cy="243416"/>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2539999" y="3728194"/>
            <a:ext cx="1449918" cy="28889"/>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2539999" y="3127057"/>
            <a:ext cx="0" cy="630026"/>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941917" y="3127057"/>
            <a:ext cx="1598083" cy="0"/>
          </a:xfrm>
          <a:prstGeom prst="line">
            <a:avLst/>
          </a:prstGeom>
          <a:ln w="57150" cmpd="sng">
            <a:solidFill>
              <a:srgbClr val="C00000"/>
            </a:solidFill>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207250" y="3651194"/>
            <a:ext cx="1555750" cy="2031325"/>
          </a:xfrm>
          <a:prstGeom prst="rect">
            <a:avLst/>
          </a:prstGeom>
          <a:noFill/>
          <a:ln w="28575" cmpd="sng">
            <a:solidFill>
              <a:srgbClr val="C00000"/>
            </a:solidFill>
          </a:ln>
        </p:spPr>
        <p:txBody>
          <a:bodyPr wrap="square" rtlCol="0">
            <a:spAutoFit/>
          </a:bodyPr>
          <a:lstStyle/>
          <a:p>
            <a:r>
              <a:rPr lang="en-US" dirty="0">
                <a:solidFill>
                  <a:srgbClr val="000090"/>
                </a:solidFill>
                <a:latin typeface="Arial"/>
                <a:cs typeface="Arial"/>
              </a:rPr>
              <a:t>Example of a</a:t>
            </a:r>
            <a:r>
              <a:rPr lang="en-US" b="1" dirty="0">
                <a:solidFill>
                  <a:srgbClr val="FF0000"/>
                </a:solidFill>
                <a:latin typeface="Arial"/>
                <a:cs typeface="Arial"/>
              </a:rPr>
              <a:t> </a:t>
            </a:r>
            <a:r>
              <a:rPr lang="en-US" b="1" dirty="0">
                <a:solidFill>
                  <a:srgbClr val="008000"/>
                </a:solidFill>
                <a:latin typeface="Arial"/>
                <a:cs typeface="Arial"/>
              </a:rPr>
              <a:t>university of applied sciences </a:t>
            </a:r>
          </a:p>
          <a:p>
            <a:r>
              <a:rPr lang="en-US" dirty="0">
                <a:solidFill>
                  <a:srgbClr val="000090"/>
                </a:solidFill>
                <a:latin typeface="Arial"/>
                <a:cs typeface="Arial"/>
              </a:rPr>
              <a:t>(based on profile and mission)</a:t>
            </a:r>
          </a:p>
        </p:txBody>
      </p:sp>
      <p:cxnSp>
        <p:nvCxnSpPr>
          <p:cNvPr id="20" name="Straight Connector 19"/>
          <p:cNvCxnSpPr/>
          <p:nvPr/>
        </p:nvCxnSpPr>
        <p:spPr>
          <a:xfrm>
            <a:off x="1079500" y="3757083"/>
            <a:ext cx="0" cy="2186518"/>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1079500" y="5943601"/>
            <a:ext cx="5704417"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783917" y="3383918"/>
            <a:ext cx="0" cy="2559683"/>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5312833" y="3383918"/>
            <a:ext cx="1471085"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5312833" y="3127057"/>
            <a:ext cx="0" cy="256861"/>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H="1">
            <a:off x="2656417" y="3127057"/>
            <a:ext cx="2656416"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656417" y="3127057"/>
            <a:ext cx="0" cy="630026"/>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1079500" y="3717610"/>
            <a:ext cx="1576917" cy="0"/>
          </a:xfrm>
          <a:prstGeom prst="line">
            <a:avLst/>
          </a:prstGeom>
          <a:ln w="57150" cmpd="sng">
            <a:solidFill>
              <a:srgbClr val="008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207250" y="1759340"/>
            <a:ext cx="1555750" cy="1754327"/>
          </a:xfrm>
          <a:prstGeom prst="rect">
            <a:avLst/>
          </a:prstGeom>
          <a:noFill/>
          <a:ln w="28575" cmpd="sng">
            <a:solidFill>
              <a:srgbClr val="FF0000"/>
            </a:solidFill>
          </a:ln>
        </p:spPr>
        <p:txBody>
          <a:bodyPr wrap="square" rtlCol="0">
            <a:spAutoFit/>
          </a:bodyPr>
          <a:lstStyle/>
          <a:p>
            <a:r>
              <a:rPr lang="en-US" dirty="0">
                <a:solidFill>
                  <a:srgbClr val="000090"/>
                </a:solidFill>
                <a:latin typeface="Arial"/>
                <a:cs typeface="Arial"/>
              </a:rPr>
              <a:t>Example of a </a:t>
            </a:r>
            <a:r>
              <a:rPr lang="en-US" b="1" dirty="0">
                <a:solidFill>
                  <a:srgbClr val="FF0000"/>
                </a:solidFill>
                <a:latin typeface="Arial"/>
                <a:cs typeface="Arial"/>
              </a:rPr>
              <a:t>research university</a:t>
            </a:r>
          </a:p>
          <a:p>
            <a:r>
              <a:rPr lang="en-US" dirty="0">
                <a:solidFill>
                  <a:srgbClr val="000090"/>
                </a:solidFill>
                <a:latin typeface="Arial"/>
                <a:cs typeface="Arial"/>
              </a:rPr>
              <a:t>(based on profile and mission)</a:t>
            </a:r>
          </a:p>
        </p:txBody>
      </p:sp>
      <p:cxnSp>
        <p:nvCxnSpPr>
          <p:cNvPr id="35" name="Straight Connector 34"/>
          <p:cNvCxnSpPr/>
          <p:nvPr/>
        </p:nvCxnSpPr>
        <p:spPr>
          <a:xfrm>
            <a:off x="751417" y="3989748"/>
            <a:ext cx="6318250"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751417" y="3989748"/>
            <a:ext cx="0" cy="2201501"/>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751417" y="6191249"/>
            <a:ext cx="6318250"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7069667" y="3989748"/>
            <a:ext cx="0" cy="2201501"/>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207250" y="5943601"/>
            <a:ext cx="1555750" cy="369332"/>
          </a:xfrm>
          <a:prstGeom prst="rect">
            <a:avLst/>
          </a:prstGeom>
          <a:noFill/>
          <a:ln w="28575" cmpd="sng">
            <a:solidFill>
              <a:srgbClr val="FF0000"/>
            </a:solidFill>
          </a:ln>
        </p:spPr>
        <p:txBody>
          <a:bodyPr wrap="square" rtlCol="0">
            <a:spAutoFit/>
          </a:bodyPr>
          <a:lstStyle/>
          <a:p>
            <a:r>
              <a:rPr lang="en-US" dirty="0">
                <a:solidFill>
                  <a:srgbClr val="000090"/>
                </a:solidFill>
                <a:latin typeface="Arial"/>
                <a:cs typeface="Arial"/>
              </a:rPr>
              <a:t>Shared body</a:t>
            </a:r>
          </a:p>
        </p:txBody>
      </p:sp>
      <p:cxnSp>
        <p:nvCxnSpPr>
          <p:cNvPr id="25" name="Straight Connector 24"/>
          <p:cNvCxnSpPr>
            <a:cxnSpLocks/>
          </p:cNvCxnSpPr>
          <p:nvPr/>
        </p:nvCxnSpPr>
        <p:spPr>
          <a:xfrm>
            <a:off x="1809749" y="1052556"/>
            <a:ext cx="5259918" cy="0"/>
          </a:xfrm>
          <a:prstGeom prst="line">
            <a:avLst/>
          </a:prstGeom>
        </p:spPr>
        <p:style>
          <a:lnRef idx="2">
            <a:schemeClr val="accent1"/>
          </a:lnRef>
          <a:fillRef idx="0">
            <a:schemeClr val="accent1"/>
          </a:fillRef>
          <a:effectRef idx="1">
            <a:schemeClr val="accent1"/>
          </a:effectRef>
          <a:fontRef idx="minor">
            <a:schemeClr val="tx1"/>
          </a:fontRef>
        </p:style>
      </p:cxnSp>
      <p:pic>
        <p:nvPicPr>
          <p:cNvPr id="48" name="Picture 47" descr="C:\Users\Robert\AppData\Local\Temp\Logo Tuning Academy.png">
            <a:extLst>
              <a:ext uri="{FF2B5EF4-FFF2-40B4-BE49-F238E27FC236}">
                <a16:creationId xmlns:a16="http://schemas.microsoft.com/office/drawing/2014/main" id="{3B240352-BC92-5442-8F42-0A28E091AEA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45901" y="57913"/>
            <a:ext cx="1858412" cy="994644"/>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46485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1" y="0"/>
            <a:ext cx="1709594" cy="105641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0166" y="0"/>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72A7B88-E3C5-B0A1-F19D-3964E7A1AFE6}"/>
              </a:ext>
            </a:extLst>
          </p:cNvPr>
          <p:cNvSpPr txBox="1"/>
          <p:nvPr/>
        </p:nvSpPr>
        <p:spPr>
          <a:xfrm>
            <a:off x="305526" y="1777171"/>
            <a:ext cx="8532948" cy="5047536"/>
          </a:xfrm>
          <a:prstGeom prst="rect">
            <a:avLst/>
          </a:prstGeom>
          <a:noFill/>
        </p:spPr>
        <p:txBody>
          <a:bodyPr wrap="square" rtlCol="0">
            <a:spAutoFit/>
          </a:bodyPr>
          <a:lstStyle/>
          <a:p>
            <a:pPr>
              <a:spcAft>
                <a:spcPts val="600"/>
              </a:spcAft>
            </a:pPr>
            <a:r>
              <a:rPr lang="en-US" sz="2000" b="1" dirty="0">
                <a:solidFill>
                  <a:srgbClr val="FF0000"/>
                </a:solidFill>
              </a:rPr>
              <a:t>Tuning-CALOHEE </a:t>
            </a:r>
            <a:r>
              <a:rPr lang="en-NL" sz="2000" b="1">
                <a:solidFill>
                  <a:srgbClr val="FF0000"/>
                </a:solidFill>
              </a:rPr>
              <a:t>General </a:t>
            </a:r>
            <a:r>
              <a:rPr lang="en-NL" sz="2000" b="1" dirty="0">
                <a:solidFill>
                  <a:srgbClr val="FF0000"/>
                </a:solidFill>
              </a:rPr>
              <a:t>Qualifications Reference Frameworks – GQRFs: </a:t>
            </a:r>
            <a:r>
              <a:rPr lang="en-NL" sz="2000" b="1">
                <a:solidFill>
                  <a:srgbClr val="FF0000"/>
                </a:solidFill>
              </a:rPr>
              <a:t>Basic principles</a:t>
            </a:r>
            <a:endParaRPr lang="en-US" sz="2000" b="1" dirty="0">
              <a:solidFill>
                <a:srgbClr val="FF0000"/>
              </a:solidFill>
            </a:endParaRPr>
          </a:p>
          <a:p>
            <a:pPr>
              <a:spcAft>
                <a:spcPts val="600"/>
              </a:spcAft>
            </a:pPr>
            <a:endParaRPr lang="en-NL" sz="2000" dirty="0">
              <a:solidFill>
                <a:srgbClr val="002060"/>
              </a:solidFill>
            </a:endParaRPr>
          </a:p>
          <a:p>
            <a:pPr marL="285750" indent="-285750">
              <a:spcAft>
                <a:spcPts val="600"/>
              </a:spcAft>
              <a:buFontTx/>
              <a:buChar char="-"/>
            </a:pPr>
            <a:r>
              <a:rPr lang="en-NL" sz="1900" dirty="0">
                <a:solidFill>
                  <a:srgbClr val="002060"/>
                </a:solidFill>
              </a:rPr>
              <a:t>Reference frameworks allow for flexibility</a:t>
            </a:r>
          </a:p>
          <a:p>
            <a:pPr marL="285750" indent="-285750">
              <a:spcAft>
                <a:spcPts val="600"/>
              </a:spcAft>
              <a:buFontTx/>
              <a:buChar char="-"/>
            </a:pPr>
            <a:r>
              <a:rPr lang="en-NL" sz="1900" dirty="0">
                <a:solidFill>
                  <a:srgbClr val="002060"/>
                </a:solidFill>
              </a:rPr>
              <a:t>The model does not challenge the two existing Qualifications Frameworks</a:t>
            </a:r>
          </a:p>
          <a:p>
            <a:pPr marL="285750" indent="-285750">
              <a:spcAft>
                <a:spcPts val="600"/>
              </a:spcAft>
              <a:buFontTx/>
              <a:buChar char="-"/>
            </a:pPr>
            <a:r>
              <a:rPr lang="en-NL" sz="1900" dirty="0">
                <a:solidFill>
                  <a:srgbClr val="002060"/>
                </a:solidFill>
              </a:rPr>
              <a:t>Progression of learning is expressed as activities in sub-levels</a:t>
            </a:r>
            <a:r>
              <a:rPr lang="en-GB" sz="1900" dirty="0">
                <a:solidFill>
                  <a:srgbClr val="002060"/>
                </a:solidFill>
              </a:rPr>
              <a:t>: ‘knowledge acquisition’ (knowing and understanding), ‘knowledge and skills application’ and developing ‘authority’  </a:t>
            </a:r>
          </a:p>
          <a:p>
            <a:pPr marL="285750" indent="-285750">
              <a:spcAft>
                <a:spcPts val="600"/>
              </a:spcAft>
              <a:buFontTx/>
              <a:buChar char="-"/>
            </a:pPr>
            <a:r>
              <a:rPr lang="en-GB" sz="1900" dirty="0">
                <a:solidFill>
                  <a:srgbClr val="002060"/>
                </a:solidFill>
              </a:rPr>
              <a:t>Each of these categories has its own verb’, for the GQRF respectively: ‘demonstrate’, ‘evidence’ and ‘demonstrate’, reflecting the activities involved </a:t>
            </a:r>
            <a:endParaRPr lang="en-NL" sz="1900" dirty="0">
              <a:solidFill>
                <a:srgbClr val="002060"/>
              </a:solidFill>
            </a:endParaRPr>
          </a:p>
          <a:p>
            <a:pPr marL="285750" indent="-285750">
              <a:spcAft>
                <a:spcPts val="600"/>
              </a:spcAft>
              <a:buFontTx/>
              <a:buChar char="-"/>
            </a:pPr>
            <a:r>
              <a:rPr lang="en-NL" sz="1900" dirty="0">
                <a:solidFill>
                  <a:srgbClr val="002060"/>
                </a:solidFill>
              </a:rPr>
              <a:t>Each sub-level requires its own (aligned) learning approaches, methods and strategies</a:t>
            </a:r>
          </a:p>
          <a:p>
            <a:pPr marL="285750" indent="-285750">
              <a:buFontTx/>
              <a:buChar char="-"/>
            </a:pPr>
            <a:endParaRPr lang="en-NL" dirty="0">
              <a:solidFill>
                <a:srgbClr val="002060"/>
              </a:solidFill>
            </a:endParaRPr>
          </a:p>
        </p:txBody>
      </p:sp>
      <p:sp>
        <p:nvSpPr>
          <p:cNvPr id="3" name="TextBox 2">
            <a:extLst>
              <a:ext uri="{FF2B5EF4-FFF2-40B4-BE49-F238E27FC236}">
                <a16:creationId xmlns:a16="http://schemas.microsoft.com/office/drawing/2014/main" id="{D309A863-B7D3-4249-BBA9-81999DFABAA4}"/>
              </a:ext>
            </a:extLst>
          </p:cNvPr>
          <p:cNvSpPr txBox="1"/>
          <p:nvPr/>
        </p:nvSpPr>
        <p:spPr>
          <a:xfrm>
            <a:off x="2928430" y="365759"/>
            <a:ext cx="3022898" cy="461665"/>
          </a:xfrm>
          <a:prstGeom prst="rect">
            <a:avLst/>
          </a:prstGeom>
          <a:noFill/>
        </p:spPr>
        <p:txBody>
          <a:bodyPr wrap="square" rtlCol="0">
            <a:spAutoFit/>
          </a:bodyPr>
          <a:lstStyle/>
          <a:p>
            <a:r>
              <a:rPr lang="en-US" sz="2400" dirty="0">
                <a:solidFill>
                  <a:schemeClr val="accent2">
                    <a:lumMod val="60000"/>
                    <a:lumOff val="40000"/>
                  </a:schemeClr>
                </a:solidFill>
                <a:latin typeface="Arial" panose="020B0604020202020204" pitchFamily="34" charset="0"/>
                <a:cs typeface="Arial" panose="020B0604020202020204" pitchFamily="34" charset="0"/>
              </a:rPr>
              <a:t>CALOHEE Model</a:t>
            </a:r>
          </a:p>
        </p:txBody>
      </p:sp>
      <p:cxnSp>
        <p:nvCxnSpPr>
          <p:cNvPr id="8" name="Straight Connector 7">
            <a:extLst>
              <a:ext uri="{FF2B5EF4-FFF2-40B4-BE49-F238E27FC236}">
                <a16:creationId xmlns:a16="http://schemas.microsoft.com/office/drawing/2014/main" id="{4BEE1878-154D-2C49-BE1E-867CF2E9B39D}"/>
              </a:ext>
            </a:extLst>
          </p:cNvPr>
          <p:cNvCxnSpPr/>
          <p:nvPr/>
        </p:nvCxnSpPr>
        <p:spPr>
          <a:xfrm>
            <a:off x="2259106" y="1056419"/>
            <a:ext cx="44213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9165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algn="ctr"/>
            <a:r>
              <a:rPr lang="fr-FR" sz="3200" b="1" dirty="0">
                <a:solidFill>
                  <a:srgbClr val="002060"/>
                </a:solidFill>
              </a:rPr>
              <a:t> </a:t>
            </a:r>
            <a:endParaRPr lang="en-GB" sz="2800" b="1" dirty="0">
              <a:solidFill>
                <a:schemeClr val="tx2"/>
              </a:solidFill>
            </a:endParaRPr>
          </a:p>
        </p:txBody>
      </p:sp>
      <p:graphicFrame>
        <p:nvGraphicFramePr>
          <p:cNvPr id="8" name="Table 7">
            <a:extLst>
              <a:ext uri="{FF2B5EF4-FFF2-40B4-BE49-F238E27FC236}">
                <a16:creationId xmlns:a16="http://schemas.microsoft.com/office/drawing/2014/main" id="{9659176C-F33E-E840-A3AB-CD9D33862A23}"/>
              </a:ext>
            </a:extLst>
          </p:cNvPr>
          <p:cNvGraphicFramePr>
            <a:graphicFrameLocks noGrp="1"/>
          </p:cNvGraphicFramePr>
          <p:nvPr>
            <p:extLst>
              <p:ext uri="{D42A27DB-BD31-4B8C-83A1-F6EECF244321}">
                <p14:modId xmlns:p14="http://schemas.microsoft.com/office/powerpoint/2010/main" val="4002803332"/>
              </p:ext>
            </p:extLst>
          </p:nvPr>
        </p:nvGraphicFramePr>
        <p:xfrm>
          <a:off x="215516" y="376518"/>
          <a:ext cx="8820980" cy="6393953"/>
        </p:xfrm>
        <a:graphic>
          <a:graphicData uri="http://schemas.openxmlformats.org/drawingml/2006/table">
            <a:tbl>
              <a:tblPr firstRow="1" firstCol="1" bandRow="1" bandCol="1">
                <a:tableStyleId>{5C22544A-7EE6-4342-B048-85BDC9FD1C3A}</a:tableStyleId>
              </a:tblPr>
              <a:tblGrid>
                <a:gridCol w="1026114">
                  <a:extLst>
                    <a:ext uri="{9D8B030D-6E8A-4147-A177-3AD203B41FA5}">
                      <a16:colId xmlns:a16="http://schemas.microsoft.com/office/drawing/2014/main" val="2088247914"/>
                    </a:ext>
                  </a:extLst>
                </a:gridCol>
                <a:gridCol w="2646942">
                  <a:extLst>
                    <a:ext uri="{9D8B030D-6E8A-4147-A177-3AD203B41FA5}">
                      <a16:colId xmlns:a16="http://schemas.microsoft.com/office/drawing/2014/main" val="987417289"/>
                    </a:ext>
                  </a:extLst>
                </a:gridCol>
                <a:gridCol w="2512215">
                  <a:extLst>
                    <a:ext uri="{9D8B030D-6E8A-4147-A177-3AD203B41FA5}">
                      <a16:colId xmlns:a16="http://schemas.microsoft.com/office/drawing/2014/main" val="2161872462"/>
                    </a:ext>
                  </a:extLst>
                </a:gridCol>
                <a:gridCol w="2635709">
                  <a:extLst>
                    <a:ext uri="{9D8B030D-6E8A-4147-A177-3AD203B41FA5}">
                      <a16:colId xmlns:a16="http://schemas.microsoft.com/office/drawing/2014/main" val="2345302911"/>
                    </a:ext>
                  </a:extLst>
                </a:gridCol>
              </a:tblGrid>
              <a:tr h="656217">
                <a:tc gridSpan="4">
                  <a:txBody>
                    <a:bodyPr/>
                    <a:lstStyle/>
                    <a:p>
                      <a:pPr>
                        <a:lnSpc>
                          <a:spcPct val="107000"/>
                        </a:lnSpc>
                        <a:spcAft>
                          <a:spcPts val="0"/>
                        </a:spcAft>
                      </a:pPr>
                      <a:br>
                        <a:rPr lang="en-GB" sz="1000" dirty="0">
                          <a:effectLst/>
                          <a:latin typeface="Arial" panose="020B0604020202020204" pitchFamily="34" charset="0"/>
                          <a:cs typeface="Arial" panose="020B0604020202020204" pitchFamily="34" charset="0"/>
                        </a:rPr>
                      </a:br>
                      <a:r>
                        <a:rPr lang="en-GB" sz="1000" dirty="0">
                          <a:effectLst/>
                          <a:latin typeface="Arial" panose="020B0604020202020204" pitchFamily="34" charset="0"/>
                          <a:cs typeface="Arial" panose="020B0604020202020204" pitchFamily="34" charset="0"/>
                        </a:rPr>
                        <a:t>TUNING-CALOHEE Qualifications Reference Framework for the First Cycle EHEA / Bachelor / EQF Level 6</a:t>
                      </a:r>
                      <a:endParaRPr lang="en-US" sz="1000" dirty="0">
                        <a:effectLst/>
                        <a:latin typeface="Arial" panose="020B0604020202020204" pitchFamily="34" charset="0"/>
                        <a:cs typeface="Arial" panose="020B0604020202020204" pitchFamily="34" charset="0"/>
                      </a:endParaRPr>
                    </a:p>
                    <a:p>
                      <a:pPr>
                        <a:lnSpc>
                          <a:spcPct val="107000"/>
                        </a:lnSpc>
                        <a:spcAft>
                          <a:spcPts val="0"/>
                        </a:spcAft>
                      </a:pPr>
                      <a:r>
                        <a:rPr lang="en-GB" sz="1000" dirty="0">
                          <a:effectLst/>
                          <a:latin typeface="Arial" panose="020B0604020202020204" pitchFamily="34" charset="0"/>
                          <a:cs typeface="Arial" panose="020B0604020202020204" pitchFamily="34" charset="0"/>
                        </a:rPr>
                        <a:t>(Based on a combination of the Bologna Process QF for the EHEA and the European Qualifications Framework for Lifelong Learning)</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2717229"/>
                  </a:ext>
                </a:extLst>
              </a:tr>
              <a:tr h="311199">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Knowledge</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Domain-specific and generic technical and non-technical skill</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b="1" dirty="0">
                          <a:effectLst/>
                          <a:latin typeface="Arial" panose="020B0604020202020204" pitchFamily="34" charset="0"/>
                          <a:cs typeface="Arial" panose="020B0604020202020204" pitchFamily="34" charset="0"/>
                        </a:rPr>
                        <a:t>Autonomy and responsibility in the field of study and as a member of society</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extLst>
                  <a:ext uri="{0D108BD9-81ED-4DB2-BD59-A6C34878D82A}">
                    <a16:rowId xmlns:a16="http://schemas.microsoft.com/office/drawing/2014/main" val="2283973943"/>
                  </a:ext>
                </a:extLst>
              </a:tr>
              <a:tr h="554577">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Knowledge and understanding</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current understanding of a domain of knowledge which defines the field of studies.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Evidence the ability to contextualize, integrate and compare knowledge which is fundamental for the field of study applying correctly the related terminology.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the ability to use, share, and contribute to field-related knowledge and understanding in professional and societal settings.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extLst>
                  <a:ext uri="{0D108BD9-81ED-4DB2-BD59-A6C34878D82A}">
                    <a16:rowId xmlns:a16="http://schemas.microsoft.com/office/drawing/2014/main" val="614526403"/>
                  </a:ext>
                </a:extLst>
              </a:tr>
              <a:tr h="694768">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Field related and general skills and competences</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current knowledge and understanding of the generic, subject specific, and digital skills required to operate successfully in the field of study and wider contexts.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Evidence the ability to apply field related and generic skills, including digital ones, which facilitate critical thinking and evidence-based arguments and solving subject related and societal problems.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Demonstrate an evidence-informed approach to managing technical / professional projects and activities, applying effectively field and societal related knowledge and skills, taking initiative, showing responsibility and leadership.</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extLst>
                  <a:ext uri="{0D108BD9-81ED-4DB2-BD59-A6C34878D82A}">
                    <a16:rowId xmlns:a16="http://schemas.microsoft.com/office/drawing/2014/main" val="4255607518"/>
                  </a:ext>
                </a:extLst>
              </a:tr>
              <a:tr h="1115341">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Critical reflection, judgements, synthesising and design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current knowledge and understanding of relevant theoretical frameworks, concepts, methodologies and/or practices to gather, evaluate and interpret field related and societal information. This includes ethical awareness, intercultural issues, political and governance awareness, decision making, and other societal and sustainable developments.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Apply appropriate theories, concepts, methodologies and/or practices and field related and generic skills and competences, including digital ones, to analyse, synthesise, and make informed judgments while taking into account relevant social, cultural, scientific and ethical issues and challenges.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Demonstrates the ability to evaluate and reflect on new knowledge and contribute to discourse to identify and implement individual and collaborative ways to either move forward and/or solve field and societal challenges and problems.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extLst>
                  <a:ext uri="{0D108BD9-81ED-4DB2-BD59-A6C34878D82A}">
                    <a16:rowId xmlns:a16="http://schemas.microsoft.com/office/drawing/2014/main" val="83147191"/>
                  </a:ext>
                </a:extLst>
              </a:tr>
              <a:tr h="1115341">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Communication and information sharing</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current knowledge and understanding of the appropriate means, skills, attitudes, approaches and strategies to effectively communicate information, ideas, problems, challenges and solutions related to the field of studies and selected societal issues for a variety of audiences, including field specialists, using a variety of media.</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Evidence effective communication of different types of information involving ideas, problems, challenges and possible solutions by applying technical and non-technical strategies, means and skills tailoring them to a variety of audiences including field specialists.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the ability to communicate effectively in predicable and unpredictable workplace and/or societal situations by listening to others and making convincing arguments in order to reach a common understanding of topics and activities involved.</a:t>
                      </a:r>
                      <a:endParaRPr lang="en-US" sz="1000" dirty="0">
                        <a:effectLst/>
                        <a:latin typeface="Arial" panose="020B0604020202020204" pitchFamily="34" charset="0"/>
                        <a:cs typeface="Arial" panose="020B0604020202020204" pitchFamily="34" charset="0"/>
                      </a:endParaRPr>
                    </a:p>
                    <a:p>
                      <a:pPr>
                        <a:lnSpc>
                          <a:spcPct val="107000"/>
                        </a:lnSpc>
                        <a:spcAft>
                          <a:spcPts val="800"/>
                        </a:spcAft>
                      </a:pPr>
                      <a:r>
                        <a:rPr lang="en-GB" sz="1000" dirty="0">
                          <a:effectLst/>
                          <a:latin typeface="Arial" panose="020B0604020202020204" pitchFamily="34"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extLst>
                  <a:ext uri="{0D108BD9-81ED-4DB2-BD59-A6C34878D82A}">
                    <a16:rowId xmlns:a16="http://schemas.microsoft.com/office/drawing/2014/main" val="3671445500"/>
                  </a:ext>
                </a:extLst>
              </a:tr>
              <a:tr h="834959">
                <a:tc>
                  <a:txBody>
                    <a:bodyPr/>
                    <a:lstStyle/>
                    <a:p>
                      <a:pPr>
                        <a:lnSpc>
                          <a:spcPct val="107000"/>
                        </a:lnSpc>
                        <a:spcAft>
                          <a:spcPts val="800"/>
                        </a:spcAft>
                      </a:pPr>
                      <a:r>
                        <a:rPr lang="en-GB" sz="1000">
                          <a:effectLst/>
                          <a:latin typeface="Arial" panose="020B0604020202020204" pitchFamily="34" charset="0"/>
                          <a:cs typeface="Arial" panose="020B0604020202020204" pitchFamily="34" charset="0"/>
                        </a:rPr>
                        <a:t>Continuous learning and development</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knowledge and understanding of learning approaches and methods required for self-directed continuous learning and development in a variety of formats and settings.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Evidence learning skills and appropriate strategies to advance the continuous learning and development of self and others in order to reflect on, update, and upgrade field knowledge, skill and competences, and societal developments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tc>
                  <a:txBody>
                    <a:bodyPr/>
                    <a:lstStyle/>
                    <a:p>
                      <a:pPr>
                        <a:lnSpc>
                          <a:spcPct val="107000"/>
                        </a:lnSpc>
                        <a:spcAft>
                          <a:spcPts val="800"/>
                        </a:spcAft>
                      </a:pPr>
                      <a:r>
                        <a:rPr lang="en-GB" sz="1000" dirty="0">
                          <a:effectLst/>
                          <a:latin typeface="Arial" panose="020B0604020202020204" pitchFamily="34" charset="0"/>
                          <a:cs typeface="Arial" panose="020B0604020202020204" pitchFamily="34" charset="0"/>
                        </a:rPr>
                        <a:t>Demonstrate motivation and initiative to organise, manage, and evaluate learning and development activities for oneself and others in order to continually update and upgrade field related knowledge, skill, and competences, and societal developments. </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marL="55734" marR="55734" marT="0" marB="0">
                    <a:solidFill>
                      <a:schemeClr val="bg1"/>
                    </a:solidFill>
                  </a:tcPr>
                </a:tc>
                <a:extLst>
                  <a:ext uri="{0D108BD9-81ED-4DB2-BD59-A6C34878D82A}">
                    <a16:rowId xmlns:a16="http://schemas.microsoft.com/office/drawing/2014/main" val="3005118638"/>
                  </a:ext>
                </a:extLst>
              </a:tr>
            </a:tbl>
          </a:graphicData>
        </a:graphic>
      </p:graphicFrame>
      <p:sp>
        <p:nvSpPr>
          <p:cNvPr id="2" name="TextBox 1">
            <a:extLst>
              <a:ext uri="{FF2B5EF4-FFF2-40B4-BE49-F238E27FC236}">
                <a16:creationId xmlns:a16="http://schemas.microsoft.com/office/drawing/2014/main" id="{BC08C1D6-20F1-AF44-BE35-628C17C8AF84}"/>
              </a:ext>
            </a:extLst>
          </p:cNvPr>
          <p:cNvSpPr txBox="1"/>
          <p:nvPr/>
        </p:nvSpPr>
        <p:spPr>
          <a:xfrm>
            <a:off x="215516" y="0"/>
            <a:ext cx="8508936" cy="369332"/>
          </a:xfrm>
          <a:prstGeom prst="rect">
            <a:avLst/>
          </a:prstGeom>
          <a:solidFill>
            <a:schemeClr val="bg2"/>
          </a:solidFill>
        </p:spPr>
        <p:txBody>
          <a:bodyPr wrap="square" rtlCol="0">
            <a:spAutoFit/>
          </a:bodyPr>
          <a:lstStyle/>
          <a:p>
            <a:r>
              <a:rPr lang="en-US" b="1" dirty="0">
                <a:solidFill>
                  <a:srgbClr val="FF0000"/>
                </a:solidFill>
              </a:rPr>
              <a:t>Tuning-CALOHEE General Qualifications Reference Framework for Bachelor</a:t>
            </a:r>
          </a:p>
        </p:txBody>
      </p:sp>
    </p:spTree>
    <p:extLst>
      <p:ext uri="{BB962C8B-B14F-4D97-AF65-F5344CB8AC3E}">
        <p14:creationId xmlns:p14="http://schemas.microsoft.com/office/powerpoint/2010/main" val="2000483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F275D-FDBE-FD4D-A685-FA2CADF3A860}"/>
              </a:ext>
            </a:extLst>
          </p:cNvPr>
          <p:cNvSpPr>
            <a:spLocks noGrp="1"/>
          </p:cNvSpPr>
          <p:nvPr>
            <p:ph type="title"/>
          </p:nvPr>
        </p:nvSpPr>
        <p:spPr>
          <a:xfrm>
            <a:off x="549274" y="107576"/>
            <a:ext cx="8401085" cy="355003"/>
          </a:xfrm>
        </p:spPr>
        <p:txBody>
          <a:bodyPr/>
          <a:lstStyle/>
          <a:p>
            <a:br>
              <a:rPr lang="en-US" sz="2400" b="1" dirty="0">
                <a:solidFill>
                  <a:srgbClr val="FF0000"/>
                </a:solidFill>
              </a:rPr>
            </a:br>
            <a:endParaRPr lang="en-US" sz="2400" dirty="0"/>
          </a:p>
        </p:txBody>
      </p:sp>
      <p:graphicFrame>
        <p:nvGraphicFramePr>
          <p:cNvPr id="4" name="Content Placeholder 3">
            <a:extLst>
              <a:ext uri="{FF2B5EF4-FFF2-40B4-BE49-F238E27FC236}">
                <a16:creationId xmlns:a16="http://schemas.microsoft.com/office/drawing/2014/main" id="{DF6ABB5D-D38E-DD41-9FA1-8C8EE336EACC}"/>
              </a:ext>
            </a:extLst>
          </p:cNvPr>
          <p:cNvGraphicFramePr>
            <a:graphicFrameLocks noGrp="1"/>
          </p:cNvGraphicFramePr>
          <p:nvPr>
            <p:ph idx="1"/>
            <p:extLst>
              <p:ext uri="{D42A27DB-BD31-4B8C-83A1-F6EECF244321}">
                <p14:modId xmlns:p14="http://schemas.microsoft.com/office/powerpoint/2010/main" val="3834965931"/>
              </p:ext>
            </p:extLst>
          </p:nvPr>
        </p:nvGraphicFramePr>
        <p:xfrm>
          <a:off x="0" y="476908"/>
          <a:ext cx="9144001" cy="6710172"/>
        </p:xfrm>
        <a:graphic>
          <a:graphicData uri="http://schemas.openxmlformats.org/drawingml/2006/table">
            <a:tbl>
              <a:tblPr firstRow="1" firstCol="1" bandRow="1" bandCol="1">
                <a:tableStyleId>{5C22544A-7EE6-4342-B048-85BDC9FD1C3A}</a:tableStyleId>
              </a:tblPr>
              <a:tblGrid>
                <a:gridCol w="1175687">
                  <a:extLst>
                    <a:ext uri="{9D8B030D-6E8A-4147-A177-3AD203B41FA5}">
                      <a16:colId xmlns:a16="http://schemas.microsoft.com/office/drawing/2014/main" val="1179824257"/>
                    </a:ext>
                  </a:extLst>
                </a:gridCol>
                <a:gridCol w="2654486">
                  <a:extLst>
                    <a:ext uri="{9D8B030D-6E8A-4147-A177-3AD203B41FA5}">
                      <a16:colId xmlns:a16="http://schemas.microsoft.com/office/drawing/2014/main" val="2548393089"/>
                    </a:ext>
                  </a:extLst>
                </a:gridCol>
                <a:gridCol w="2757143">
                  <a:extLst>
                    <a:ext uri="{9D8B030D-6E8A-4147-A177-3AD203B41FA5}">
                      <a16:colId xmlns:a16="http://schemas.microsoft.com/office/drawing/2014/main" val="149370714"/>
                    </a:ext>
                  </a:extLst>
                </a:gridCol>
                <a:gridCol w="2556685">
                  <a:extLst>
                    <a:ext uri="{9D8B030D-6E8A-4147-A177-3AD203B41FA5}">
                      <a16:colId xmlns:a16="http://schemas.microsoft.com/office/drawing/2014/main" val="3254411693"/>
                    </a:ext>
                  </a:extLst>
                </a:gridCol>
              </a:tblGrid>
              <a:tr h="453777">
                <a:tc>
                  <a:txBody>
                    <a:bodyPr/>
                    <a:lstStyle/>
                    <a:p>
                      <a:pPr algn="ct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Activity</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Knowledge acquisition: domain specific and generic competence</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Knowledge and skills application: domain specific and generic technical and non-technical skill</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Authority: autonomy and responsibility on the field of study and as a member of society</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extLst>
                  <a:ext uri="{0D108BD9-81ED-4DB2-BD59-A6C34878D82A}">
                    <a16:rowId xmlns:a16="http://schemas.microsoft.com/office/drawing/2014/main" val="1777229172"/>
                  </a:ext>
                </a:extLst>
              </a:tr>
              <a:tr h="920841">
                <a:tc>
                  <a:txBody>
                    <a:bodyPr/>
                    <a:lstStyle/>
                    <a:p>
                      <a:pPr algn="ct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Knowledge and understanding</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0"/>
                        </a:spcAft>
                      </a:pPr>
                      <a:r>
                        <a:rPr lang="en-GB" sz="900">
                          <a:effectLst/>
                          <a:latin typeface="Arial" panose="020B0604020202020204" pitchFamily="34" charset="0"/>
                          <a:cs typeface="Arial" panose="020B0604020202020204" pitchFamily="34" charset="0"/>
                        </a:rPr>
                        <a:t>Demonstrate a depth and breadth of understanding of a domain of specialised knowledge which offers a foundation for developing original thinking and new ideas.  </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Evidence the ability to contextualise, compare, critique, and integrate specialised knowledge utilised to advance thinking and ideas relevant to the field of study.</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Demonstrate the ability to use and share specialised knowledge and understanding which allow for the development new knowledge, policies and strategic decision making in complex and unpredictable field-related and societal settings. </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extLst>
                  <a:ext uri="{0D108BD9-81ED-4DB2-BD59-A6C34878D82A}">
                    <a16:rowId xmlns:a16="http://schemas.microsoft.com/office/drawing/2014/main" val="809346283"/>
                  </a:ext>
                </a:extLst>
              </a:tr>
              <a:tr h="1232218">
                <a:tc>
                  <a:txBody>
                    <a:bodyPr/>
                    <a:lstStyle/>
                    <a:p>
                      <a:pPr algn="ct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Field related and general skills and competences</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Demonstrate a depth and breadth of knowledge and understanding regarding higher-order generic and subject specific (digital) skills and competences required to operate successfully in a particular field of study at expert level, as well as in a wider societal context.</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solidFill>
                      <a:schemeClr val="bg1"/>
                    </a:solidFill>
                  </a:tcPr>
                </a:tc>
                <a:tc>
                  <a:txBody>
                    <a:bodyPr/>
                    <a:lstStyle/>
                    <a:p>
                      <a:pP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Evidence the ability to apply higher-order and evidence-informed subject specific and generic skills and competences using appropriate (digital) learning formats, which facilitate the development of high-level critical thinking, complex problem-solving and effective argumentation skills in multi-dimensional and differentiated work and societal settings. </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solidFill>
                      <a:schemeClr val="bg1"/>
                    </a:solidFill>
                  </a:tcPr>
                </a:tc>
                <a:tc>
                  <a:txBody>
                    <a:bodyPr/>
                    <a:lstStyle/>
                    <a:p>
                      <a:pPr>
                        <a:lnSpc>
                          <a:spcPct val="115000"/>
                        </a:lnSpc>
                        <a:spcBef>
                          <a:spcPts val="600"/>
                        </a:spcBef>
                        <a:spcAft>
                          <a:spcPts val="0"/>
                        </a:spcAft>
                      </a:pPr>
                      <a:r>
                        <a:rPr lang="en-GB" sz="900" dirty="0">
                          <a:effectLst/>
                          <a:latin typeface="Arial" panose="020B0604020202020204" pitchFamily="34" charset="0"/>
                          <a:cs typeface="Arial" panose="020B0604020202020204" pitchFamily="34" charset="0"/>
                        </a:rPr>
                        <a:t>Demonstrate the ability to effectively apply field and societal related knowledge, skills and competences, including innovation, entrepreneurship, responsibility and/or leadership, to manage complex technical and/or content related activities including projects and initiatives in familiar and unfamiliar work and societal contexts.</a:t>
                      </a:r>
                      <a:endParaRPr lang="en-US" sz="900" dirty="0">
                        <a:effectLst/>
                        <a:latin typeface="Arial" panose="020B0604020202020204" pitchFamily="34" charset="0"/>
                        <a:cs typeface="Arial" panose="020B0604020202020204" pitchFamily="34" charset="0"/>
                      </a:endParaRPr>
                    </a:p>
                  </a:txBody>
                  <a:tcPr marL="35937" marR="35937" marT="0" marB="0">
                    <a:solidFill>
                      <a:schemeClr val="bg1"/>
                    </a:solidFill>
                  </a:tcPr>
                </a:tc>
                <a:extLst>
                  <a:ext uri="{0D108BD9-81ED-4DB2-BD59-A6C34878D82A}">
                    <a16:rowId xmlns:a16="http://schemas.microsoft.com/office/drawing/2014/main" val="261339769"/>
                  </a:ext>
                </a:extLst>
              </a:tr>
              <a:tr h="1232218">
                <a:tc>
                  <a:txBody>
                    <a:bodyPr/>
                    <a:lstStyle/>
                    <a:p>
                      <a:pPr algn="ct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Critical reflection, judgements, synthesising and design</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marL="83185">
                        <a:lnSpc>
                          <a:spcPct val="115000"/>
                        </a:lnSpc>
                        <a:spcBef>
                          <a:spcPts val="600"/>
                        </a:spcBef>
                        <a:spcAft>
                          <a:spcPts val="600"/>
                        </a:spcAft>
                      </a:pPr>
                      <a:r>
                        <a:rPr lang="en-US" sz="900" dirty="0">
                          <a:effectLst/>
                          <a:latin typeface="Arial" panose="020B0604020202020204" pitchFamily="34" charset="0"/>
                          <a:cs typeface="Arial" panose="020B0604020202020204" pitchFamily="34" charset="0"/>
                        </a:rPr>
                        <a:t>Demonstrate a depth and breadth of knowledge and understanding of complex theoretical frameworks, concepts, methodologies and practices at a level which allows for comparing and integrating these, to serve as a foundation for (applied) research and creative thinking related to the field of studies and societal challenges. </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Evidence mastery of the ability to identify, analyse, synthesise and compare theories, concepts, methodologies and skills from field related and wider perspectives (including one’s social, ethical, cultural and political responsibilities) to organise often incomplete information, to make evidence-based judgements, and to solve complex problems in research related or innovative contexts.</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15000"/>
                        </a:lnSpc>
                        <a:spcBef>
                          <a:spcPts val="600"/>
                        </a:spcBef>
                        <a:spcAft>
                          <a:spcPts val="0"/>
                        </a:spcAft>
                      </a:pPr>
                      <a:r>
                        <a:rPr lang="en-GB" sz="900">
                          <a:effectLst/>
                          <a:latin typeface="Arial" panose="020B0604020202020204" pitchFamily="34" charset="0"/>
                          <a:cs typeface="Arial" panose="020B0604020202020204" pitchFamily="34" charset="0"/>
                        </a:rPr>
                        <a:t>Demonstrate the analytical ability to critically comprehend and reflect on new specialised knowledge and skills, and to use this critical capability to contribute in individual and /or team capacities to the identification of evidence-informed judgements and solutions to move forward and /or solve complex field and societal related challenges and problems.</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extLst>
                  <a:ext uri="{0D108BD9-81ED-4DB2-BD59-A6C34878D82A}">
                    <a16:rowId xmlns:a16="http://schemas.microsoft.com/office/drawing/2014/main" val="2390755280"/>
                  </a:ext>
                </a:extLst>
              </a:tr>
              <a:tr h="1307429">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Communication and information sharing</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marL="83185">
                        <a:lnSpc>
                          <a:spcPct val="115000"/>
                        </a:lnSpc>
                        <a:spcBef>
                          <a:spcPts val="600"/>
                        </a:spcBef>
                        <a:spcAft>
                          <a:spcPts val="600"/>
                        </a:spcAft>
                      </a:pPr>
                      <a:r>
                        <a:rPr lang="en-US" sz="900" dirty="0">
                          <a:effectLst/>
                          <a:latin typeface="Arial" panose="020B0604020202020204" pitchFamily="34" charset="0"/>
                          <a:cs typeface="Arial" panose="020B0604020202020204" pitchFamily="34" charset="0"/>
                        </a:rPr>
                        <a:t>Demonstrate a depth and breadth of knowledge and understanding of the appropriate means, skills, strategies, attitudes and approaches to effectively communicate complex information and multidimensional problems, challenges, ideas and solutions in field related and societal contexts to a variety of audiences, including field specialists.</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35937" marR="35937" marT="0" marB="0">
                    <a:solidFill>
                      <a:schemeClr val="bg1"/>
                    </a:solidFill>
                  </a:tcPr>
                </a:tc>
                <a:tc>
                  <a:txBody>
                    <a:bodyPr/>
                    <a:lstStyle/>
                    <a:p>
                      <a:pPr>
                        <a:lnSpc>
                          <a:spcPct val="115000"/>
                        </a:lnSpc>
                        <a:spcBef>
                          <a:spcPts val="600"/>
                        </a:spcBef>
                        <a:spcAft>
                          <a:spcPts val="0"/>
                        </a:spcAft>
                      </a:pPr>
                      <a:r>
                        <a:rPr lang="en-GB" sz="900" dirty="0">
                          <a:effectLst/>
                          <a:latin typeface="Arial" panose="020B0604020202020204" pitchFamily="34" charset="0"/>
                          <a:cs typeface="Arial" panose="020B0604020202020204" pitchFamily="34" charset="0"/>
                        </a:rPr>
                        <a:t>Evidence the effective application of a variety of sophisticated communication strategies, media, means, and skills to convey different types of information involving multi-dimensional problems, challenges, ideas, and possible solutions through messaging tailored to the target audience, including field specialists.</a:t>
                      </a:r>
                      <a:endParaRPr lang="en-US" sz="900" dirty="0">
                        <a:effectLst/>
                        <a:latin typeface="Arial" panose="020B0604020202020204" pitchFamily="34" charset="0"/>
                        <a:cs typeface="Arial" panose="020B0604020202020204" pitchFamily="34" charset="0"/>
                      </a:endParaRPr>
                    </a:p>
                    <a:p>
                      <a:pP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solidFill>
                      <a:schemeClr val="bg1"/>
                    </a:solidFill>
                  </a:tcPr>
                </a:tc>
                <a:tc>
                  <a:txBody>
                    <a:bodyPr/>
                    <a:lstStyle/>
                    <a:p>
                      <a:pPr marL="83185">
                        <a:lnSpc>
                          <a:spcPct val="115000"/>
                        </a:lnSpc>
                        <a:spcBef>
                          <a:spcPts val="600"/>
                        </a:spcBef>
                        <a:spcAft>
                          <a:spcPts val="600"/>
                        </a:spcAft>
                      </a:pPr>
                      <a:r>
                        <a:rPr lang="en-US" sz="900" dirty="0">
                          <a:effectLst/>
                          <a:latin typeface="Arial" panose="020B0604020202020204" pitchFamily="34" charset="0"/>
                          <a:cs typeface="Arial" panose="020B0604020202020204" pitchFamily="34" charset="0"/>
                        </a:rPr>
                        <a:t>Demonstrate the ability to communicate clearly and unambiguously in complex work and/or professional, academic and societal situations, by making convincing and evidence-informed arguments and by listening to and appreciating the view of others.</a:t>
                      </a:r>
                      <a:endParaRPr lang="en-US" sz="900" dirty="0">
                        <a:effectLst/>
                        <a:latin typeface="Arial" panose="020B0604020202020204" pitchFamily="34" charset="0"/>
                        <a:ea typeface="MS Mincho" panose="02020609040205080304" pitchFamily="49" charset="-128"/>
                        <a:cs typeface="Arial" panose="020B0604020202020204" pitchFamily="34" charset="0"/>
                      </a:endParaRPr>
                    </a:p>
                  </a:txBody>
                  <a:tcPr marL="35937" marR="35937" marT="0" marB="0">
                    <a:solidFill>
                      <a:schemeClr val="bg1"/>
                    </a:solidFill>
                  </a:tcPr>
                </a:tc>
                <a:extLst>
                  <a:ext uri="{0D108BD9-81ED-4DB2-BD59-A6C34878D82A}">
                    <a16:rowId xmlns:a16="http://schemas.microsoft.com/office/drawing/2014/main" val="930876746"/>
                  </a:ext>
                </a:extLst>
              </a:tr>
              <a:tr h="1476656">
                <a:tc>
                  <a:txBody>
                    <a:bodyPr/>
                    <a:lstStyle/>
                    <a:p>
                      <a:pPr algn="ctr">
                        <a:lnSpc>
                          <a:spcPct val="115000"/>
                        </a:lnSpc>
                        <a:spcBef>
                          <a:spcPts val="600"/>
                        </a:spcBef>
                        <a:spcAft>
                          <a:spcPts val="600"/>
                        </a:spcAft>
                      </a:pPr>
                      <a:r>
                        <a:rPr lang="en-GB" sz="900" dirty="0">
                          <a:effectLst/>
                          <a:latin typeface="Arial" panose="020B0604020202020204" pitchFamily="34" charset="0"/>
                          <a:cs typeface="Arial" panose="020B0604020202020204" pitchFamily="34" charset="0"/>
                        </a:rPr>
                        <a:t>Continuous learning and development</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marL="83185">
                        <a:lnSpc>
                          <a:spcPct val="115000"/>
                        </a:lnSpc>
                        <a:spcBef>
                          <a:spcPts val="600"/>
                        </a:spcBef>
                        <a:spcAft>
                          <a:spcPts val="600"/>
                        </a:spcAft>
                      </a:pPr>
                      <a:r>
                        <a:rPr lang="en-US" sz="900">
                          <a:effectLst/>
                          <a:latin typeface="Arial" panose="020B0604020202020204" pitchFamily="34" charset="0"/>
                          <a:cs typeface="Arial" panose="020B0604020202020204" pitchFamily="34" charset="0"/>
                        </a:rPr>
                        <a:t>Demonstrate advanced knowledge and understanding of learning principles, skills and strategies required for largely self-directed autonomous continuing formal, non-formal and informal learning in face-to-face, hybrid and digital formats, in order to keep acquiring new knowledge and insights resulting from work related and societal and sustainable developments.</a:t>
                      </a:r>
                      <a:endParaRPr lang="en-US" sz="900">
                        <a:effectLst/>
                        <a:latin typeface="Arial" panose="020B0604020202020204" pitchFamily="34" charset="0"/>
                        <a:ea typeface="MS Mincho" panose="02020609040205080304" pitchFamily="49" charset="-128"/>
                        <a:cs typeface="Arial" panose="020B0604020202020204" pitchFamily="34" charset="0"/>
                      </a:endParaRPr>
                    </a:p>
                  </a:txBody>
                  <a:tcPr marL="35937" marR="35937" marT="0" marB="0"/>
                </a:tc>
                <a:tc>
                  <a:txBody>
                    <a:bodyPr/>
                    <a:lstStyle/>
                    <a:p>
                      <a:pPr>
                        <a:lnSpc>
                          <a:spcPct val="115000"/>
                        </a:lnSpc>
                        <a:spcBef>
                          <a:spcPts val="600"/>
                        </a:spcBef>
                        <a:spcAft>
                          <a:spcPts val="600"/>
                        </a:spcAft>
                      </a:pPr>
                      <a:r>
                        <a:rPr lang="en-GB" sz="900">
                          <a:effectLst/>
                          <a:latin typeface="Arial" panose="020B0604020202020204" pitchFamily="34" charset="0"/>
                          <a:cs typeface="Arial" panose="020B0604020202020204" pitchFamily="34" charset="0"/>
                        </a:rPr>
                        <a:t>Evidence advanced learning skills and appropriate strategies to advance one’s own learning and that of others in a lifelong learning context, showing the motivation, metacognitive insight, initiative and leadership to continuously update and upgrade knowledge and field related and generic skills and competences.</a:t>
                      </a:r>
                      <a:endParaRPr lang="en-US" sz="90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tc>
                  <a:txBody>
                    <a:bodyPr/>
                    <a:lstStyle/>
                    <a:p>
                      <a:pPr>
                        <a:lnSpc>
                          <a:spcPct val="107000"/>
                        </a:lnSpc>
                        <a:spcBef>
                          <a:spcPts val="600"/>
                        </a:spcBef>
                        <a:spcAft>
                          <a:spcPts val="0"/>
                        </a:spcAft>
                      </a:pPr>
                      <a:r>
                        <a:rPr lang="en-GB" sz="900" dirty="0">
                          <a:effectLst/>
                          <a:latin typeface="Arial" panose="020B0604020202020204" pitchFamily="34" charset="0"/>
                          <a:cs typeface="Arial" panose="020B0604020202020204" pitchFamily="34" charset="0"/>
                        </a:rPr>
                        <a:t>Demonstrate continuous personal and professional development in individual, team-based and societal settings by initiating, organising, managing and evaluating lifelong learning activities for oneself providing good service in a professional context and to society at large.  </a:t>
                      </a:r>
                      <a:endParaRPr lang="en-US" sz="900" dirty="0">
                        <a:effectLst/>
                        <a:latin typeface="Arial" panose="020B0604020202020204" pitchFamily="34" charset="0"/>
                        <a:cs typeface="Arial" panose="020B0604020202020204" pitchFamily="34" charset="0"/>
                      </a:endParaRPr>
                    </a:p>
                    <a:p>
                      <a:pPr>
                        <a:lnSpc>
                          <a:spcPct val="107000"/>
                        </a:lnSpc>
                        <a:spcAft>
                          <a:spcPts val="800"/>
                        </a:spcAft>
                      </a:pPr>
                      <a:r>
                        <a:rPr lang="en-GB"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cs typeface="Arial" panose="020B0604020202020204" pitchFamily="34" charset="0"/>
                      </a:endParaRPr>
                    </a:p>
                    <a:p>
                      <a:pPr>
                        <a:lnSpc>
                          <a:spcPct val="115000"/>
                        </a:lnSpc>
                        <a:spcBef>
                          <a:spcPts val="600"/>
                        </a:spcBef>
                        <a:spcAft>
                          <a:spcPts val="600"/>
                        </a:spcAft>
                        <a:tabLst>
                          <a:tab pos="153670" algn="l"/>
                        </a:tabLst>
                      </a:pPr>
                      <a:r>
                        <a:rPr lang="en-GB" sz="900" dirty="0">
                          <a:effectLst/>
                          <a:latin typeface="Arial" panose="020B0604020202020204" pitchFamily="34" charset="0"/>
                          <a:cs typeface="Arial" panose="020B0604020202020204" pitchFamily="34" charset="0"/>
                        </a:rPr>
                        <a:t> </a:t>
                      </a:r>
                      <a:endParaRPr lang="en-US" sz="900" dirty="0">
                        <a:effectLst/>
                        <a:latin typeface="Arial" panose="020B0604020202020204" pitchFamily="34" charset="0"/>
                        <a:ea typeface="Times New Roman" panose="02020603050405020304" pitchFamily="18" charset="0"/>
                        <a:cs typeface="Arial" panose="020B0604020202020204" pitchFamily="34" charset="0"/>
                      </a:endParaRPr>
                    </a:p>
                  </a:txBody>
                  <a:tcPr marL="35937" marR="35937" marT="0" marB="0"/>
                </a:tc>
                <a:extLst>
                  <a:ext uri="{0D108BD9-81ED-4DB2-BD59-A6C34878D82A}">
                    <a16:rowId xmlns:a16="http://schemas.microsoft.com/office/drawing/2014/main" val="3822605093"/>
                  </a:ext>
                </a:extLst>
              </a:tr>
            </a:tbl>
          </a:graphicData>
        </a:graphic>
      </p:graphicFrame>
      <p:sp>
        <p:nvSpPr>
          <p:cNvPr id="5" name="TextBox 4">
            <a:extLst>
              <a:ext uri="{FF2B5EF4-FFF2-40B4-BE49-F238E27FC236}">
                <a16:creationId xmlns:a16="http://schemas.microsoft.com/office/drawing/2014/main" id="{BF06464D-7071-A345-95AB-BFCD5F829CC4}"/>
              </a:ext>
            </a:extLst>
          </p:cNvPr>
          <p:cNvSpPr txBox="1"/>
          <p:nvPr/>
        </p:nvSpPr>
        <p:spPr>
          <a:xfrm>
            <a:off x="258184" y="107576"/>
            <a:ext cx="8563087" cy="369332"/>
          </a:xfrm>
          <a:prstGeom prst="rect">
            <a:avLst/>
          </a:prstGeom>
          <a:noFill/>
        </p:spPr>
        <p:txBody>
          <a:bodyPr wrap="square" rtlCol="0">
            <a:spAutoFit/>
          </a:bodyPr>
          <a:lstStyle/>
          <a:p>
            <a:r>
              <a:rPr lang="en-US" b="1" dirty="0">
                <a:solidFill>
                  <a:srgbClr val="FF0000"/>
                </a:solidFill>
              </a:rPr>
              <a:t>Tuning-CALOHEE General Qualifications Reference Framework for Master</a:t>
            </a:r>
            <a:endParaRPr lang="en-US" dirty="0"/>
          </a:p>
        </p:txBody>
      </p:sp>
    </p:spTree>
    <p:extLst>
      <p:ext uri="{BB962C8B-B14F-4D97-AF65-F5344CB8AC3E}">
        <p14:creationId xmlns:p14="http://schemas.microsoft.com/office/powerpoint/2010/main" val="3079786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71396A7F-176D-624F-9608-B9B6292EC108}"/>
              </a:ext>
            </a:extLst>
          </p:cNvPr>
          <p:cNvSpPr>
            <a:spLocks noChangeArrowheads="1"/>
          </p:cNvSpPr>
          <p:nvPr/>
        </p:nvSpPr>
        <p:spPr bwMode="auto">
          <a:xfrm>
            <a:off x="-7464401" y="-96819"/>
            <a:ext cx="2394729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13" name="Content Placeholder 12">
            <a:extLst>
              <a:ext uri="{FF2B5EF4-FFF2-40B4-BE49-F238E27FC236}">
                <a16:creationId xmlns:a16="http://schemas.microsoft.com/office/drawing/2014/main" id="{FC25D058-2939-8C44-A805-366610F8E417}"/>
              </a:ext>
            </a:extLst>
          </p:cNvPr>
          <p:cNvGraphicFramePr>
            <a:graphicFrameLocks noGrp="1"/>
          </p:cNvGraphicFramePr>
          <p:nvPr>
            <p:ph idx="1"/>
            <p:extLst>
              <p:ext uri="{D42A27DB-BD31-4B8C-83A1-F6EECF244321}">
                <p14:modId xmlns:p14="http://schemas.microsoft.com/office/powerpoint/2010/main" val="3608587454"/>
              </p:ext>
            </p:extLst>
          </p:nvPr>
        </p:nvGraphicFramePr>
        <p:xfrm>
          <a:off x="161365" y="507928"/>
          <a:ext cx="8982635" cy="6232395"/>
        </p:xfrm>
        <a:graphic>
          <a:graphicData uri="http://schemas.openxmlformats.org/drawingml/2006/table">
            <a:tbl>
              <a:tblPr firstRow="1" firstCol="1" lastRow="1" bandRow="1" bandCol="1">
                <a:tableStyleId>{5C22544A-7EE6-4342-B048-85BDC9FD1C3A}</a:tableStyleId>
              </a:tblPr>
              <a:tblGrid>
                <a:gridCol w="869588">
                  <a:extLst>
                    <a:ext uri="{9D8B030D-6E8A-4147-A177-3AD203B41FA5}">
                      <a16:colId xmlns:a16="http://schemas.microsoft.com/office/drawing/2014/main" val="1715239684"/>
                    </a:ext>
                  </a:extLst>
                </a:gridCol>
                <a:gridCol w="2738343">
                  <a:extLst>
                    <a:ext uri="{9D8B030D-6E8A-4147-A177-3AD203B41FA5}">
                      <a16:colId xmlns:a16="http://schemas.microsoft.com/office/drawing/2014/main" val="1377420410"/>
                    </a:ext>
                  </a:extLst>
                </a:gridCol>
                <a:gridCol w="2636726">
                  <a:extLst>
                    <a:ext uri="{9D8B030D-6E8A-4147-A177-3AD203B41FA5}">
                      <a16:colId xmlns:a16="http://schemas.microsoft.com/office/drawing/2014/main" val="3309656552"/>
                    </a:ext>
                  </a:extLst>
                </a:gridCol>
                <a:gridCol w="2737978">
                  <a:extLst>
                    <a:ext uri="{9D8B030D-6E8A-4147-A177-3AD203B41FA5}">
                      <a16:colId xmlns:a16="http://schemas.microsoft.com/office/drawing/2014/main" val="130937908"/>
                    </a:ext>
                  </a:extLst>
                </a:gridCol>
              </a:tblGrid>
              <a:tr h="786541">
                <a:tc>
                  <a:txBody>
                    <a:bodyPr/>
                    <a:lstStyle/>
                    <a:p>
                      <a:pPr algn="ctr">
                        <a:spcAft>
                          <a:spcPts val="0"/>
                        </a:spcAft>
                      </a:pPr>
                      <a:r>
                        <a:rPr lang="en-GB" sz="700" dirty="0">
                          <a:effectLst/>
                        </a:rPr>
                        <a:t> </a:t>
                      </a:r>
                      <a:endParaRPr lang="en-US" sz="700" dirty="0">
                        <a:effectLst/>
                      </a:endParaRPr>
                    </a:p>
                    <a:p>
                      <a:pPr algn="ctr">
                        <a:spcAft>
                          <a:spcPts val="0"/>
                        </a:spcAft>
                      </a:pPr>
                      <a:r>
                        <a:rPr lang="en-GB" sz="700" dirty="0">
                          <a:effectLst/>
                        </a:rPr>
                        <a:t>Knowledge and understanding</a:t>
                      </a:r>
                      <a:endParaRPr lang="en-US" sz="7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22922" marR="22922" marT="0" marB="0"/>
                </a:tc>
                <a:tc>
                  <a:txBody>
                    <a:bodyPr/>
                    <a:lstStyle/>
                    <a:p>
                      <a:pPr>
                        <a:lnSpc>
                          <a:spcPct val="115000"/>
                        </a:lnSpc>
                        <a:spcBef>
                          <a:spcPts val="600"/>
                        </a:spcBef>
                        <a:spcAft>
                          <a:spcPts val="0"/>
                        </a:spcAft>
                      </a:pPr>
                      <a:r>
                        <a:rPr lang="en-GB" sz="700" b="0" dirty="0">
                          <a:solidFill>
                            <a:schemeClr val="tx1"/>
                          </a:solidFill>
                          <a:effectLst/>
                          <a:latin typeface="Arial" panose="020B0604020202020204" pitchFamily="34" charset="0"/>
                          <a:cs typeface="Arial" panose="020B0604020202020204" pitchFamily="34" charset="0"/>
                        </a:rPr>
                        <a:t>Demonstrate state-of-the-art systematic understanding of a domain of specialised field of study and work which offers a robust foundation for developing original research, thinking and/or performance at the frontier of once own field of specialisation and associated ones.</a:t>
                      </a:r>
                      <a:endParaRPr lang="en-US" sz="700" b="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b="0" dirty="0">
                          <a:solidFill>
                            <a:schemeClr val="tx1"/>
                          </a:solidFill>
                          <a:effectLst/>
                          <a:latin typeface="Arial" panose="020B0604020202020204" pitchFamily="34" charset="0"/>
                          <a:cs typeface="Arial" panose="020B0604020202020204" pitchFamily="34" charset="0"/>
                        </a:rPr>
                        <a:t> </a:t>
                      </a:r>
                      <a:endParaRPr lang="en-US" sz="7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Bef>
                          <a:spcPts val="600"/>
                        </a:spcBef>
                        <a:spcAft>
                          <a:spcPts val="0"/>
                        </a:spcAft>
                      </a:pPr>
                      <a:r>
                        <a:rPr lang="en-GB" sz="700" b="0" dirty="0">
                          <a:solidFill>
                            <a:schemeClr val="tx1"/>
                          </a:solidFill>
                          <a:effectLst/>
                          <a:latin typeface="Arial" panose="020B0604020202020204" pitchFamily="34" charset="0"/>
                          <a:cs typeface="Arial" panose="020B0604020202020204" pitchFamily="34" charset="0"/>
                        </a:rPr>
                        <a:t>Evidence the mastery of high-level skills and techniques and complex methods to contextualize, integrate, compare and critique state-of-the-art specialised knowledge, thinking and/or performance in formats as currently applied in once own field of specialisation and associated and/or related ones.</a:t>
                      </a:r>
                      <a:endParaRPr lang="en-US" sz="7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Bef>
                          <a:spcPts val="600"/>
                        </a:spcBef>
                        <a:spcAft>
                          <a:spcPts val="0"/>
                        </a:spcAft>
                      </a:pPr>
                      <a:r>
                        <a:rPr lang="en-GB" sz="700" b="0" dirty="0">
                          <a:solidFill>
                            <a:schemeClr val="tx1"/>
                          </a:solidFill>
                          <a:effectLst/>
                          <a:latin typeface="Arial" panose="020B0604020202020204" pitchFamily="34" charset="0"/>
                          <a:cs typeface="Arial" panose="020B0604020202020204" pitchFamily="34" charset="0"/>
                        </a:rPr>
                        <a:t>Demonstrate authority and leadership to use and share field-related understanding in complex and unpredictable professional and societal settings which allow for advancing (applied) research and/or developing new knowledge, ideas, policies, processes and strategic decision making.</a:t>
                      </a:r>
                      <a:endParaRPr lang="en-US" sz="7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extLst>
                  <a:ext uri="{0D108BD9-81ED-4DB2-BD59-A6C34878D82A}">
                    <a16:rowId xmlns:a16="http://schemas.microsoft.com/office/drawing/2014/main" val="2439963933"/>
                  </a:ext>
                </a:extLst>
              </a:tr>
              <a:tr h="1138625">
                <a:tc>
                  <a:txBody>
                    <a:bodyPr/>
                    <a:lstStyle/>
                    <a:p>
                      <a:pPr algn="ctr">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gn="ctr">
                        <a:spcAft>
                          <a:spcPts val="0"/>
                        </a:spcAft>
                      </a:pPr>
                      <a:r>
                        <a:rPr lang="en-GB" sz="700">
                          <a:effectLst/>
                          <a:latin typeface="Arial" panose="020B0604020202020204" pitchFamily="34" charset="0"/>
                          <a:cs typeface="Arial" panose="020B0604020202020204" pitchFamily="34" charset="0"/>
                        </a:rPr>
                        <a:t>Field related and general skills and competences</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Demonstrate deep understanding of appropriate methods and/or theoretical frameworks for defining a substantial process of (applied) research or ideas development, respecting applicable ethical and scholarly standards and conservation of the environment. </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a:solidFill>
                            <a:schemeClr val="tx1"/>
                          </a:solidFill>
                          <a:effectLst/>
                          <a:latin typeface="Arial" panose="020B0604020202020204" pitchFamily="34" charset="0"/>
                          <a:cs typeface="Arial" panose="020B0604020202020204" pitchFamily="34" charset="0"/>
                        </a:rPr>
                        <a:t> </a:t>
                      </a:r>
                      <a:endParaRPr lang="en-US" sz="70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a:solidFill>
                            <a:schemeClr val="tx1"/>
                          </a:solidFill>
                          <a:effectLst/>
                          <a:latin typeface="Arial" panose="020B0604020202020204" pitchFamily="34" charset="0"/>
                          <a:cs typeface="Arial" panose="020B0604020202020204" pitchFamily="34" charset="0"/>
                        </a:rPr>
                        <a:t>Evidence the ability to conceive, design, implement and adapt a substantial process of (applied) research and/or ideas development by applying an effective combination of domain specific and high-level generic skills, including academic leadership, project and time management, creativity, innovation and entrepreneurship, social and civic responsibility and concern for sustainability, with scholarly and ethical integrity.  </a:t>
                      </a:r>
                      <a:endParaRPr lang="en-US" sz="70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a:solidFill>
                            <a:schemeClr val="tx1"/>
                          </a:solidFill>
                          <a:effectLst/>
                          <a:latin typeface="Arial" panose="020B0604020202020204" pitchFamily="34" charset="0"/>
                          <a:cs typeface="Arial" panose="020B0604020202020204" pitchFamily="34" charset="0"/>
                        </a:rPr>
                        <a:t> </a:t>
                      </a:r>
                      <a:endParaRPr lang="en-US" sz="70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Demonstrate scholarly and professional integrity and sustained commitment in managing complex technical and/or content related activities including projects and initiatives in familiar and unfamiliar environments, e.g. work-based and societal contexts, applying effectively field and societal related knowledge, skills and competences by demonstrating creativity, initiative, innovation, entrepreneurship, responsibility and/or leadership.</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extLst>
                  <a:ext uri="{0D108BD9-81ED-4DB2-BD59-A6C34878D82A}">
                    <a16:rowId xmlns:a16="http://schemas.microsoft.com/office/drawing/2014/main" val="1704961629"/>
                  </a:ext>
                </a:extLst>
              </a:tr>
              <a:tr h="962582">
                <a:tc>
                  <a:txBody>
                    <a:bodyPr/>
                    <a:lstStyle/>
                    <a:p>
                      <a:pPr algn="ctr">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gn="ctr">
                        <a:spcAft>
                          <a:spcPts val="0"/>
                        </a:spcAft>
                      </a:pPr>
                      <a:r>
                        <a:rPr lang="en-GB" sz="700">
                          <a:effectLst/>
                          <a:latin typeface="Arial" panose="020B0604020202020204" pitchFamily="34" charset="0"/>
                          <a:cs typeface="Arial" panose="020B0604020202020204" pitchFamily="34" charset="0"/>
                        </a:rPr>
                        <a:t>Research </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Demonstrate deep understanding of conditions and scholarly standards for developing and implementing a highly original and substantial body of research and/or creative work.</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Evidence the ability of developing and implementing, autonomously, original research and/or ideas extending the frontier of knowledge and skills application by producing a substantial body of scholarly work as a written publication and/or a substantiated creative (set of) product(s) of which at least part merits national and/or international refereed publication and/or assessment.  </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Demonstrate the ability </a:t>
                      </a:r>
                      <a:r>
                        <a:rPr lang="en-US" sz="700" dirty="0">
                          <a:effectLst/>
                          <a:latin typeface="Arial" panose="020B0604020202020204" pitchFamily="34" charset="0"/>
                          <a:cs typeface="Arial" panose="020B0604020202020204" pitchFamily="34" charset="0"/>
                        </a:rPr>
                        <a:t>to developing new ideas and/or processes at the forefront of work or study contexts, including state-of-the art science, to address critical issues and complex problems and/or processes in professional and societal settings with integrity and sustained commitment.  </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extLst>
                  <a:ext uri="{0D108BD9-81ED-4DB2-BD59-A6C34878D82A}">
                    <a16:rowId xmlns:a16="http://schemas.microsoft.com/office/drawing/2014/main" val="1025869393"/>
                  </a:ext>
                </a:extLst>
              </a:tr>
              <a:tr h="962582">
                <a:tc>
                  <a:txBody>
                    <a:bodyPr/>
                    <a:lstStyle/>
                    <a:p>
                      <a:pPr algn="ctr">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gn="ctr">
                        <a:spcAft>
                          <a:spcPts val="0"/>
                        </a:spcAft>
                      </a:pPr>
                      <a:r>
                        <a:rPr lang="en-GB" sz="700" dirty="0">
                          <a:effectLst/>
                          <a:latin typeface="Arial" panose="020B0604020202020204" pitchFamily="34" charset="0"/>
                          <a:cs typeface="Arial" panose="020B0604020202020204" pitchFamily="34" charset="0"/>
                        </a:rPr>
                        <a:t>Critical reflection, judgements, synthesising and design</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nSpc>
                          <a:spcPct val="115000"/>
                        </a:lnSpc>
                        <a:spcAft>
                          <a:spcPts val="0"/>
                        </a:spcAft>
                      </a:pPr>
                      <a:r>
                        <a:rPr lang="en-GB" sz="700">
                          <a:effectLst/>
                          <a:latin typeface="Arial" panose="020B0604020202020204" pitchFamily="34" charset="0"/>
                          <a:cs typeface="Arial" panose="020B0604020202020204" pitchFamily="34" charset="0"/>
                        </a:rPr>
                        <a:t>Demonstrate deep understanding of complex theoretical frameworks, concepts, methodologies and/or practices at a level which allows for critically analysing, evaluating, comparing and synthesising these to serve as a foundation for (applied) research, creative thinking and developing of new insights and original ideas related to the field of studies and challenging societal topics.</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nSpc>
                          <a:spcPct val="115000"/>
                        </a:lnSpc>
                        <a:spcAft>
                          <a:spcPts val="0"/>
                        </a:spcAft>
                      </a:pPr>
                      <a:r>
                        <a:rPr lang="en-GB" sz="700">
                          <a:effectLst/>
                          <a:latin typeface="Arial" panose="020B0604020202020204" pitchFamily="34" charset="0"/>
                          <a:cs typeface="Arial" panose="020B0604020202020204" pitchFamily="34" charset="0"/>
                        </a:rPr>
                        <a:t>Evidence the ability to identify and compare complex theories, concepts, methodologies and/or practices and high-level skills from one’s own academic field as well as related fields to critically analyse, evaluate, compare and synthesize their usefulness to develop original and creative thinking which results in new insights and original ideas, field of studies and/or societal related.</a:t>
                      </a:r>
                      <a:endParaRPr lang="en-US" sz="700">
                        <a:effectLst/>
                        <a:latin typeface="Arial" panose="020B0604020202020204" pitchFamily="34" charset="0"/>
                        <a:cs typeface="Arial" panose="020B0604020202020204" pitchFamily="34" charset="0"/>
                      </a:endParaRPr>
                    </a:p>
                    <a:p>
                      <a:pPr>
                        <a:lnSpc>
                          <a:spcPct val="115000"/>
                        </a:lnSpc>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nSpc>
                          <a:spcPct val="115000"/>
                        </a:lnSpc>
                        <a:spcAft>
                          <a:spcPts val="0"/>
                        </a:spcAft>
                      </a:pPr>
                      <a:r>
                        <a:rPr lang="en-GB" sz="700">
                          <a:effectLst/>
                          <a:latin typeface="Arial" panose="020B0604020202020204" pitchFamily="34" charset="0"/>
                          <a:cs typeface="Arial" panose="020B0604020202020204" pitchFamily="34" charset="0"/>
                        </a:rPr>
                        <a:t>Demonstrate metacognitive insight and analytical ability to critically appraise and reflect on new specialised skills and knowledge and field and societal related complex challenges and issues and contribute in discourse and teams to arrive to new insights and ideas which offer ways forward and/or address challenges and problems in complex and multi-dimensional settings.  </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extLst>
                  <a:ext uri="{0D108BD9-81ED-4DB2-BD59-A6C34878D82A}">
                    <a16:rowId xmlns:a16="http://schemas.microsoft.com/office/drawing/2014/main" val="2459345272"/>
                  </a:ext>
                </a:extLst>
              </a:tr>
              <a:tr h="1226646">
                <a:tc>
                  <a:txBody>
                    <a:bodyPr/>
                    <a:lstStyle/>
                    <a:p>
                      <a:pPr algn="ctr">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gn="ctr">
                        <a:spcAft>
                          <a:spcPts val="0"/>
                        </a:spcAft>
                      </a:pPr>
                      <a:r>
                        <a:rPr lang="en-GB" sz="700">
                          <a:effectLst/>
                          <a:latin typeface="Arial" panose="020B0604020202020204" pitchFamily="34" charset="0"/>
                          <a:cs typeface="Arial" panose="020B0604020202020204" pitchFamily="34" charset="0"/>
                        </a:rPr>
                        <a:t>Communication and information sharing</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Demonstrate deep understanding of the appropriate means, skills, strategies, attitudes and approaches to communicate effectively complex information, multi-facial ideas, and multidimensional problems, challenges and solutions related to once own and related fields of studies and selected societal issues for a variety of audiences, ranging from an informed general audience to field specialists and once peers.</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Evidence effective communication of various types of information involving multi-facial ideas and multi-dimensional problems, challenges and solutions by applying sophisticated strategies, means and skills tailored to a variety of audiences covering an informed general audience, field specialists and once peers.</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tc>
                  <a:txBody>
                    <a:bodyPr/>
                    <a:lstStyle/>
                    <a:p>
                      <a:pPr>
                        <a:lnSpc>
                          <a:spcPct val="115000"/>
                        </a:lnSpc>
                        <a:spcAft>
                          <a:spcPts val="0"/>
                        </a:spcAft>
                      </a:pPr>
                      <a:r>
                        <a:rPr lang="en-GB" sz="700" dirty="0">
                          <a:effectLst/>
                          <a:latin typeface="Arial" panose="020B0604020202020204" pitchFamily="34" charset="0"/>
                          <a:cs typeface="Arial" panose="020B0604020202020204" pitchFamily="34" charset="0"/>
                        </a:rPr>
                        <a:t> </a:t>
                      </a:r>
                      <a:endParaRPr lang="en-US" sz="700" dirty="0">
                        <a:effectLst/>
                        <a:latin typeface="Arial" panose="020B0604020202020204" pitchFamily="34" charset="0"/>
                        <a:cs typeface="Arial" panose="020B0604020202020204" pitchFamily="34" charset="0"/>
                      </a:endParaRPr>
                    </a:p>
                    <a:p>
                      <a:pPr>
                        <a:lnSpc>
                          <a:spcPct val="115000"/>
                        </a:lnSpc>
                        <a:spcAft>
                          <a:spcPts val="0"/>
                        </a:spcAft>
                      </a:pPr>
                      <a:r>
                        <a:rPr lang="en-GB" sz="700" dirty="0">
                          <a:effectLst/>
                          <a:latin typeface="Arial" panose="020B0604020202020204" pitchFamily="34" charset="0"/>
                          <a:cs typeface="Arial" panose="020B0604020202020204" pitchFamily="34" charset="0"/>
                        </a:rPr>
                        <a:t>Demonstrate, in complex workplace and/or societal related situations, including academia, the ability to communicate clearly and unambiguously about complex issues, using a variety of strategies to make convincing and evidence-informed arguments and by listening to others with the purpose to develop support and possibly agreement by integrating a variety of viewpoints and opinions. </a:t>
                      </a:r>
                      <a:endParaRPr lang="en-US" sz="700" dirty="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solidFill>
                  </a:tcPr>
                </a:tc>
                <a:extLst>
                  <a:ext uri="{0D108BD9-81ED-4DB2-BD59-A6C34878D82A}">
                    <a16:rowId xmlns:a16="http://schemas.microsoft.com/office/drawing/2014/main" val="390948515"/>
                  </a:ext>
                </a:extLst>
              </a:tr>
              <a:tr h="1138625">
                <a:tc>
                  <a:txBody>
                    <a:bodyPr/>
                    <a:lstStyle/>
                    <a:p>
                      <a:pPr algn="ctr">
                        <a:spcAft>
                          <a:spcPts val="0"/>
                        </a:spcAft>
                      </a:pPr>
                      <a:r>
                        <a:rPr lang="en-GB" sz="700">
                          <a:effectLst/>
                          <a:latin typeface="Arial" panose="020B0604020202020204" pitchFamily="34" charset="0"/>
                          <a:cs typeface="Arial" panose="020B0604020202020204" pitchFamily="34" charset="0"/>
                        </a:rPr>
                        <a:t> </a:t>
                      </a:r>
                      <a:endParaRPr lang="en-US" sz="700">
                        <a:effectLst/>
                        <a:latin typeface="Arial" panose="020B0604020202020204" pitchFamily="34" charset="0"/>
                        <a:cs typeface="Arial" panose="020B0604020202020204" pitchFamily="34" charset="0"/>
                      </a:endParaRPr>
                    </a:p>
                    <a:p>
                      <a:pPr algn="ctr">
                        <a:spcAft>
                          <a:spcPts val="0"/>
                        </a:spcAft>
                      </a:pPr>
                      <a:r>
                        <a:rPr lang="en-GB" sz="700">
                          <a:effectLst/>
                          <a:latin typeface="Arial" panose="020B0604020202020204" pitchFamily="34" charset="0"/>
                          <a:cs typeface="Arial" panose="020B0604020202020204" pitchFamily="34" charset="0"/>
                        </a:rPr>
                        <a:t>Continuous learning and development</a:t>
                      </a:r>
                      <a:endParaRPr lang="en-US" sz="700">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tc>
                <a:tc>
                  <a:txBody>
                    <a:bodyPr/>
                    <a:lstStyle/>
                    <a:p>
                      <a:pPr>
                        <a:lnSpc>
                          <a:spcPct val="115000"/>
                        </a:lnSpc>
                        <a:spcAft>
                          <a:spcPts val="0"/>
                        </a:spcAft>
                      </a:pPr>
                      <a:r>
                        <a:rPr lang="en-GB" sz="700" b="0" dirty="0">
                          <a:solidFill>
                            <a:schemeClr val="tx1"/>
                          </a:solidFill>
                          <a:effectLst/>
                          <a:latin typeface="Arial" panose="020B0604020202020204" pitchFamily="34" charset="0"/>
                          <a:cs typeface="Arial" panose="020B0604020202020204" pitchFamily="34" charset="0"/>
                        </a:rPr>
                        <a:t> </a:t>
                      </a:r>
                      <a:endParaRPr lang="en-US" sz="700" b="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b="0" dirty="0">
                          <a:solidFill>
                            <a:schemeClr val="tx1"/>
                          </a:solidFill>
                          <a:effectLst/>
                          <a:latin typeface="Arial" panose="020B0604020202020204" pitchFamily="34" charset="0"/>
                          <a:cs typeface="Arial" panose="020B0604020202020204" pitchFamily="34" charset="0"/>
                        </a:rPr>
                        <a:t>Demonstrate </a:t>
                      </a:r>
                      <a:r>
                        <a:rPr lang="en-GB" sz="700" dirty="0">
                          <a:solidFill>
                            <a:schemeClr val="tx1"/>
                          </a:solidFill>
                          <a:effectLst/>
                          <a:latin typeface="Arial" panose="020B0604020202020204" pitchFamily="34" charset="0"/>
                          <a:cs typeface="Arial" panose="020B0604020202020204" pitchFamily="34" charset="0"/>
                        </a:rPr>
                        <a:t>deep understanding of best strategies to promote, share and discuss effectively new technical, social-economic and cultural insights in once work environment and related context(s), with the aim to contribute to the knowledge-based society, taking into account societal challenges, such as gender equality, intercultural issues, political and governance awareness, decision making, and sustainable development.</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lumMod val="85000"/>
                      </a:schemeClr>
                    </a:solidFill>
                  </a:tcPr>
                </a:tc>
                <a:tc>
                  <a:txBody>
                    <a:bodyPr/>
                    <a:lstStyle/>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Evidence the use of strategic means to promote, share and discuss effectively science based technological and societal developments, which are at the forefront of knowledge, taking the welfare of the workplace and society at large as its reference. </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lumMod val="85000"/>
                      </a:schemeClr>
                    </a:solidFill>
                  </a:tcPr>
                </a:tc>
                <a:tc>
                  <a:txBody>
                    <a:bodyPr/>
                    <a:lstStyle/>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 </a:t>
                      </a:r>
                      <a:endParaRPr lang="en-US" sz="700" dirty="0">
                        <a:solidFill>
                          <a:schemeClr val="tx1"/>
                        </a:solidFill>
                        <a:effectLst/>
                        <a:latin typeface="Arial" panose="020B0604020202020204" pitchFamily="34" charset="0"/>
                        <a:cs typeface="Arial" panose="020B0604020202020204" pitchFamily="34" charset="0"/>
                      </a:endParaRPr>
                    </a:p>
                    <a:p>
                      <a:pPr>
                        <a:lnSpc>
                          <a:spcPct val="115000"/>
                        </a:lnSpc>
                        <a:spcAft>
                          <a:spcPts val="0"/>
                        </a:spcAft>
                      </a:pPr>
                      <a:r>
                        <a:rPr lang="en-GB" sz="700" dirty="0">
                          <a:solidFill>
                            <a:schemeClr val="tx1"/>
                          </a:solidFill>
                          <a:effectLst/>
                          <a:latin typeface="Arial" panose="020B0604020202020204" pitchFamily="34" charset="0"/>
                          <a:cs typeface="Arial" panose="020B0604020202020204" pitchFamily="34" charset="0"/>
                        </a:rPr>
                        <a:t>Demonstrate continuous personal and professional development at the most advanced level of knowledge resulting from state-of-the-art knowledge and/or (creative) thinking, in individual, team-based and societal settings by initiating, organising, managing and evaluating activities to contribute to a knowledge-based society as well as welfare of society. </a:t>
                      </a:r>
                      <a:endParaRPr lang="en-US"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22922" marR="22922" marT="0" marB="0">
                    <a:solidFill>
                      <a:schemeClr val="bg1">
                        <a:lumMod val="85000"/>
                      </a:schemeClr>
                    </a:solidFill>
                  </a:tcPr>
                </a:tc>
                <a:extLst>
                  <a:ext uri="{0D108BD9-81ED-4DB2-BD59-A6C34878D82A}">
                    <a16:rowId xmlns:a16="http://schemas.microsoft.com/office/drawing/2014/main" val="3839008625"/>
                  </a:ext>
                </a:extLst>
              </a:tr>
            </a:tbl>
          </a:graphicData>
        </a:graphic>
      </p:graphicFrame>
      <p:sp>
        <p:nvSpPr>
          <p:cNvPr id="14" name="TextBox 13">
            <a:extLst>
              <a:ext uri="{FF2B5EF4-FFF2-40B4-BE49-F238E27FC236}">
                <a16:creationId xmlns:a16="http://schemas.microsoft.com/office/drawing/2014/main" id="{C3EF3B3B-0360-8D41-B0DA-3279D6257644}"/>
              </a:ext>
            </a:extLst>
          </p:cNvPr>
          <p:cNvSpPr txBox="1"/>
          <p:nvPr/>
        </p:nvSpPr>
        <p:spPr>
          <a:xfrm>
            <a:off x="161365" y="0"/>
            <a:ext cx="8735209" cy="369332"/>
          </a:xfrm>
          <a:prstGeom prst="rect">
            <a:avLst/>
          </a:prstGeom>
          <a:noFill/>
        </p:spPr>
        <p:txBody>
          <a:bodyPr wrap="square" rtlCol="0">
            <a:spAutoFit/>
          </a:bodyPr>
          <a:lstStyle/>
          <a:p>
            <a:r>
              <a:rPr lang="en-US" b="1" dirty="0">
                <a:solidFill>
                  <a:srgbClr val="FF0000"/>
                </a:solidFill>
              </a:rPr>
              <a:t>Tuning-CALOHEE General Qualifications Reference Framework for Doctorate</a:t>
            </a:r>
            <a:endParaRPr lang="en-US" dirty="0"/>
          </a:p>
        </p:txBody>
      </p:sp>
    </p:spTree>
    <p:extLst>
      <p:ext uri="{BB962C8B-B14F-4D97-AF65-F5344CB8AC3E}">
        <p14:creationId xmlns:p14="http://schemas.microsoft.com/office/powerpoint/2010/main" val="1553216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03074-AD40-5249-9FEA-39AC000B9D56}"/>
              </a:ext>
            </a:extLst>
          </p:cNvPr>
          <p:cNvSpPr>
            <a:spLocks noGrp="1"/>
          </p:cNvSpPr>
          <p:nvPr>
            <p:ph type="title"/>
          </p:nvPr>
        </p:nvSpPr>
        <p:spPr>
          <a:xfrm>
            <a:off x="2592592" y="390623"/>
            <a:ext cx="3453205" cy="462579"/>
          </a:xfrm>
        </p:spPr>
        <p:txBody>
          <a:bodyPr/>
          <a:lstStyle/>
          <a:p>
            <a:r>
              <a:rPr lang="en-US" sz="2400" dirty="0">
                <a:solidFill>
                  <a:srgbClr val="FF0000"/>
                </a:solidFill>
                <a:latin typeface="Arial" panose="020B0604020202020204" pitchFamily="34" charset="0"/>
                <a:cs typeface="Arial" panose="020B0604020202020204" pitchFamily="34" charset="0"/>
              </a:rPr>
              <a:t>In conclusion</a:t>
            </a:r>
            <a:endParaRPr lang="en-US" sz="2400" dirty="0"/>
          </a:p>
        </p:txBody>
      </p:sp>
      <p:sp>
        <p:nvSpPr>
          <p:cNvPr id="3" name="Content Placeholder 2">
            <a:extLst>
              <a:ext uri="{FF2B5EF4-FFF2-40B4-BE49-F238E27FC236}">
                <a16:creationId xmlns:a16="http://schemas.microsoft.com/office/drawing/2014/main" id="{A2BCE66F-30B9-F64D-AD6D-8A87E709D928}"/>
              </a:ext>
            </a:extLst>
          </p:cNvPr>
          <p:cNvSpPr>
            <a:spLocks noGrp="1"/>
          </p:cNvSpPr>
          <p:nvPr>
            <p:ph idx="1"/>
          </p:nvPr>
        </p:nvSpPr>
        <p:spPr>
          <a:xfrm>
            <a:off x="473971" y="1320502"/>
            <a:ext cx="8042276" cy="4343400"/>
          </a:xfrm>
        </p:spPr>
        <p:txBody>
          <a:bodyPr>
            <a:normAutofit/>
          </a:bodyPr>
          <a:lstStyle/>
          <a:p>
            <a:pPr marL="0" indent="0">
              <a:spcBef>
                <a:spcPts val="1400"/>
              </a:spcBef>
              <a:buNone/>
            </a:pPr>
            <a:r>
              <a:rPr lang="en-US" dirty="0">
                <a:solidFill>
                  <a:srgbClr val="002060"/>
                </a:solidFill>
                <a:latin typeface="Arial" panose="020B0604020202020204" pitchFamily="34" charset="0"/>
                <a:cs typeface="Arial" panose="020B0604020202020204" pitchFamily="34" charset="0"/>
              </a:rPr>
              <a:t>Tuning-CALOHEE Generic Qualifications Reference Frameworks in conjunction with the Subject Area Reference Qualifications Reference Frameworks offer a robust basis for:</a:t>
            </a:r>
          </a:p>
          <a:p>
            <a:pPr>
              <a:spcBef>
                <a:spcPts val="1400"/>
              </a:spcBef>
              <a:buFontTx/>
              <a:buChar char="-"/>
            </a:pPr>
            <a:r>
              <a:rPr lang="en-US" dirty="0" err="1">
                <a:solidFill>
                  <a:srgbClr val="002060"/>
                </a:solidFill>
                <a:latin typeface="Arial" panose="020B0604020202020204" pitchFamily="34" charset="0"/>
                <a:cs typeface="Arial" panose="020B0604020202020204" pitchFamily="34" charset="0"/>
              </a:rPr>
              <a:t>Programme</a:t>
            </a:r>
            <a:r>
              <a:rPr lang="en-US" dirty="0">
                <a:solidFill>
                  <a:srgbClr val="002060"/>
                </a:solidFill>
                <a:latin typeface="Arial" panose="020B0604020202020204" pitchFamily="34" charset="0"/>
                <a:cs typeface="Arial" panose="020B0604020202020204" pitchFamily="34" charset="0"/>
              </a:rPr>
              <a:t> Learning </a:t>
            </a:r>
            <a:r>
              <a:rPr lang="en-US" dirty="0" err="1">
                <a:solidFill>
                  <a:srgbClr val="002060"/>
                </a:solidFill>
                <a:latin typeface="Arial" panose="020B0604020202020204" pitchFamily="34" charset="0"/>
                <a:cs typeface="Arial" panose="020B0604020202020204" pitchFamily="34" charset="0"/>
              </a:rPr>
              <a:t>Oucomes</a:t>
            </a:r>
            <a:endParaRPr lang="en-US" dirty="0">
              <a:solidFill>
                <a:srgbClr val="002060"/>
              </a:solidFill>
              <a:latin typeface="Arial" panose="020B0604020202020204" pitchFamily="34" charset="0"/>
              <a:cs typeface="Arial" panose="020B0604020202020204" pitchFamily="34" charset="0"/>
            </a:endParaRPr>
          </a:p>
          <a:p>
            <a:pPr>
              <a:spcBef>
                <a:spcPts val="1400"/>
              </a:spcBef>
              <a:buFontTx/>
              <a:buChar char="-"/>
            </a:pPr>
            <a:r>
              <a:rPr lang="en-US" dirty="0">
                <a:solidFill>
                  <a:srgbClr val="002060"/>
                </a:solidFill>
                <a:latin typeface="Arial" panose="020B0604020202020204" pitchFamily="34" charset="0"/>
                <a:cs typeface="Arial" panose="020B0604020202020204" pitchFamily="34" charset="0"/>
              </a:rPr>
              <a:t>Course unit Learning Outcomes </a:t>
            </a:r>
          </a:p>
          <a:p>
            <a:pPr marL="0" indent="0">
              <a:spcBef>
                <a:spcPts val="1400"/>
              </a:spcBef>
              <a:buNone/>
            </a:pPr>
            <a:r>
              <a:rPr lang="en-US" dirty="0">
                <a:solidFill>
                  <a:srgbClr val="002060"/>
                </a:solidFill>
                <a:latin typeface="Arial" panose="020B0604020202020204" pitchFamily="34" charset="0"/>
                <a:cs typeface="Arial" panose="020B0604020202020204" pitchFamily="34" charset="0"/>
              </a:rPr>
              <a:t>which should follow the </a:t>
            </a:r>
            <a:r>
              <a:rPr lang="en-US" dirty="0">
                <a:solidFill>
                  <a:srgbClr val="FF0000"/>
                </a:solidFill>
                <a:latin typeface="Arial" panose="020B0604020202020204" pitchFamily="34" charset="0"/>
                <a:cs typeface="Arial" panose="020B0604020202020204" pitchFamily="34" charset="0"/>
              </a:rPr>
              <a:t>same model </a:t>
            </a:r>
            <a:r>
              <a:rPr lang="en-US" dirty="0">
                <a:solidFill>
                  <a:srgbClr val="002060"/>
                </a:solidFill>
                <a:latin typeface="Arial" panose="020B0604020202020204" pitchFamily="34" charset="0"/>
                <a:cs typeface="Arial" panose="020B0604020202020204" pitchFamily="34" charset="0"/>
              </a:rPr>
              <a:t>to be entered in Diploma Supplement / Transcript / Digital Learning Records </a:t>
            </a:r>
          </a:p>
        </p:txBody>
      </p:sp>
      <p:pic>
        <p:nvPicPr>
          <p:cNvPr id="4" name="Picture 3">
            <a:extLst>
              <a:ext uri="{FF2B5EF4-FFF2-40B4-BE49-F238E27FC236}">
                <a16:creationId xmlns:a16="http://schemas.microsoft.com/office/drawing/2014/main" id="{5908EE12-627C-D74F-AAC6-B4A8AE5382B4}"/>
              </a:ext>
            </a:extLst>
          </p:cNvPr>
          <p:cNvPicPr>
            <a:picLocks noChangeAspect="1"/>
          </p:cNvPicPr>
          <p:nvPr/>
        </p:nvPicPr>
        <p:blipFill>
          <a:blip r:embed="rId2"/>
          <a:stretch>
            <a:fillRect/>
          </a:stretch>
        </p:blipFill>
        <p:spPr>
          <a:xfrm>
            <a:off x="-1" y="0"/>
            <a:ext cx="1709594" cy="1056419"/>
          </a:xfrm>
          <a:prstGeom prst="rect">
            <a:avLst/>
          </a:prstGeom>
          <a:ln>
            <a:solidFill>
              <a:srgbClr val="00009E"/>
            </a:solidFill>
          </a:ln>
        </p:spPr>
      </p:pic>
      <p:pic>
        <p:nvPicPr>
          <p:cNvPr id="5" name="Picture 2" descr="C:\Users\Robert\AppData\Local\Temp\Logo Tuning Academy.png">
            <a:extLst>
              <a:ext uri="{FF2B5EF4-FFF2-40B4-BE49-F238E27FC236}">
                <a16:creationId xmlns:a16="http://schemas.microsoft.com/office/drawing/2014/main" id="{1931875C-EE3C-6B4D-8F89-7B8DA5C1F29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0166" y="0"/>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C17E620-A502-0D4D-BD33-311CAB5E16B7}"/>
              </a:ext>
            </a:extLst>
          </p:cNvPr>
          <p:cNvSpPr txBox="1"/>
          <p:nvPr/>
        </p:nvSpPr>
        <p:spPr>
          <a:xfrm>
            <a:off x="473971" y="5362263"/>
            <a:ext cx="8362501" cy="1200329"/>
          </a:xfrm>
          <a:prstGeom prst="rect">
            <a:avLst/>
          </a:prstGeom>
          <a:solidFill>
            <a:schemeClr val="tx2">
              <a:lumMod val="10000"/>
              <a:lumOff val="90000"/>
            </a:schemeClr>
          </a:solidFill>
          <a:ln>
            <a:solidFill>
              <a:srgbClr val="FF0000"/>
            </a:solidFill>
          </a:ln>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GDN, Tuning-CALOHEE Networks deserve intertwining to assure the most appropriate data for recognition are become available: in the interest of all involved</a:t>
            </a:r>
          </a:p>
        </p:txBody>
      </p:sp>
      <p:cxnSp>
        <p:nvCxnSpPr>
          <p:cNvPr id="8" name="Straight Connector 7">
            <a:extLst>
              <a:ext uri="{FF2B5EF4-FFF2-40B4-BE49-F238E27FC236}">
                <a16:creationId xmlns:a16="http://schemas.microsoft.com/office/drawing/2014/main" id="{C2830007-69F1-BE42-B3B2-9BD547E3C29E}"/>
              </a:ext>
            </a:extLst>
          </p:cNvPr>
          <p:cNvCxnSpPr>
            <a:cxnSpLocks/>
          </p:cNvCxnSpPr>
          <p:nvPr/>
        </p:nvCxnSpPr>
        <p:spPr>
          <a:xfrm>
            <a:off x="2269864" y="1056419"/>
            <a:ext cx="437836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8279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15516" y="1484784"/>
            <a:ext cx="87129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News Gothic MT"/>
                <a:ea typeface="+mn-ea"/>
                <a:cs typeface="+mn-cs"/>
              </a:rPr>
              <a:t> </a:t>
            </a:r>
            <a:endParaRPr kumimoji="0" lang="en-GB" sz="2800" b="1" i="0" u="none" strike="noStrike" kern="1200" cap="none" spc="0" normalizeH="0" baseline="0" noProof="0" dirty="0">
              <a:ln>
                <a:noFill/>
              </a:ln>
              <a:solidFill>
                <a:srgbClr val="09213B"/>
              </a:solidFill>
              <a:effectLst/>
              <a:uLnTx/>
              <a:uFillTx/>
              <a:latin typeface="News Gothic MT"/>
              <a:ea typeface="+mn-ea"/>
              <a:cs typeface="+mn-cs"/>
            </a:endParaRPr>
          </a:p>
        </p:txBody>
      </p:sp>
      <p:pic>
        <p:nvPicPr>
          <p:cNvPr id="6" name="Picture 5">
            <a:extLst>
              <a:ext uri="{FF2B5EF4-FFF2-40B4-BE49-F238E27FC236}">
                <a16:creationId xmlns:a16="http://schemas.microsoft.com/office/drawing/2014/main" id="{8ABE9A2D-2FB4-3B4F-A6AF-F52F66328DB2}"/>
              </a:ext>
            </a:extLst>
          </p:cNvPr>
          <p:cNvPicPr>
            <a:picLocks noChangeAspect="1"/>
          </p:cNvPicPr>
          <p:nvPr/>
        </p:nvPicPr>
        <p:blipFill>
          <a:blip r:embed="rId2"/>
          <a:stretch>
            <a:fillRect/>
          </a:stretch>
        </p:blipFill>
        <p:spPr>
          <a:xfrm>
            <a:off x="-1" y="0"/>
            <a:ext cx="1709594" cy="1056419"/>
          </a:xfrm>
          <a:prstGeom prst="rect">
            <a:avLst/>
          </a:prstGeom>
          <a:ln>
            <a:solidFill>
              <a:srgbClr val="00009E"/>
            </a:solidFill>
          </a:ln>
        </p:spPr>
      </p:pic>
      <p:pic>
        <p:nvPicPr>
          <p:cNvPr id="7" name="Picture 2" descr="C:\Users\Robert\AppData\Local\Temp\Logo Tuning Academy.png">
            <a:extLst>
              <a:ext uri="{FF2B5EF4-FFF2-40B4-BE49-F238E27FC236}">
                <a16:creationId xmlns:a16="http://schemas.microsoft.com/office/drawing/2014/main" id="{9220CF9B-7A2E-864B-8A98-31B0548FED8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70166" y="0"/>
            <a:ext cx="1973834" cy="1056419"/>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7859927-37AE-07E6-03D7-9D251A3E41B5}"/>
              </a:ext>
            </a:extLst>
          </p:cNvPr>
          <p:cNvSpPr txBox="1"/>
          <p:nvPr/>
        </p:nvSpPr>
        <p:spPr>
          <a:xfrm>
            <a:off x="1388331" y="3500145"/>
            <a:ext cx="67687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600" b="1" i="0" u="none" strike="noStrike" kern="1200" cap="none" spc="0" normalizeH="0" baseline="0" noProof="0" dirty="0">
                <a:ln>
                  <a:noFill/>
                </a:ln>
                <a:solidFill>
                  <a:srgbClr val="002060"/>
                </a:solidFill>
                <a:effectLst/>
                <a:uLnTx/>
                <a:uFillTx/>
                <a:latin typeface="News Gothic MT"/>
                <a:ea typeface="+mn-ea"/>
                <a:cs typeface="+mn-cs"/>
              </a:rPr>
              <a:t>Thank you for </a:t>
            </a:r>
            <a:r>
              <a:rPr kumimoji="0" lang="en-NL" sz="3600" b="1" i="0" u="none" strike="noStrike" kern="1200" cap="none" spc="0" normalizeH="0" baseline="0" noProof="0">
                <a:ln>
                  <a:noFill/>
                </a:ln>
                <a:solidFill>
                  <a:srgbClr val="002060"/>
                </a:solidFill>
                <a:effectLst/>
                <a:uLnTx/>
                <a:uFillTx/>
                <a:latin typeface="News Gothic MT"/>
                <a:ea typeface="+mn-ea"/>
                <a:cs typeface="+mn-cs"/>
              </a:rPr>
              <a:t>your </a:t>
            </a:r>
            <a:r>
              <a:rPr kumimoji="0" lang="en-US" sz="3600" b="1" i="0" u="none" strike="noStrike" kern="1200" cap="none" spc="0" normalizeH="0" baseline="0" noProof="0" dirty="0">
                <a:ln>
                  <a:noFill/>
                </a:ln>
                <a:solidFill>
                  <a:srgbClr val="002060"/>
                </a:solidFill>
                <a:effectLst/>
                <a:uLnTx/>
                <a:uFillTx/>
                <a:latin typeface="News Gothic MT"/>
                <a:ea typeface="+mn-ea"/>
                <a:cs typeface="+mn-cs"/>
              </a:rPr>
              <a:t>attention</a:t>
            </a:r>
            <a:r>
              <a:rPr kumimoji="0" lang="en-NL" sz="3600" b="1" i="0" u="none" strike="noStrike" kern="1200" cap="none" spc="0" normalizeH="0" baseline="0" noProof="0">
                <a:ln>
                  <a:noFill/>
                </a:ln>
                <a:solidFill>
                  <a:srgbClr val="002060"/>
                </a:solidFill>
                <a:effectLst/>
                <a:uLnTx/>
                <a:uFillTx/>
                <a:latin typeface="News Gothic MT"/>
                <a:ea typeface="+mn-ea"/>
                <a:cs typeface="+mn-cs"/>
              </a:rPr>
              <a:t>!</a:t>
            </a:r>
            <a:endParaRPr kumimoji="0" lang="en-NL" sz="3600" b="1" i="0" u="none" strike="noStrike" kern="1200" cap="none" spc="0" normalizeH="0" baseline="0" noProof="0" dirty="0">
              <a:ln>
                <a:noFill/>
              </a:ln>
              <a:solidFill>
                <a:srgbClr val="002060"/>
              </a:solidFill>
              <a:effectLst/>
              <a:uLnTx/>
              <a:uFillTx/>
              <a:latin typeface="News Gothic MT"/>
              <a:ea typeface="+mn-ea"/>
              <a:cs typeface="+mn-cs"/>
            </a:endParaRPr>
          </a:p>
        </p:txBody>
      </p:sp>
    </p:spTree>
    <p:extLst>
      <p:ext uri="{BB962C8B-B14F-4D97-AF65-F5344CB8AC3E}">
        <p14:creationId xmlns:p14="http://schemas.microsoft.com/office/powerpoint/2010/main" val="4182774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7"/>
            <a:ext cx="8042276" cy="749674"/>
          </a:xfrm>
        </p:spPr>
        <p:txBody>
          <a:bodyPr/>
          <a:lstStyle/>
          <a:p>
            <a:r>
              <a:rPr lang="en-US" sz="2400" b="1" dirty="0">
                <a:solidFill>
                  <a:srgbClr val="FF0000"/>
                </a:solidFill>
                <a:latin typeface="Arial" panose="020B0604020202020204" pitchFamily="34" charset="0"/>
                <a:cs typeface="Arial" panose="020B0604020202020204" pitchFamily="34" charset="0"/>
              </a:rPr>
              <a:t>1. Context: Social-Economic Reality</a:t>
            </a:r>
          </a:p>
        </p:txBody>
      </p:sp>
      <p:pic>
        <p:nvPicPr>
          <p:cNvPr id="4" name="Picture 2" descr="C:\Users\Robert\AppData\Local\Temp\Logo Tuning Academy.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397750" y="1"/>
            <a:ext cx="1746249" cy="9346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5" name="Oval 4"/>
          <p:cNvSpPr/>
          <p:nvPr/>
        </p:nvSpPr>
        <p:spPr>
          <a:xfrm>
            <a:off x="359834" y="1173989"/>
            <a:ext cx="2541058" cy="2335113"/>
          </a:xfrm>
          <a:prstGeom prst="ellipse">
            <a:avLst/>
          </a:prstGeom>
          <a:solidFill>
            <a:schemeClr val="accent4">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397251" y="1143001"/>
            <a:ext cx="2476501" cy="236729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6229196" y="1142491"/>
            <a:ext cx="2548621" cy="2612917"/>
          </a:xfrm>
          <a:prstGeom prst="ellipse">
            <a:avLst/>
          </a:prstGeom>
          <a:solidFill>
            <a:schemeClr val="accent5">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88976" y="1576055"/>
            <a:ext cx="2211916" cy="1569660"/>
          </a:xfrm>
          <a:prstGeom prst="rect">
            <a:avLst/>
          </a:prstGeom>
          <a:noFill/>
        </p:spPr>
        <p:txBody>
          <a:bodyPr wrap="square" rtlCol="0">
            <a:spAutoFit/>
          </a:bodyPr>
          <a:lstStyle/>
          <a:p>
            <a:r>
              <a:rPr lang="en-US" sz="2400" dirty="0">
                <a:solidFill>
                  <a:srgbClr val="000090"/>
                </a:solidFill>
                <a:latin typeface="Arial"/>
                <a:cs typeface="Arial"/>
              </a:rPr>
              <a:t>High level competences required for employment </a:t>
            </a:r>
            <a:endParaRPr lang="en-US" sz="2400" dirty="0"/>
          </a:p>
        </p:txBody>
      </p:sp>
      <p:sp>
        <p:nvSpPr>
          <p:cNvPr id="10" name="TextBox 9"/>
          <p:cNvSpPr txBox="1"/>
          <p:nvPr/>
        </p:nvSpPr>
        <p:spPr>
          <a:xfrm>
            <a:off x="3757084" y="1391389"/>
            <a:ext cx="2116668" cy="1938992"/>
          </a:xfrm>
          <a:prstGeom prst="rect">
            <a:avLst/>
          </a:prstGeom>
          <a:noFill/>
        </p:spPr>
        <p:txBody>
          <a:bodyPr wrap="square" rtlCol="0">
            <a:spAutoFit/>
          </a:bodyPr>
          <a:lstStyle/>
          <a:p>
            <a:r>
              <a:rPr lang="en-US" sz="2400" dirty="0">
                <a:solidFill>
                  <a:srgbClr val="000090"/>
                </a:solidFill>
                <a:latin typeface="Arial"/>
                <a:cs typeface="Arial"/>
              </a:rPr>
              <a:t>Vacancies / job openings: work experience required </a:t>
            </a:r>
            <a:endParaRPr lang="en-US" sz="2400" dirty="0"/>
          </a:p>
        </p:txBody>
      </p:sp>
      <p:sp>
        <p:nvSpPr>
          <p:cNvPr id="11" name="TextBox 10"/>
          <p:cNvSpPr txBox="1"/>
          <p:nvPr/>
        </p:nvSpPr>
        <p:spPr>
          <a:xfrm>
            <a:off x="6547453" y="1646519"/>
            <a:ext cx="2082801" cy="1569660"/>
          </a:xfrm>
          <a:prstGeom prst="rect">
            <a:avLst/>
          </a:prstGeom>
          <a:noFill/>
        </p:spPr>
        <p:txBody>
          <a:bodyPr wrap="square" rtlCol="0">
            <a:spAutoFit/>
          </a:bodyPr>
          <a:lstStyle/>
          <a:p>
            <a:r>
              <a:rPr lang="en-US" sz="2400" dirty="0">
                <a:solidFill>
                  <a:srgbClr val="000090"/>
                </a:solidFill>
                <a:latin typeface="Arial"/>
                <a:cs typeface="Arial"/>
              </a:rPr>
              <a:t>Highly flexible labor market: jobs for life exceptional</a:t>
            </a:r>
          </a:p>
        </p:txBody>
      </p:sp>
      <p:sp>
        <p:nvSpPr>
          <p:cNvPr id="12" name="Oval 11"/>
          <p:cNvSpPr/>
          <p:nvPr/>
        </p:nvSpPr>
        <p:spPr>
          <a:xfrm>
            <a:off x="201083" y="4064001"/>
            <a:ext cx="2550584" cy="2487083"/>
          </a:xfrm>
          <a:prstGeom prst="ellipse">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096885" y="3993168"/>
            <a:ext cx="1902885" cy="1979084"/>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7233410" y="4395149"/>
            <a:ext cx="1629833" cy="1200328"/>
          </a:xfrm>
          <a:prstGeom prst="rect">
            <a:avLst/>
          </a:prstGeom>
          <a:noFill/>
        </p:spPr>
        <p:txBody>
          <a:bodyPr wrap="square" rtlCol="0">
            <a:spAutoFit/>
          </a:bodyPr>
          <a:lstStyle/>
          <a:p>
            <a:r>
              <a:rPr lang="en-US" sz="2400" dirty="0">
                <a:solidFill>
                  <a:srgbClr val="000090"/>
                </a:solidFill>
                <a:latin typeface="Arial"/>
                <a:cs typeface="Arial"/>
              </a:rPr>
              <a:t>Mismatch capacities and needs</a:t>
            </a:r>
            <a:endParaRPr lang="en-US" sz="2400" dirty="0"/>
          </a:p>
        </p:txBody>
      </p:sp>
      <p:sp>
        <p:nvSpPr>
          <p:cNvPr id="15" name="Oval 14"/>
          <p:cNvSpPr/>
          <p:nvPr/>
        </p:nvSpPr>
        <p:spPr>
          <a:xfrm>
            <a:off x="2874161" y="3547781"/>
            <a:ext cx="2116666" cy="2063750"/>
          </a:xfrm>
          <a:prstGeom prst="ellipse">
            <a:avLst/>
          </a:prstGeom>
          <a:solidFill>
            <a:srgbClr val="5DFF7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3117900" y="3794826"/>
            <a:ext cx="1714500" cy="1569660"/>
          </a:xfrm>
          <a:prstGeom prst="rect">
            <a:avLst/>
          </a:prstGeom>
          <a:noFill/>
        </p:spPr>
        <p:txBody>
          <a:bodyPr wrap="square" rtlCol="0">
            <a:spAutoFit/>
          </a:bodyPr>
          <a:lstStyle/>
          <a:p>
            <a:r>
              <a:rPr lang="en-US" sz="2400" dirty="0">
                <a:solidFill>
                  <a:srgbClr val="000090"/>
                </a:solidFill>
                <a:latin typeface="Arial"/>
                <a:cs typeface="Arial"/>
              </a:rPr>
              <a:t>Social cohesion of societies challenged</a:t>
            </a:r>
            <a:endParaRPr lang="en-US" sz="2400" dirty="0"/>
          </a:p>
        </p:txBody>
      </p:sp>
      <p:sp>
        <p:nvSpPr>
          <p:cNvPr id="18" name="TextBox 17"/>
          <p:cNvSpPr txBox="1"/>
          <p:nvPr/>
        </p:nvSpPr>
        <p:spPr>
          <a:xfrm>
            <a:off x="259820" y="4275569"/>
            <a:ext cx="2560109" cy="2215991"/>
          </a:xfrm>
          <a:prstGeom prst="rect">
            <a:avLst/>
          </a:prstGeom>
          <a:noFill/>
        </p:spPr>
        <p:txBody>
          <a:bodyPr wrap="square" rtlCol="0">
            <a:spAutoFit/>
          </a:bodyPr>
          <a:lstStyle/>
          <a:p>
            <a:pPr algn="ctr"/>
            <a:r>
              <a:rPr lang="en-US" sz="2400" dirty="0">
                <a:solidFill>
                  <a:srgbClr val="000090"/>
                </a:solidFill>
                <a:latin typeface="Arial"/>
                <a:cs typeface="Arial"/>
              </a:rPr>
              <a:t>Individual tolerance and self-confidence under pressure:</a:t>
            </a:r>
          </a:p>
          <a:p>
            <a:pPr algn="ctr"/>
            <a:r>
              <a:rPr lang="en-US" sz="2400" dirty="0">
                <a:solidFill>
                  <a:srgbClr val="000090"/>
                </a:solidFill>
                <a:latin typeface="Arial"/>
                <a:cs typeface="Arial"/>
              </a:rPr>
              <a:t>values</a:t>
            </a:r>
          </a:p>
          <a:p>
            <a:endParaRPr lang="en-US" dirty="0"/>
          </a:p>
        </p:txBody>
      </p:sp>
      <p:sp>
        <p:nvSpPr>
          <p:cNvPr id="19" name="TextBox 18"/>
          <p:cNvSpPr txBox="1"/>
          <p:nvPr/>
        </p:nvSpPr>
        <p:spPr>
          <a:xfrm>
            <a:off x="3397252" y="6074833"/>
            <a:ext cx="5077884" cy="830997"/>
          </a:xfrm>
          <a:prstGeom prst="rect">
            <a:avLst/>
          </a:prstGeom>
          <a:noFill/>
        </p:spPr>
        <p:txBody>
          <a:bodyPr wrap="square" rtlCol="0">
            <a:spAutoFit/>
          </a:bodyPr>
          <a:lstStyle/>
          <a:p>
            <a:r>
              <a:rPr lang="en-US" sz="2400" b="1" dirty="0">
                <a:solidFill>
                  <a:srgbClr val="FF0000"/>
                </a:solidFill>
                <a:latin typeface="Arial"/>
                <a:cs typeface="Arial"/>
              </a:rPr>
              <a:t>Implications for Higher Education </a:t>
            </a:r>
            <a:r>
              <a:rPr lang="en-US" sz="2400" b="1" dirty="0" err="1">
                <a:solidFill>
                  <a:srgbClr val="FF0000"/>
                </a:solidFill>
                <a:latin typeface="Arial"/>
                <a:cs typeface="Arial"/>
              </a:rPr>
              <a:t>Programmes</a:t>
            </a:r>
            <a:r>
              <a:rPr lang="en-US" sz="2400" b="1" dirty="0">
                <a:solidFill>
                  <a:srgbClr val="FF0000"/>
                </a:solidFill>
                <a:latin typeface="Arial"/>
                <a:cs typeface="Arial"/>
              </a:rPr>
              <a:t>?</a:t>
            </a:r>
          </a:p>
        </p:txBody>
      </p:sp>
      <p:cxnSp>
        <p:nvCxnSpPr>
          <p:cNvPr id="9" name="Straight Connector 8"/>
          <p:cNvCxnSpPr/>
          <p:nvPr/>
        </p:nvCxnSpPr>
        <p:spPr>
          <a:xfrm flipV="1">
            <a:off x="549275" y="934614"/>
            <a:ext cx="6996642" cy="17886"/>
          </a:xfrm>
          <a:prstGeom prst="line">
            <a:avLst/>
          </a:prstGeom>
        </p:spPr>
        <p:style>
          <a:lnRef idx="2">
            <a:schemeClr val="accent1"/>
          </a:lnRef>
          <a:fillRef idx="0">
            <a:schemeClr val="accent1"/>
          </a:fillRef>
          <a:effectRef idx="1">
            <a:schemeClr val="accent1"/>
          </a:effectRef>
          <a:fontRef idx="minor">
            <a:schemeClr val="tx1"/>
          </a:fontRef>
        </p:style>
      </p:cxnSp>
      <p:pic>
        <p:nvPicPr>
          <p:cNvPr id="20" name="Picture 19"/>
          <p:cNvPicPr>
            <a:picLocks noChangeAspect="1"/>
          </p:cNvPicPr>
          <p:nvPr/>
        </p:nvPicPr>
        <p:blipFill>
          <a:blip r:embed="rId3"/>
          <a:stretch>
            <a:fillRect/>
          </a:stretch>
        </p:blipFill>
        <p:spPr>
          <a:xfrm>
            <a:off x="0" y="1"/>
            <a:ext cx="1492250" cy="922114"/>
          </a:xfrm>
          <a:prstGeom prst="rect">
            <a:avLst/>
          </a:prstGeom>
        </p:spPr>
      </p:pic>
      <p:cxnSp>
        <p:nvCxnSpPr>
          <p:cNvPr id="22" name="Straight Arrow Connector 21"/>
          <p:cNvCxnSpPr/>
          <p:nvPr/>
        </p:nvCxnSpPr>
        <p:spPr>
          <a:xfrm>
            <a:off x="2452267" y="1391389"/>
            <a:ext cx="1304817"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91813" y="1391389"/>
            <a:ext cx="1166311"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cxnSpLocks/>
          </p:cNvCxnSpPr>
          <p:nvPr/>
        </p:nvCxnSpPr>
        <p:spPr>
          <a:xfrm flipV="1">
            <a:off x="2162287" y="3911168"/>
            <a:ext cx="819088" cy="192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868DE563-D44A-CF52-5802-5B3EEEF3B5A3}"/>
              </a:ext>
            </a:extLst>
          </p:cNvPr>
          <p:cNvCxnSpPr>
            <a:cxnSpLocks/>
          </p:cNvCxnSpPr>
          <p:nvPr/>
        </p:nvCxnSpPr>
        <p:spPr>
          <a:xfrm>
            <a:off x="5708102" y="3189188"/>
            <a:ext cx="1525308" cy="10967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67F89CBD-D2A4-A94E-8125-754C3885926A}"/>
              </a:ext>
            </a:extLst>
          </p:cNvPr>
          <p:cNvSpPr/>
          <p:nvPr/>
        </p:nvSpPr>
        <p:spPr>
          <a:xfrm>
            <a:off x="5127352" y="4103179"/>
            <a:ext cx="1811106" cy="1791735"/>
          </a:xfrm>
          <a:prstGeom prst="ellipse">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8116D50-FAB3-DC41-970D-B4E7A50C9C5F}"/>
              </a:ext>
            </a:extLst>
          </p:cNvPr>
          <p:cNvSpPr txBox="1"/>
          <p:nvPr/>
        </p:nvSpPr>
        <p:spPr>
          <a:xfrm>
            <a:off x="5165486" y="4579656"/>
            <a:ext cx="1772972" cy="1015663"/>
          </a:xfrm>
          <a:prstGeom prst="rect">
            <a:avLst/>
          </a:prstGeom>
          <a:noFill/>
        </p:spPr>
        <p:txBody>
          <a:bodyPr wrap="square" rtlCol="0">
            <a:spAutoFit/>
          </a:bodyPr>
          <a:lstStyle/>
          <a:p>
            <a:pPr algn="ctr"/>
            <a:r>
              <a:rPr lang="en-US" sz="2000" dirty="0">
                <a:solidFill>
                  <a:srgbClr val="002060"/>
                </a:solidFill>
                <a:latin typeface="Arial" panose="020B0604020202020204" pitchFamily="34" charset="0"/>
                <a:cs typeface="Arial" panose="020B0604020202020204" pitchFamily="34" charset="0"/>
              </a:rPr>
              <a:t>Digitalization:</a:t>
            </a:r>
          </a:p>
          <a:p>
            <a:pPr algn="ctr"/>
            <a:r>
              <a:rPr lang="en-US" sz="2000" dirty="0">
                <a:solidFill>
                  <a:srgbClr val="002060"/>
                </a:solidFill>
                <a:latin typeface="Arial" panose="020B0604020202020204" pitchFamily="34" charset="0"/>
                <a:cs typeface="Arial" panose="020B0604020202020204" pitchFamily="34" charset="0"/>
              </a:rPr>
              <a:t>Information Society</a:t>
            </a:r>
          </a:p>
        </p:txBody>
      </p:sp>
    </p:spTree>
    <p:extLst>
      <p:ext uri="{BB962C8B-B14F-4D97-AF65-F5344CB8AC3E}">
        <p14:creationId xmlns:p14="http://schemas.microsoft.com/office/powerpoint/2010/main" val="465940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7A191-6EBE-C54F-A9EA-2FE9DBAD6212}"/>
              </a:ext>
            </a:extLst>
          </p:cNvPr>
          <p:cNvSpPr>
            <a:spLocks noGrp="1"/>
          </p:cNvSpPr>
          <p:nvPr>
            <p:ph type="title"/>
          </p:nvPr>
        </p:nvSpPr>
        <p:spPr>
          <a:xfrm>
            <a:off x="1814755" y="397566"/>
            <a:ext cx="5260489" cy="451822"/>
          </a:xfrm>
        </p:spPr>
        <p:txBody>
          <a:bodyPr/>
          <a:lstStyle/>
          <a:p>
            <a:r>
              <a:rPr lang="en-US" sz="2400" dirty="0">
                <a:latin typeface="Arial" panose="020B0604020202020204" pitchFamily="34" charset="0"/>
                <a:cs typeface="Arial" panose="020B0604020202020204" pitchFamily="34" charset="0"/>
              </a:rPr>
              <a:t>Context: Social-economic reality</a:t>
            </a:r>
          </a:p>
        </p:txBody>
      </p:sp>
      <p:pic>
        <p:nvPicPr>
          <p:cNvPr id="5" name="Content Placeholder 4">
            <a:extLst>
              <a:ext uri="{FF2B5EF4-FFF2-40B4-BE49-F238E27FC236}">
                <a16:creationId xmlns:a16="http://schemas.microsoft.com/office/drawing/2014/main" id="{E81AB427-DD09-9444-988D-B1C99C85BC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857" y="1710097"/>
            <a:ext cx="8620929" cy="4841310"/>
          </a:xfrm>
        </p:spPr>
      </p:pic>
      <p:pic>
        <p:nvPicPr>
          <p:cNvPr id="6" name="Picture 5">
            <a:extLst>
              <a:ext uri="{FF2B5EF4-FFF2-40B4-BE49-F238E27FC236}">
                <a16:creationId xmlns:a16="http://schemas.microsoft.com/office/drawing/2014/main" id="{00E7F939-008A-6D49-B8D3-467F7A12C70F}"/>
              </a:ext>
            </a:extLst>
          </p:cNvPr>
          <p:cNvPicPr>
            <a:picLocks noChangeAspect="1"/>
          </p:cNvPicPr>
          <p:nvPr/>
        </p:nvPicPr>
        <p:blipFill>
          <a:blip r:embed="rId3"/>
          <a:stretch>
            <a:fillRect/>
          </a:stretch>
        </p:blipFill>
        <p:spPr>
          <a:xfrm>
            <a:off x="0" y="1"/>
            <a:ext cx="1492250" cy="922114"/>
          </a:xfrm>
          <a:prstGeom prst="rect">
            <a:avLst/>
          </a:prstGeom>
        </p:spPr>
      </p:pic>
      <p:pic>
        <p:nvPicPr>
          <p:cNvPr id="7" name="Picture 2" descr="C:\Users\Robert\AppData\Local\Temp\Logo Tuning Academy.png">
            <a:extLst>
              <a:ext uri="{FF2B5EF4-FFF2-40B4-BE49-F238E27FC236}">
                <a16:creationId xmlns:a16="http://schemas.microsoft.com/office/drawing/2014/main" id="{8FBB91E2-E91B-4C48-A2B4-2C728B8DC2C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7750" y="1"/>
            <a:ext cx="1746249" cy="9346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25AA000-3287-CB47-AA32-76CE77C01922}"/>
              </a:ext>
            </a:extLst>
          </p:cNvPr>
          <p:cNvSpPr txBox="1"/>
          <p:nvPr/>
        </p:nvSpPr>
        <p:spPr>
          <a:xfrm>
            <a:off x="221856" y="1237129"/>
            <a:ext cx="6243489" cy="369332"/>
          </a:xfrm>
          <a:prstGeom prst="rect">
            <a:avLst/>
          </a:prstGeom>
          <a:noFill/>
        </p:spPr>
        <p:txBody>
          <a:bodyPr wrap="square" rtlCol="0">
            <a:spAutoFit/>
          </a:bodyPr>
          <a:lstStyle/>
          <a:p>
            <a:r>
              <a:rPr lang="en-US" b="1" dirty="0">
                <a:solidFill>
                  <a:srgbClr val="FF0000"/>
                </a:solidFill>
              </a:rPr>
              <a:t>Perceptions of citizens: outcomes IPSOS Survey 2022</a:t>
            </a:r>
          </a:p>
        </p:txBody>
      </p:sp>
      <p:cxnSp>
        <p:nvCxnSpPr>
          <p:cNvPr id="4" name="Straight Connector 3">
            <a:extLst>
              <a:ext uri="{FF2B5EF4-FFF2-40B4-BE49-F238E27FC236}">
                <a16:creationId xmlns:a16="http://schemas.microsoft.com/office/drawing/2014/main" id="{B2E2FF9B-68DA-E747-AE0A-9D243C0FAB9D}"/>
              </a:ext>
            </a:extLst>
          </p:cNvPr>
          <p:cNvCxnSpPr/>
          <p:nvPr/>
        </p:nvCxnSpPr>
        <p:spPr>
          <a:xfrm>
            <a:off x="1108038" y="1043492"/>
            <a:ext cx="637928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3318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53F87-1534-EE42-A6C9-917B944C75C4}"/>
              </a:ext>
            </a:extLst>
          </p:cNvPr>
          <p:cNvSpPr>
            <a:spLocks noGrp="1"/>
          </p:cNvSpPr>
          <p:nvPr>
            <p:ph type="title"/>
          </p:nvPr>
        </p:nvSpPr>
        <p:spPr>
          <a:xfrm>
            <a:off x="1995714" y="408538"/>
            <a:ext cx="4898572" cy="463525"/>
          </a:xfrm>
        </p:spPr>
        <p:txBody>
          <a:bodyPr/>
          <a:lstStyle/>
          <a:p>
            <a:r>
              <a:rPr lang="en-US" sz="2400" dirty="0">
                <a:latin typeface="Arial" panose="020B0604020202020204" pitchFamily="34" charset="0"/>
                <a:cs typeface="Arial" panose="020B0604020202020204" pitchFamily="34" charset="0"/>
              </a:rPr>
              <a:t>Context: Social-economic rea</a:t>
            </a:r>
            <a:r>
              <a:rPr lang="en-US" sz="2400" dirty="0"/>
              <a:t>lity</a:t>
            </a:r>
          </a:p>
        </p:txBody>
      </p:sp>
      <p:pic>
        <p:nvPicPr>
          <p:cNvPr id="9" name="Content Placeholder 8">
            <a:extLst>
              <a:ext uri="{FF2B5EF4-FFF2-40B4-BE49-F238E27FC236}">
                <a16:creationId xmlns:a16="http://schemas.microsoft.com/office/drawing/2014/main" id="{9819A84B-A06B-694A-9A2A-0A76FBC120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125" y="2095052"/>
            <a:ext cx="7742582" cy="4343400"/>
          </a:xfrm>
        </p:spPr>
      </p:pic>
      <p:pic>
        <p:nvPicPr>
          <p:cNvPr id="10" name="Picture 9">
            <a:extLst>
              <a:ext uri="{FF2B5EF4-FFF2-40B4-BE49-F238E27FC236}">
                <a16:creationId xmlns:a16="http://schemas.microsoft.com/office/drawing/2014/main" id="{E57E370E-CE89-EA4B-B45D-3C0953BA65FA}"/>
              </a:ext>
            </a:extLst>
          </p:cNvPr>
          <p:cNvPicPr>
            <a:picLocks noChangeAspect="1"/>
          </p:cNvPicPr>
          <p:nvPr/>
        </p:nvPicPr>
        <p:blipFill>
          <a:blip r:embed="rId3"/>
          <a:stretch>
            <a:fillRect/>
          </a:stretch>
        </p:blipFill>
        <p:spPr>
          <a:xfrm>
            <a:off x="0" y="1"/>
            <a:ext cx="1492250" cy="922114"/>
          </a:xfrm>
          <a:prstGeom prst="rect">
            <a:avLst/>
          </a:prstGeom>
        </p:spPr>
      </p:pic>
      <p:pic>
        <p:nvPicPr>
          <p:cNvPr id="11" name="Picture 2" descr="C:\Users\Robert\AppData\Local\Temp\Logo Tuning Academy.png">
            <a:extLst>
              <a:ext uri="{FF2B5EF4-FFF2-40B4-BE49-F238E27FC236}">
                <a16:creationId xmlns:a16="http://schemas.microsoft.com/office/drawing/2014/main" id="{9539234E-5C0B-9F49-AF24-785591311279}"/>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7750" y="1"/>
            <a:ext cx="1746249" cy="9346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B894822-B9DE-0D42-875C-41D39D05FA5E}"/>
              </a:ext>
            </a:extLst>
          </p:cNvPr>
          <p:cNvSpPr txBox="1"/>
          <p:nvPr/>
        </p:nvSpPr>
        <p:spPr>
          <a:xfrm>
            <a:off x="746125" y="1452282"/>
            <a:ext cx="6343164" cy="369332"/>
          </a:xfrm>
          <a:prstGeom prst="rect">
            <a:avLst/>
          </a:prstGeom>
          <a:noFill/>
        </p:spPr>
        <p:txBody>
          <a:bodyPr wrap="square" rtlCol="0">
            <a:spAutoFit/>
          </a:bodyPr>
          <a:lstStyle/>
          <a:p>
            <a:r>
              <a:rPr lang="en-US" b="1" dirty="0">
                <a:solidFill>
                  <a:srgbClr val="FF0000"/>
                </a:solidFill>
              </a:rPr>
              <a:t>National policies: perception of citizens (IPSOS Survey)</a:t>
            </a:r>
          </a:p>
        </p:txBody>
      </p:sp>
      <p:cxnSp>
        <p:nvCxnSpPr>
          <p:cNvPr id="4" name="Straight Connector 3">
            <a:extLst>
              <a:ext uri="{FF2B5EF4-FFF2-40B4-BE49-F238E27FC236}">
                <a16:creationId xmlns:a16="http://schemas.microsoft.com/office/drawing/2014/main" id="{9FF46F83-231A-FF47-A1B5-0A357EA15844}"/>
              </a:ext>
            </a:extLst>
          </p:cNvPr>
          <p:cNvCxnSpPr/>
          <p:nvPr/>
        </p:nvCxnSpPr>
        <p:spPr>
          <a:xfrm>
            <a:off x="1118795" y="1118795"/>
            <a:ext cx="665898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8142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CF40-56AD-A940-B858-1BD0E3F586E3}"/>
              </a:ext>
            </a:extLst>
          </p:cNvPr>
          <p:cNvSpPr>
            <a:spLocks noGrp="1"/>
          </p:cNvSpPr>
          <p:nvPr>
            <p:ph type="title"/>
          </p:nvPr>
        </p:nvSpPr>
        <p:spPr>
          <a:xfrm>
            <a:off x="1871831" y="376517"/>
            <a:ext cx="5325035" cy="451822"/>
          </a:xfrm>
        </p:spPr>
        <p:txBody>
          <a:bodyPr/>
          <a:lstStyle/>
          <a:p>
            <a:r>
              <a:rPr lang="en-US" sz="2400" dirty="0">
                <a:latin typeface="Arial" panose="020B0604020202020204" pitchFamily="34" charset="0"/>
                <a:cs typeface="Arial" panose="020B0604020202020204" pitchFamily="34" charset="0"/>
              </a:rPr>
              <a:t>Context: Social-economic reality</a:t>
            </a:r>
          </a:p>
        </p:txBody>
      </p:sp>
      <p:pic>
        <p:nvPicPr>
          <p:cNvPr id="5" name="Content Placeholder 4">
            <a:extLst>
              <a:ext uri="{FF2B5EF4-FFF2-40B4-BE49-F238E27FC236}">
                <a16:creationId xmlns:a16="http://schemas.microsoft.com/office/drawing/2014/main" id="{61EA46F9-0166-C14D-BC7F-85DA8BA131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61" y="1600200"/>
            <a:ext cx="8469312" cy="4746812"/>
          </a:xfrm>
        </p:spPr>
      </p:pic>
      <p:sp>
        <p:nvSpPr>
          <p:cNvPr id="6" name="TextBox 5">
            <a:extLst>
              <a:ext uri="{FF2B5EF4-FFF2-40B4-BE49-F238E27FC236}">
                <a16:creationId xmlns:a16="http://schemas.microsoft.com/office/drawing/2014/main" id="{D4F2DA03-0A02-BE45-95F6-F13A8B18C9B3}"/>
              </a:ext>
            </a:extLst>
          </p:cNvPr>
          <p:cNvSpPr txBox="1"/>
          <p:nvPr/>
        </p:nvSpPr>
        <p:spPr>
          <a:xfrm>
            <a:off x="695642" y="1277034"/>
            <a:ext cx="7487751" cy="646331"/>
          </a:xfrm>
          <a:prstGeom prst="rect">
            <a:avLst/>
          </a:prstGeom>
          <a:noFill/>
        </p:spPr>
        <p:txBody>
          <a:bodyPr wrap="square" rtlCol="0">
            <a:spAutoFit/>
          </a:bodyPr>
          <a:lstStyle/>
          <a:p>
            <a:r>
              <a:rPr lang="en-US" b="1" dirty="0">
                <a:solidFill>
                  <a:srgbClr val="FF0000"/>
                </a:solidFill>
              </a:rPr>
              <a:t>National policies: perception of citizens overtime (IPSOS Survey)</a:t>
            </a:r>
          </a:p>
          <a:p>
            <a:endParaRPr lang="en-US" dirty="0"/>
          </a:p>
        </p:txBody>
      </p:sp>
      <p:pic>
        <p:nvPicPr>
          <p:cNvPr id="7" name="Picture 6">
            <a:extLst>
              <a:ext uri="{FF2B5EF4-FFF2-40B4-BE49-F238E27FC236}">
                <a16:creationId xmlns:a16="http://schemas.microsoft.com/office/drawing/2014/main" id="{07F9A92B-9362-E245-9427-022B83DB08A0}"/>
              </a:ext>
            </a:extLst>
          </p:cNvPr>
          <p:cNvPicPr>
            <a:picLocks noChangeAspect="1"/>
          </p:cNvPicPr>
          <p:nvPr/>
        </p:nvPicPr>
        <p:blipFill>
          <a:blip r:embed="rId3"/>
          <a:stretch>
            <a:fillRect/>
          </a:stretch>
        </p:blipFill>
        <p:spPr>
          <a:xfrm>
            <a:off x="0" y="1"/>
            <a:ext cx="1492250" cy="922114"/>
          </a:xfrm>
          <a:prstGeom prst="rect">
            <a:avLst/>
          </a:prstGeom>
        </p:spPr>
      </p:pic>
      <p:pic>
        <p:nvPicPr>
          <p:cNvPr id="8" name="Picture 2" descr="C:\Users\Robert\AppData\Local\Temp\Logo Tuning Academy.png">
            <a:extLst>
              <a:ext uri="{FF2B5EF4-FFF2-40B4-BE49-F238E27FC236}">
                <a16:creationId xmlns:a16="http://schemas.microsoft.com/office/drawing/2014/main" id="{8BE03F76-6CDC-CC47-B44E-339B4F9EFD21}"/>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97750" y="1"/>
            <a:ext cx="1746249" cy="934613"/>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993B60D2-6BD4-0A4C-853B-9D4483392E8B}"/>
              </a:ext>
            </a:extLst>
          </p:cNvPr>
          <p:cNvCxnSpPr/>
          <p:nvPr/>
        </p:nvCxnSpPr>
        <p:spPr>
          <a:xfrm>
            <a:off x="1194099" y="1032734"/>
            <a:ext cx="6336254"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6155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C03473-0016-D841-81FB-A89A63366FE5}"/>
              </a:ext>
            </a:extLst>
          </p:cNvPr>
          <p:cNvSpPr>
            <a:spLocks noGrp="1"/>
          </p:cNvSpPr>
          <p:nvPr>
            <p:ph idx="1"/>
          </p:nvPr>
        </p:nvSpPr>
        <p:spPr>
          <a:xfrm>
            <a:off x="457200" y="1618473"/>
            <a:ext cx="8431306" cy="3926949"/>
          </a:xfrm>
          <a:solidFill>
            <a:schemeClr val="accent2">
              <a:lumMod val="20000"/>
              <a:lumOff val="80000"/>
            </a:schemeClr>
          </a:solidFill>
          <a:ln>
            <a:solidFill>
              <a:srgbClr val="002060"/>
            </a:solidFill>
          </a:ln>
        </p:spPr>
        <p:txBody>
          <a:bodyPr>
            <a:normAutofit/>
          </a:bodyPr>
          <a:lstStyle/>
          <a:p>
            <a:pPr marL="0" indent="0">
              <a:buFontTx/>
              <a:buNone/>
              <a:defRPr/>
            </a:pPr>
            <a:r>
              <a:rPr lang="en-US" dirty="0">
                <a:solidFill>
                  <a:srgbClr val="002060"/>
                </a:solidFill>
                <a:latin typeface="Arial" panose="020B0604020202020204" pitchFamily="34" charset="0"/>
                <a:cs typeface="Arial" panose="020B0604020202020204" pitchFamily="34" charset="0"/>
              </a:rPr>
              <a:t>Learning Paradigm is replacing the Instruction Paradigm: </a:t>
            </a:r>
          </a:p>
          <a:p>
            <a:pPr>
              <a:buClr>
                <a:srgbClr val="FF0000"/>
              </a:buClr>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output based </a:t>
            </a:r>
          </a:p>
          <a:p>
            <a:pPr>
              <a:buClr>
                <a:srgbClr val="FF0000"/>
              </a:buClr>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student-centered</a:t>
            </a:r>
          </a:p>
          <a:p>
            <a:pPr>
              <a:buClr>
                <a:srgbClr val="FF0000"/>
              </a:buClr>
              <a:buFont typeface="Wingdings" pitchFamily="2" charset="2"/>
              <a:buChar char="Ø"/>
              <a:defRPr/>
            </a:pPr>
            <a:r>
              <a:rPr lang="en-US" dirty="0">
                <a:solidFill>
                  <a:srgbClr val="002060"/>
                </a:solidFill>
                <a:latin typeface="Arial" panose="020B0604020202020204" pitchFamily="34" charset="0"/>
                <a:cs typeface="Arial" panose="020B0604020202020204" pitchFamily="34" charset="0"/>
              </a:rPr>
              <a:t>competence based</a:t>
            </a:r>
            <a:endParaRPr lang="en-US" dirty="0">
              <a:latin typeface="Arial" panose="020B0604020202020204" pitchFamily="34" charset="0"/>
              <a:cs typeface="Arial" panose="020B0604020202020204" pitchFamily="34" charset="0"/>
            </a:endParaRPr>
          </a:p>
          <a:p>
            <a:pPr marL="0" indent="0">
              <a:buFontTx/>
              <a:buNone/>
              <a:defRPr/>
            </a:pPr>
            <a:r>
              <a:rPr lang="en-US" dirty="0">
                <a:solidFill>
                  <a:srgbClr val="002060"/>
                </a:solidFill>
                <a:latin typeface="Arial" panose="020B0604020202020204" pitchFamily="34" charset="0"/>
                <a:cs typeface="Arial" panose="020B0604020202020204" pitchFamily="34" charset="0"/>
              </a:rPr>
              <a:t>Needs to be evidenced: preferably in an international context: what is/makes learning relevant and of high quality ?</a:t>
            </a:r>
          </a:p>
          <a:p>
            <a:pPr marL="0" indent="0">
              <a:buFontTx/>
              <a:buNone/>
              <a:defRPr/>
            </a:pPr>
            <a:r>
              <a:rPr lang="en-US" dirty="0">
                <a:solidFill>
                  <a:srgbClr val="FF0000"/>
                </a:solidFill>
                <a:latin typeface="Arial" panose="020B0604020202020204" pitchFamily="34" charset="0"/>
                <a:cs typeface="Arial" panose="020B0604020202020204" pitchFamily="34" charset="0"/>
              </a:rPr>
              <a:t>HOW ? 	FRAMEWORK REFERENCE POINTS ?</a:t>
            </a:r>
          </a:p>
        </p:txBody>
      </p:sp>
      <p:sp>
        <p:nvSpPr>
          <p:cNvPr id="19459" name="Slide Number Placeholder 3">
            <a:extLst>
              <a:ext uri="{FF2B5EF4-FFF2-40B4-BE49-F238E27FC236}">
                <a16:creationId xmlns:a16="http://schemas.microsoft.com/office/drawing/2014/main" id="{8528F88C-487F-2D47-AB66-8DD1870AB78E}"/>
              </a:ext>
            </a:extLst>
          </p:cNvPr>
          <p:cNvSpPr>
            <a:spLocks noGrp="1"/>
          </p:cNvSpPr>
          <p:nvPr>
            <p:ph type="sldNum" sz="quarter" idx="12"/>
          </p:nvPr>
        </p:nvSpPr>
        <p:spPr>
          <a:noFill/>
        </p:spPr>
        <p:txBody>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FontTx/>
              <a:buNone/>
            </a:pPr>
            <a:fld id="{BE61472A-05DD-1943-8006-D184DA55D550}" type="slidenum">
              <a:rPr lang="en-GB" altLang="en-US" sz="1400" i="0" smtClean="0">
                <a:solidFill>
                  <a:schemeClr val="tx1"/>
                </a:solidFill>
                <a:latin typeface="Arial" panose="020B0604020202020204" pitchFamily="34" charset="0"/>
              </a:rPr>
              <a:pPr>
                <a:spcBef>
                  <a:spcPct val="0"/>
                </a:spcBef>
                <a:buClrTx/>
                <a:buFontTx/>
                <a:buNone/>
              </a:pPr>
              <a:t>8</a:t>
            </a:fld>
            <a:endParaRPr lang="en-GB" altLang="en-US" sz="1400" i="0">
              <a:solidFill>
                <a:schemeClr val="tx1"/>
              </a:solidFill>
              <a:latin typeface="Arial" panose="020B0604020202020204" pitchFamily="34" charset="0"/>
            </a:endParaRPr>
          </a:p>
        </p:txBody>
      </p:sp>
      <p:pic>
        <p:nvPicPr>
          <p:cNvPr id="6" name="Picture 5">
            <a:extLst>
              <a:ext uri="{FF2B5EF4-FFF2-40B4-BE49-F238E27FC236}">
                <a16:creationId xmlns:a16="http://schemas.microsoft.com/office/drawing/2014/main" id="{3F438409-764F-FF45-B320-B55519F487B3}"/>
              </a:ext>
            </a:extLst>
          </p:cNvPr>
          <p:cNvPicPr>
            <a:picLocks noChangeAspect="1"/>
          </p:cNvPicPr>
          <p:nvPr/>
        </p:nvPicPr>
        <p:blipFill>
          <a:blip r:embed="rId2"/>
          <a:stretch>
            <a:fillRect/>
          </a:stretch>
        </p:blipFill>
        <p:spPr>
          <a:xfrm>
            <a:off x="0" y="1"/>
            <a:ext cx="1797052" cy="1110462"/>
          </a:xfrm>
          <a:prstGeom prst="rect">
            <a:avLst/>
          </a:prstGeom>
        </p:spPr>
      </p:pic>
      <p:pic>
        <p:nvPicPr>
          <p:cNvPr id="7" name="Picture 2" descr="C:\Users\Robert\AppData\Local\Temp\Logo Tuning Academy.png">
            <a:extLst>
              <a:ext uri="{FF2B5EF4-FFF2-40B4-BE49-F238E27FC236}">
                <a16:creationId xmlns:a16="http://schemas.microsoft.com/office/drawing/2014/main" id="{A5539021-1FFD-4A40-AC7B-1400C3F9330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80385" y="0"/>
            <a:ext cx="2063615" cy="1104471"/>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AF44592-2858-F844-9630-D99AF5732FBF}"/>
              </a:ext>
            </a:extLst>
          </p:cNvPr>
          <p:cNvSpPr txBox="1"/>
          <p:nvPr/>
        </p:nvSpPr>
        <p:spPr>
          <a:xfrm>
            <a:off x="1947135" y="552235"/>
            <a:ext cx="5238974" cy="461665"/>
          </a:xfrm>
          <a:prstGeom prst="rect">
            <a:avLst/>
          </a:prstGeom>
          <a:noFill/>
        </p:spPr>
        <p:txBody>
          <a:bodyPr wrap="square" rtlCol="0">
            <a:spAutoFit/>
          </a:bodyPr>
          <a:lstStyle/>
          <a:p>
            <a:r>
              <a:rPr lang="en-US" altLang="en-US" sz="2400" b="1" dirty="0">
                <a:solidFill>
                  <a:srgbClr val="FF0000"/>
                </a:solidFill>
                <a:latin typeface="Arial" panose="020B0604020202020204" pitchFamily="34" charset="0"/>
                <a:cs typeface="Arial" panose="020B0604020202020204" pitchFamily="34" charset="0"/>
              </a:rPr>
              <a:t>2. Context: Learning and Teaching </a:t>
            </a:r>
          </a:p>
        </p:txBody>
      </p:sp>
      <p:sp>
        <p:nvSpPr>
          <p:cNvPr id="2" name="TextBox 1">
            <a:extLst>
              <a:ext uri="{FF2B5EF4-FFF2-40B4-BE49-F238E27FC236}">
                <a16:creationId xmlns:a16="http://schemas.microsoft.com/office/drawing/2014/main" id="{7BB8915A-E7D5-7C46-AC2C-2BA8762E4CD6}"/>
              </a:ext>
            </a:extLst>
          </p:cNvPr>
          <p:cNvSpPr txBox="1"/>
          <p:nvPr/>
        </p:nvSpPr>
        <p:spPr>
          <a:xfrm>
            <a:off x="457200" y="5798372"/>
            <a:ext cx="8431306" cy="830997"/>
          </a:xfrm>
          <a:prstGeom prst="rect">
            <a:avLst/>
          </a:prstGeom>
          <a:solidFill>
            <a:schemeClr val="bg2"/>
          </a:solidFill>
          <a:ln>
            <a:solidFill>
              <a:srgbClr val="FF0000"/>
            </a:solidFill>
          </a:ln>
        </p:spPr>
        <p:txBody>
          <a:bodyPr wrap="square" rtlCol="0">
            <a:spAutoFit/>
          </a:bodyPr>
          <a:lstStyle/>
          <a:p>
            <a:pPr algn="ctr"/>
            <a:r>
              <a:rPr lang="en-US" sz="2400" b="1" dirty="0">
                <a:solidFill>
                  <a:srgbClr val="FF0000"/>
                </a:solidFill>
              </a:rPr>
              <a:t>What does this imply in terms of (digital) learner credentials ?</a:t>
            </a:r>
          </a:p>
        </p:txBody>
      </p:sp>
      <p:cxnSp>
        <p:nvCxnSpPr>
          <p:cNvPr id="5" name="Straight Connector 4">
            <a:extLst>
              <a:ext uri="{FF2B5EF4-FFF2-40B4-BE49-F238E27FC236}">
                <a16:creationId xmlns:a16="http://schemas.microsoft.com/office/drawing/2014/main" id="{3118039E-9990-EB48-8000-A11639980991}"/>
              </a:ext>
            </a:extLst>
          </p:cNvPr>
          <p:cNvCxnSpPr/>
          <p:nvPr/>
        </p:nvCxnSpPr>
        <p:spPr>
          <a:xfrm>
            <a:off x="968188" y="1226372"/>
            <a:ext cx="675580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447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0FE34-4F87-AC4C-817B-F738AF2B93D8}"/>
              </a:ext>
            </a:extLst>
          </p:cNvPr>
          <p:cNvSpPr>
            <a:spLocks noGrp="1"/>
          </p:cNvSpPr>
          <p:nvPr>
            <p:ph type="title"/>
          </p:nvPr>
        </p:nvSpPr>
        <p:spPr>
          <a:xfrm>
            <a:off x="2151528" y="185570"/>
            <a:ext cx="4539729" cy="623944"/>
          </a:xfrm>
        </p:spPr>
        <p:txBody>
          <a:bodyPr/>
          <a:lstStyle/>
          <a:p>
            <a:r>
              <a:rPr lang="en-US" sz="2400" dirty="0">
                <a:latin typeface="Arial" panose="020B0604020202020204" pitchFamily="34" charset="0"/>
                <a:cs typeface="Arial" panose="020B0604020202020204" pitchFamily="34" charset="0"/>
              </a:rPr>
              <a:t>Digital learner credentials</a:t>
            </a:r>
          </a:p>
        </p:txBody>
      </p:sp>
      <p:sp>
        <p:nvSpPr>
          <p:cNvPr id="3" name="Content Placeholder 2">
            <a:extLst>
              <a:ext uri="{FF2B5EF4-FFF2-40B4-BE49-F238E27FC236}">
                <a16:creationId xmlns:a16="http://schemas.microsoft.com/office/drawing/2014/main" id="{376B55E8-1E3B-F643-B624-AE738424D79B}"/>
              </a:ext>
            </a:extLst>
          </p:cNvPr>
          <p:cNvSpPr>
            <a:spLocks noGrp="1"/>
          </p:cNvSpPr>
          <p:nvPr>
            <p:ph idx="1"/>
          </p:nvPr>
        </p:nvSpPr>
        <p:spPr>
          <a:xfrm>
            <a:off x="452457" y="1180653"/>
            <a:ext cx="8042276" cy="4343400"/>
          </a:xfrm>
        </p:spPr>
        <p:txBody>
          <a:bodyPr>
            <a:normAutofit fontScale="92500" lnSpcReduction="20000"/>
          </a:bodyPr>
          <a:lstStyle/>
          <a:p>
            <a:pPr marL="0" indent="0">
              <a:buNone/>
            </a:pPr>
            <a:r>
              <a:rPr lang="en-US" b="1" dirty="0">
                <a:solidFill>
                  <a:srgbClr val="FF0000"/>
                </a:solidFill>
              </a:rPr>
              <a:t>According to EUROPASS</a:t>
            </a:r>
          </a:p>
          <a:p>
            <a:pPr marL="0" indent="0">
              <a:buNone/>
            </a:pPr>
            <a:r>
              <a:rPr lang="en-US" dirty="0">
                <a:solidFill>
                  <a:srgbClr val="002060"/>
                </a:solidFill>
              </a:rPr>
              <a:t>European Digital Credentials for learning can describe and certify:</a:t>
            </a:r>
          </a:p>
          <a:p>
            <a:r>
              <a:rPr lang="en-US" dirty="0">
                <a:solidFill>
                  <a:srgbClr val="002060"/>
                </a:solidFill>
              </a:rPr>
              <a:t>qualifications (e.g. professional certificates, university diplomas and other learning achievements),</a:t>
            </a:r>
          </a:p>
          <a:p>
            <a:r>
              <a:rPr lang="en-US" dirty="0">
                <a:solidFill>
                  <a:srgbClr val="002060"/>
                </a:solidFill>
              </a:rPr>
              <a:t>activities (e.g. participation in classes and non-formal learning events),</a:t>
            </a:r>
          </a:p>
          <a:p>
            <a:r>
              <a:rPr lang="en-US" dirty="0">
                <a:solidFill>
                  <a:srgbClr val="002060"/>
                </a:solidFill>
              </a:rPr>
              <a:t>assessments (e.g. transcripts of records), and</a:t>
            </a:r>
          </a:p>
          <a:p>
            <a:r>
              <a:rPr lang="en-US" dirty="0">
                <a:solidFill>
                  <a:srgbClr val="002060"/>
                </a:solidFill>
              </a:rPr>
              <a:t>entitlements (e.g. right to enroll in learning opportunities, or to undertake an occupation.</a:t>
            </a:r>
          </a:p>
          <a:p>
            <a:pPr marL="0" indent="0">
              <a:buNone/>
            </a:pPr>
            <a:endParaRPr lang="en-US" dirty="0"/>
          </a:p>
        </p:txBody>
      </p:sp>
      <p:sp>
        <p:nvSpPr>
          <p:cNvPr id="4" name="TextBox 3">
            <a:extLst>
              <a:ext uri="{FF2B5EF4-FFF2-40B4-BE49-F238E27FC236}">
                <a16:creationId xmlns:a16="http://schemas.microsoft.com/office/drawing/2014/main" id="{447D46A7-DD78-4246-9C0D-7864868F982A}"/>
              </a:ext>
            </a:extLst>
          </p:cNvPr>
          <p:cNvSpPr txBox="1"/>
          <p:nvPr/>
        </p:nvSpPr>
        <p:spPr>
          <a:xfrm>
            <a:off x="677731" y="5642387"/>
            <a:ext cx="7935335" cy="830997"/>
          </a:xfrm>
          <a:prstGeom prst="rect">
            <a:avLst/>
          </a:prstGeom>
          <a:solidFill>
            <a:schemeClr val="bg2"/>
          </a:solidFill>
          <a:ln>
            <a:solidFill>
              <a:srgbClr val="FF0000"/>
            </a:solidFill>
          </a:ln>
        </p:spPr>
        <p:txBody>
          <a:bodyPr wrap="square" rtlCol="0">
            <a:spAutoFit/>
          </a:bodyPr>
          <a:lstStyle/>
          <a:p>
            <a:pPr algn="ctr"/>
            <a:r>
              <a:rPr lang="en-US" sz="2400" b="1" dirty="0">
                <a:solidFill>
                  <a:srgbClr val="FF0000"/>
                </a:solidFill>
              </a:rPr>
              <a:t>Key challenge globally: How to register level of achievement of learning ?</a:t>
            </a:r>
          </a:p>
        </p:txBody>
      </p:sp>
      <p:pic>
        <p:nvPicPr>
          <p:cNvPr id="5" name="Picture 4">
            <a:extLst>
              <a:ext uri="{FF2B5EF4-FFF2-40B4-BE49-F238E27FC236}">
                <a16:creationId xmlns:a16="http://schemas.microsoft.com/office/drawing/2014/main" id="{06640A3A-E5C7-2642-8476-5D19EF9D5A79}"/>
              </a:ext>
            </a:extLst>
          </p:cNvPr>
          <p:cNvPicPr>
            <a:picLocks noChangeAspect="1"/>
          </p:cNvPicPr>
          <p:nvPr/>
        </p:nvPicPr>
        <p:blipFill>
          <a:blip r:embed="rId2"/>
          <a:stretch>
            <a:fillRect/>
          </a:stretch>
        </p:blipFill>
        <p:spPr>
          <a:xfrm>
            <a:off x="0" y="1"/>
            <a:ext cx="1797052" cy="1110462"/>
          </a:xfrm>
          <a:prstGeom prst="rect">
            <a:avLst/>
          </a:prstGeom>
        </p:spPr>
      </p:pic>
      <p:pic>
        <p:nvPicPr>
          <p:cNvPr id="6" name="Picture 2" descr="C:\Users\Robert\AppData\Local\Temp\Logo Tuning Academy.png">
            <a:extLst>
              <a:ext uri="{FF2B5EF4-FFF2-40B4-BE49-F238E27FC236}">
                <a16:creationId xmlns:a16="http://schemas.microsoft.com/office/drawing/2014/main" id="{474FB8FE-C361-494B-944C-8AAF0F345E2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159143" y="0"/>
            <a:ext cx="1984857" cy="1062319"/>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DDDDD28-8F7C-634C-82D3-85A9E62ECD28}"/>
              </a:ext>
            </a:extLst>
          </p:cNvPr>
          <p:cNvCxnSpPr/>
          <p:nvPr/>
        </p:nvCxnSpPr>
        <p:spPr>
          <a:xfrm>
            <a:off x="1215614" y="1062319"/>
            <a:ext cx="6411558" cy="4814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88514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24993</TotalTime>
  <Words>4510</Words>
  <Application>Microsoft Macintosh PowerPoint</Application>
  <PresentationFormat>On-screen Show (4:3)</PresentationFormat>
  <Paragraphs>391</Paragraphs>
  <Slides>38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MS Mincho</vt:lpstr>
      <vt:lpstr>MS PGothic</vt:lpstr>
      <vt:lpstr>Arial</vt:lpstr>
      <vt:lpstr>Calibri</vt:lpstr>
      <vt:lpstr>News Gothic MT</vt:lpstr>
      <vt:lpstr>Times New Roman</vt:lpstr>
      <vt:lpstr>Verdana</vt:lpstr>
      <vt:lpstr>Wingdings</vt:lpstr>
      <vt:lpstr>Wingdings 2</vt:lpstr>
      <vt:lpstr>Breeze</vt:lpstr>
      <vt:lpstr>PowerPoint Presentation</vt:lpstr>
      <vt:lpstr>PowerPoint Presentation</vt:lpstr>
      <vt:lpstr>Outline</vt:lpstr>
      <vt:lpstr>1. Context: Social-Economic Reality</vt:lpstr>
      <vt:lpstr>Context: Social-economic reality</vt:lpstr>
      <vt:lpstr>Context: Social-economic reality</vt:lpstr>
      <vt:lpstr>Context: Social-economic reality</vt:lpstr>
      <vt:lpstr>PowerPoint Presentation</vt:lpstr>
      <vt:lpstr>Digital learner credentials</vt:lpstr>
      <vt:lpstr>Digital learner credentials</vt:lpstr>
      <vt:lpstr>3. Instruments to evidence  (quality of) learning</vt:lpstr>
      <vt:lpstr>Instruments</vt:lpstr>
      <vt:lpstr>Instruments</vt:lpstr>
      <vt:lpstr>4. Role of Qualifications Frameworks</vt:lpstr>
      <vt:lpstr>Role of Qualifications Frameworks</vt:lpstr>
      <vt:lpstr>Role of Qualifications Frameworks</vt:lpstr>
      <vt:lpstr>5. Global Tuning initiative</vt:lpstr>
      <vt:lpstr>PowerPoint Presentation</vt:lpstr>
      <vt:lpstr>PowerPoint Presentation</vt:lpstr>
      <vt:lpstr>6. CALOHEE Initiative</vt:lpstr>
      <vt:lpstr>Evidencing the level of learning</vt:lpstr>
      <vt:lpstr>Tuning-CALOHEE model</vt:lpstr>
      <vt:lpstr>CALOHEE response</vt:lpstr>
      <vt:lpstr>PowerPoint Presentation</vt:lpstr>
      <vt:lpstr>PowerPoint Presentation</vt:lpstr>
      <vt:lpstr> Take into account: Civic, Social and cultural awareness</vt:lpstr>
      <vt:lpstr>PowerPoint Presentation</vt:lpstr>
      <vt:lpstr>PowerPoint Presentation</vt:lpstr>
      <vt:lpstr>PowerPoint Presentation</vt:lpstr>
      <vt:lpstr>CALOHEE Design </vt:lpstr>
      <vt:lpstr>PowerPoint Presentation</vt:lpstr>
      <vt:lpstr>CALOHEE Design </vt:lpstr>
      <vt:lpstr>PowerPoint Presentation</vt:lpstr>
      <vt:lpstr>PowerPoint Presentation</vt:lpstr>
      <vt:lpstr> </vt:lpstr>
      <vt:lpstr>PowerPoint Presentation</vt:lpstr>
      <vt:lpstr>In conclusion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Measuring and Comparing Achievements of Learning Outcomes in Higher Education in Europe (CALOHEE)</dc:title>
  <dc:creator>Robert Wagenaar</dc:creator>
  <cp:lastModifiedBy>robert wagenaar</cp:lastModifiedBy>
  <cp:revision>275</cp:revision>
  <dcterms:created xsi:type="dcterms:W3CDTF">2015-10-08T14:56:22Z</dcterms:created>
  <dcterms:modified xsi:type="dcterms:W3CDTF">2022-10-12T11:39:59Z</dcterms:modified>
</cp:coreProperties>
</file>