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5143500" cx="9144000"/>
  <p:notesSz cx="9925050" cy="66659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p15:guide id="1" orient="horz" pos="2100">
          <p15:clr>
            <a:srgbClr val="A4A3A4"/>
          </p15:clr>
        </p15:guide>
        <p15:guide id="2" pos="312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1620" orient="horz"/>
      </p:guideLst>
    </p:cSldViewPr>
  </p:slideViewPr>
  <p:notesViewPr>
    <p:cSldViewPr snapToGrid="0">
      <p:cViewPr varScale="1">
        <p:scale>
          <a:sx n="100" d="100"/>
          <a:sy n="100" d="100"/>
        </p:scale>
        <p:origin x="0" y="0"/>
      </p:cViewPr>
      <p:guideLst>
        <p:guide pos="2100" orient="horz"/>
        <p:guide pos="3126"/>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slide" Target="slides/slide4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0"/>
            <a:ext cx="4300855" cy="333296"/>
          </a:xfrm>
          <a:prstGeom prst="rect">
            <a:avLst/>
          </a:prstGeom>
          <a:noFill/>
          <a:ln>
            <a:noFill/>
          </a:ln>
        </p:spPr>
        <p:txBody>
          <a:bodyPr anchorCtr="0" anchor="t" bIns="45350" lIns="90700" spcFirstLastPara="1" rIns="90700" wrap="square" tIns="4535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5621901" y="0"/>
            <a:ext cx="4300855" cy="333296"/>
          </a:xfrm>
          <a:prstGeom prst="rect">
            <a:avLst/>
          </a:prstGeom>
          <a:noFill/>
          <a:ln>
            <a:noFill/>
          </a:ln>
        </p:spPr>
        <p:txBody>
          <a:bodyPr anchorCtr="0" anchor="t" bIns="45350" lIns="90700" spcFirstLastPara="1" rIns="90700" wrap="square" tIns="4535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2740025" y="500063"/>
            <a:ext cx="4445000" cy="25003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92506" y="3166309"/>
            <a:ext cx="7940040" cy="2999661"/>
          </a:xfrm>
          <a:prstGeom prst="rect">
            <a:avLst/>
          </a:prstGeom>
          <a:noFill/>
          <a:ln>
            <a:noFill/>
          </a:ln>
        </p:spPr>
        <p:txBody>
          <a:bodyPr anchorCtr="0" anchor="t" bIns="45350" lIns="90700" spcFirstLastPara="1" rIns="90700" wrap="square" tIns="45350">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304800" lvl="1" marL="914400" marR="0" rtl="0" algn="l">
              <a:spcBef>
                <a:spcPts val="36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2pPr>
            <a:lvl3pPr indent="-304800" lvl="2" marL="1371600" marR="0" rtl="0" algn="l">
              <a:spcBef>
                <a:spcPts val="360"/>
              </a:spcBef>
              <a:spcAft>
                <a:spcPts val="0"/>
              </a:spcAft>
              <a:buClr>
                <a:schemeClr val="dk1"/>
              </a:buClr>
              <a:buSzPts val="1200"/>
              <a:buFont typeface="Noto Sans Symbols"/>
              <a:buChar char="−"/>
              <a:defRPr b="0" i="0" sz="1200" u="none" cap="none" strike="noStrike">
                <a:solidFill>
                  <a:schemeClr val="dk1"/>
                </a:solidFill>
                <a:latin typeface="Calibri"/>
                <a:ea typeface="Calibri"/>
                <a:cs typeface="Calibri"/>
                <a:sym typeface="Calibri"/>
              </a:defRPr>
            </a:lvl3pPr>
            <a:lvl4pPr indent="-304800" lvl="3" marL="1828800" marR="0" rtl="0" algn="l">
              <a:spcBef>
                <a:spcPts val="360"/>
              </a:spcBef>
              <a:spcAft>
                <a:spcPts val="0"/>
              </a:spcAft>
              <a:buClr>
                <a:schemeClr val="dk1"/>
              </a:buClr>
              <a:buSzPts val="1200"/>
              <a:buFont typeface="Courier New"/>
              <a:buChar char="o"/>
              <a:defRPr b="0" i="0" sz="1200" u="none" cap="none" strike="noStrike">
                <a:solidFill>
                  <a:schemeClr val="dk1"/>
                </a:solidFill>
                <a:latin typeface="Calibri"/>
                <a:ea typeface="Calibri"/>
                <a:cs typeface="Calibri"/>
                <a:sym typeface="Calibri"/>
              </a:defRPr>
            </a:lvl4pPr>
            <a:lvl5pPr indent="-304800" lvl="4" marL="2286000" marR="0" rtl="0" algn="l">
              <a:spcBef>
                <a:spcPts val="360"/>
              </a:spcBef>
              <a:spcAft>
                <a:spcPts val="0"/>
              </a:spcAft>
              <a:buClr>
                <a:schemeClr val="dk1"/>
              </a:buClr>
              <a:buSzPts val="1200"/>
              <a:buFont typeface="Noto Sans Symbols"/>
              <a:buChar char="▪"/>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6331460"/>
            <a:ext cx="4300855" cy="333296"/>
          </a:xfrm>
          <a:prstGeom prst="rect">
            <a:avLst/>
          </a:prstGeom>
          <a:noFill/>
          <a:ln>
            <a:noFill/>
          </a:ln>
        </p:spPr>
        <p:txBody>
          <a:bodyPr anchorCtr="0" anchor="b" bIns="45350" lIns="90700" spcFirstLastPara="1" rIns="90700" wrap="square" tIns="4535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5621901" y="6331460"/>
            <a:ext cx="4300855" cy="333296"/>
          </a:xfrm>
          <a:prstGeom prst="rect">
            <a:avLst/>
          </a:prstGeom>
          <a:noFill/>
          <a:ln>
            <a:noFill/>
          </a:ln>
        </p:spPr>
        <p:txBody>
          <a:bodyPr anchorCtr="0" anchor="b" bIns="45350" lIns="90700" spcFirstLastPara="1" rIns="90700" wrap="square" tIns="45350">
            <a:noAutofit/>
          </a:bodyPr>
          <a:lstStyle/>
          <a:p>
            <a:pPr indent="0" lvl="0" marL="0" marR="0" rtl="0" algn="r">
              <a:spcBef>
                <a:spcPts val="0"/>
              </a:spcBef>
              <a:spcAft>
                <a:spcPts val="0"/>
              </a:spcAft>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2627cb194f_1_4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rPr i="1" lang="de-DE" sz="1050">
                <a:solidFill>
                  <a:srgbClr val="041532"/>
                </a:solidFill>
                <a:highlight>
                  <a:srgbClr val="FFFFFF"/>
                </a:highlight>
              </a:rPr>
              <a:t>Interoperability is one of the core problems in the current project landscape. In contrast to a closed system, the construction of an open system needs to consider a larger variety of requirements in order to design an interoperable infrastructure. The question of interoperability in credentialing systems presents itself as a chicken or egg dilemma: What comes first -  working systems or technical and organisational standards? During the past year, the DiBiHo research project - comprising the Technical University of Munich (TUM), the Hasso-Plattner Institute for Digital Engineering (HPI) and the German Academic Exchange Service (DAAD) - has explored infrastructure standards for digital academic credentials for the German Higher Education landscape in an international setting. The research covers questions on trust anchoring through suitable technical solutions, the link between an issued credential and the natural identity of the learner, user consent, storage and revocation of credentials and lastly, their representation. The presented prototype relies on common technical components, based on open standards, to demonstrate the process of issuing, verifying and revoking digital credentials for the use cases final diploma, MOOC and scholarship.</a:t>
            </a:r>
            <a:endParaRPr/>
          </a:p>
        </p:txBody>
      </p:sp>
      <p:sp>
        <p:nvSpPr>
          <p:cNvPr id="66" name="Google Shape;66;g12627cb194f_1_42: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62d750da0f_0_46: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62d750da0f_0_46: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65" name="Google Shape;165;g162d750da0f_0_46: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2615d8e2cd_0_14: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73" name="Google Shape;173;g12615d8e2cd_0_14: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27b9250c59_5_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92" name="Google Shape;192;g127b9250c59_5_0: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2615d8e2cd_0_33: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17" name="Google Shape;217;g12615d8e2cd_0_33: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2615d8e2cd_0_38: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31" name="Google Shape;231;g12615d8e2cd_0_38: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2627cb194f_2_27: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lnSpc>
                <a:spcPct val="150000"/>
              </a:lnSpc>
              <a:spcBef>
                <a:spcPts val="0"/>
              </a:spcBef>
              <a:spcAft>
                <a:spcPts val="0"/>
              </a:spcAft>
              <a:buNone/>
            </a:pPr>
            <a:r>
              <a:t/>
            </a:r>
            <a:endParaRPr/>
          </a:p>
        </p:txBody>
      </p:sp>
      <p:sp>
        <p:nvSpPr>
          <p:cNvPr id="256" name="Google Shape;256;g12627cb194f_2_27: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2627cb194f_2_155: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63" name="Google Shape;263;g12627cb194f_2_155: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41d17805f2_0_8: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lnSpc>
                <a:spcPct val="150000"/>
              </a:lnSpc>
              <a:spcBef>
                <a:spcPts val="0"/>
              </a:spcBef>
              <a:spcAft>
                <a:spcPts val="0"/>
              </a:spcAft>
              <a:buNone/>
            </a:pPr>
            <a:r>
              <a:t/>
            </a:r>
            <a:endParaRPr/>
          </a:p>
        </p:txBody>
      </p:sp>
      <p:sp>
        <p:nvSpPr>
          <p:cNvPr id="276" name="Google Shape;276;g141d17805f2_0_8: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33f84fa560_2_11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lnSpc>
                <a:spcPct val="150000"/>
              </a:lnSpc>
              <a:spcBef>
                <a:spcPts val="0"/>
              </a:spcBef>
              <a:spcAft>
                <a:spcPts val="0"/>
              </a:spcAft>
              <a:buNone/>
            </a:pPr>
            <a:r>
              <a:t/>
            </a:r>
            <a:endParaRPr/>
          </a:p>
        </p:txBody>
      </p:sp>
      <p:sp>
        <p:nvSpPr>
          <p:cNvPr id="287" name="Google Shape;287;g133f84fa560_2_112: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33f84fa560_2_167: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94" name="Google Shape;294;g133f84fa560_2_167: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2627cb194f_1_2: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79" name="Google Shape;79;g12627cb194f_1_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80" name="Google Shape;80;g12627cb194f_1_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567cd40c0b_0_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04" name="Google Shape;304;g1567cd40c0b_0_2: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543b0d45ca_0_11: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30" name="Google Shape;330;g1543b0d45ca_0_11: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2643681da4_2_19: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2643681da4_2_19: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38" name="Google Shape;338;g12643681da4_2_19: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543b0d45ca_0_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46" name="Google Shape;346;g1543b0d45ca_0_0: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33f84fa560_2_28: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53" name="Google Shape;353;g133f84fa560_2_28: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56ec412b36_0_59: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77" name="Google Shape;377;g156ec412b36_0_59: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33f84fa560_2_146: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99" name="Google Shape;399;g133f84fa560_2_146: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57734f7bcf_0_584: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57734f7bcf_0_584: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sp>
        <p:nvSpPr>
          <p:cNvPr id="417" name="Google Shape;417;g157734f7bcf_0_584: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5764d92611_0_92: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5764d92611_0_9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30" name="Google Shape;430;g15764d92611_0_9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57734f7bcf_0_521: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57734f7bcf_0_521: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37" name="Google Shape;437;g157734f7bcf_0_521: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62d750da0f_0_0: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62d750da0f_0_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288925" lvl="0" marL="6350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Basic technical infrastructure​</a:t>
            </a:r>
            <a:endParaRPr>
              <a:solidFill>
                <a:srgbClr val="444444"/>
              </a:solidFill>
              <a:highlight>
                <a:srgbClr val="EDEBE9"/>
              </a:highlight>
              <a:latin typeface="Calibri"/>
              <a:ea typeface="Calibri"/>
              <a:cs typeface="Calibri"/>
              <a:sym typeface="Calibri"/>
            </a:endParaRPr>
          </a:p>
          <a:p>
            <a:pPr indent="-288925" lvl="0" marL="10922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User-centered data management is key​</a:t>
            </a:r>
            <a:endParaRPr>
              <a:solidFill>
                <a:srgbClr val="444444"/>
              </a:solidFill>
              <a:highlight>
                <a:srgbClr val="EDEBE9"/>
              </a:highlight>
              <a:latin typeface="Calibri"/>
              <a:ea typeface="Calibri"/>
              <a:cs typeface="Calibri"/>
              <a:sym typeface="Calibri"/>
            </a:endParaRPr>
          </a:p>
          <a:p>
            <a:pPr indent="-288925" lvl="0" marL="10922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Technical toolkit and standardised components are there (Open ID Connect, W3C VC Standard, PKI infrastructures) and being used already (e.g. Covid-Certificates)​</a:t>
            </a:r>
            <a:endParaRPr>
              <a:solidFill>
                <a:srgbClr val="444444"/>
              </a:solidFill>
              <a:highlight>
                <a:srgbClr val="EDEBE9"/>
              </a:highlight>
              <a:latin typeface="Calibri"/>
              <a:ea typeface="Calibri"/>
              <a:cs typeface="Calibri"/>
              <a:sym typeface="Calibri"/>
            </a:endParaRPr>
          </a:p>
          <a:p>
            <a:pPr indent="-288925" lvl="0" marL="10922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a:t>
            </a:r>
            <a:endParaRPr>
              <a:solidFill>
                <a:srgbClr val="444444"/>
              </a:solidFill>
              <a:highlight>
                <a:srgbClr val="EDEBE9"/>
              </a:highlight>
              <a:latin typeface="Calibri"/>
              <a:ea typeface="Calibri"/>
              <a:cs typeface="Calibri"/>
              <a:sym typeface="Calibri"/>
            </a:endParaRPr>
          </a:p>
          <a:p>
            <a:pPr indent="-288925" lvl="0" marL="6350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Digital and machine-readable student and credential data​</a:t>
            </a:r>
            <a:endParaRPr>
              <a:solidFill>
                <a:srgbClr val="444444"/>
              </a:solidFill>
              <a:highlight>
                <a:srgbClr val="EDEBE9"/>
              </a:highlight>
              <a:latin typeface="Calibri"/>
              <a:ea typeface="Calibri"/>
              <a:cs typeface="Calibri"/>
              <a:sym typeface="Calibri"/>
            </a:endParaRPr>
          </a:p>
          <a:p>
            <a:pPr indent="-288925" lvl="0" marL="6350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a:t>
            </a:r>
            <a:endParaRPr>
              <a:solidFill>
                <a:srgbClr val="444444"/>
              </a:solidFill>
              <a:highlight>
                <a:srgbClr val="EDEBE9"/>
              </a:highlight>
              <a:latin typeface="Calibri"/>
              <a:ea typeface="Calibri"/>
              <a:cs typeface="Calibri"/>
              <a:sym typeface="Calibri"/>
            </a:endParaRPr>
          </a:p>
          <a:p>
            <a:pPr indent="-288925" lvl="0" marL="6350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Secure and interoperable digital identity systems​</a:t>
            </a:r>
            <a:endParaRPr>
              <a:solidFill>
                <a:srgbClr val="444444"/>
              </a:solidFill>
              <a:highlight>
                <a:srgbClr val="EDEBE9"/>
              </a:highlight>
              <a:latin typeface="Calibri"/>
              <a:ea typeface="Calibri"/>
              <a:cs typeface="Calibri"/>
              <a:sym typeface="Calibri"/>
            </a:endParaRPr>
          </a:p>
          <a:p>
            <a:pPr indent="-288925" lvl="0" marL="10922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Variety of exisiting solutions already used – eIDAS, various national eID solutions, Apple Digital drivers licenses, Samsung eID​</a:t>
            </a:r>
            <a:endParaRPr>
              <a:solidFill>
                <a:srgbClr val="444444"/>
              </a:solidFill>
              <a:highlight>
                <a:srgbClr val="EDEBE9"/>
              </a:highlight>
              <a:latin typeface="Calibri"/>
              <a:ea typeface="Calibri"/>
              <a:cs typeface="Calibri"/>
              <a:sym typeface="Calibri"/>
            </a:endParaRPr>
          </a:p>
          <a:p>
            <a:pPr indent="-288925" lvl="0" marL="10922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Need to secure technical interoperability and build trust​</a:t>
            </a:r>
            <a:endParaRPr>
              <a:solidFill>
                <a:srgbClr val="444444"/>
              </a:solidFill>
              <a:highlight>
                <a:srgbClr val="EDEBE9"/>
              </a:highlight>
              <a:latin typeface="Calibri"/>
              <a:ea typeface="Calibri"/>
              <a:cs typeface="Calibri"/>
              <a:sym typeface="Calibri"/>
            </a:endParaRPr>
          </a:p>
          <a:p>
            <a:pPr indent="-288925" lvl="0" marL="10922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a:t>
            </a:r>
            <a:endParaRPr>
              <a:solidFill>
                <a:srgbClr val="444444"/>
              </a:solidFill>
              <a:highlight>
                <a:srgbClr val="EDEBE9"/>
              </a:highlight>
              <a:latin typeface="Calibri"/>
              <a:ea typeface="Calibri"/>
              <a:cs typeface="Calibri"/>
              <a:sym typeface="Calibri"/>
            </a:endParaRPr>
          </a:p>
          <a:p>
            <a:pPr indent="-288925" lvl="0" marL="6350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International conventions on the recognition of academic achievements​</a:t>
            </a:r>
            <a:endParaRPr>
              <a:solidFill>
                <a:srgbClr val="444444"/>
              </a:solidFill>
              <a:highlight>
                <a:srgbClr val="EDEBE9"/>
              </a:highlight>
              <a:latin typeface="Calibri"/>
              <a:ea typeface="Calibri"/>
              <a:cs typeface="Calibri"/>
              <a:sym typeface="Calibri"/>
            </a:endParaRPr>
          </a:p>
          <a:p>
            <a:pPr indent="-288925" lvl="0" marL="10922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Lisbon </a:t>
            </a:r>
            <a:r>
              <a:rPr lang="de-DE">
                <a:solidFill>
                  <a:srgbClr val="161616"/>
                </a:solidFill>
                <a:highlight>
                  <a:srgbClr val="EDEBE9"/>
                </a:highlight>
              </a:rPr>
              <a:t>Recognition Convention since 1999, as of now ratified by 47 member states</a:t>
            </a:r>
            <a:r>
              <a:rPr lang="de-DE">
                <a:solidFill>
                  <a:srgbClr val="444444"/>
                </a:solidFill>
                <a:highlight>
                  <a:srgbClr val="EDEBE9"/>
                </a:highlight>
              </a:rPr>
              <a:t>​</a:t>
            </a:r>
            <a:endParaRPr>
              <a:solidFill>
                <a:srgbClr val="444444"/>
              </a:solidFill>
              <a:highlight>
                <a:srgbClr val="EDEBE9"/>
              </a:highlight>
            </a:endParaRPr>
          </a:p>
          <a:p>
            <a:pPr indent="-288925" lvl="0" marL="10922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2019 Global Convention on the Recognition of Qualifications concerning Higher Education is achieved​</a:t>
            </a:r>
            <a:endParaRPr>
              <a:solidFill>
                <a:srgbClr val="444444"/>
              </a:solidFill>
              <a:highlight>
                <a:srgbClr val="EDEBE9"/>
              </a:highlight>
              <a:latin typeface="Calibri"/>
              <a:ea typeface="Calibri"/>
              <a:cs typeface="Calibri"/>
              <a:sym typeface="Calibri"/>
            </a:endParaRPr>
          </a:p>
          <a:p>
            <a:pPr indent="-288925" lvl="0" marL="10922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Need to make recognition policies digital-ready​</a:t>
            </a:r>
            <a:endParaRPr>
              <a:solidFill>
                <a:srgbClr val="444444"/>
              </a:solidFill>
              <a:highlight>
                <a:srgbClr val="EDEBE9"/>
              </a:highlight>
              <a:latin typeface="Calibri"/>
              <a:ea typeface="Calibri"/>
              <a:cs typeface="Calibri"/>
              <a:sym typeface="Calibri"/>
            </a:endParaRPr>
          </a:p>
          <a:p>
            <a:pPr indent="-288925" lvl="0" marL="10922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a:t>
            </a:r>
            <a:endParaRPr>
              <a:solidFill>
                <a:srgbClr val="444444"/>
              </a:solidFill>
              <a:highlight>
                <a:srgbClr val="EDEBE9"/>
              </a:highlight>
              <a:latin typeface="Calibri"/>
              <a:ea typeface="Calibri"/>
              <a:cs typeface="Calibri"/>
              <a:sym typeface="Calibri"/>
            </a:endParaRPr>
          </a:p>
          <a:p>
            <a:pPr indent="-288925" lvl="0" marL="6350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Structural and semantic standards for credential content​</a:t>
            </a:r>
            <a:endParaRPr>
              <a:solidFill>
                <a:srgbClr val="444444"/>
              </a:solidFill>
              <a:highlight>
                <a:srgbClr val="EDEBE9"/>
              </a:highlight>
              <a:latin typeface="Calibri"/>
              <a:ea typeface="Calibri"/>
              <a:cs typeface="Calibri"/>
              <a:sym typeface="Calibri"/>
            </a:endParaRPr>
          </a:p>
          <a:p>
            <a:pPr indent="-288925" lvl="0" marL="6350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a:t>
            </a:r>
            <a:endParaRPr>
              <a:solidFill>
                <a:srgbClr val="444444"/>
              </a:solidFill>
              <a:highlight>
                <a:srgbClr val="EDEBE9"/>
              </a:highlight>
              <a:latin typeface="Calibri"/>
              <a:ea typeface="Calibri"/>
              <a:cs typeface="Calibri"/>
              <a:sym typeface="Calibri"/>
            </a:endParaRPr>
          </a:p>
          <a:p>
            <a:pPr indent="-288925" lvl="0" marL="635000" rtl="0" algn="l">
              <a:lnSpc>
                <a:spcPct val="115000"/>
              </a:lnSpc>
              <a:spcBef>
                <a:spcPts val="0"/>
              </a:spcBef>
              <a:spcAft>
                <a:spcPts val="0"/>
              </a:spcAft>
              <a:buClr>
                <a:srgbClr val="444444"/>
              </a:buClr>
              <a:buSzPts val="950"/>
              <a:buFont typeface="Arial"/>
              <a:buChar char="●"/>
            </a:pPr>
            <a:r>
              <a:rPr lang="de-DE">
                <a:solidFill>
                  <a:srgbClr val="444444"/>
                </a:solidFill>
                <a:highlight>
                  <a:srgbClr val="EDEBE9"/>
                </a:highlight>
                <a:latin typeface="Calibri"/>
                <a:ea typeface="Calibri"/>
                <a:cs typeface="Calibri"/>
                <a:sym typeface="Calibri"/>
              </a:rPr>
              <a:t>Qualification frameworks, Quality Assurance and (world) reference levels </a:t>
            </a:r>
            <a:endParaRPr>
              <a:solidFill>
                <a:srgbClr val="444444"/>
              </a:solidFill>
              <a:highlight>
                <a:srgbClr val="EDEBE9"/>
              </a:highlight>
              <a:latin typeface="Calibri"/>
              <a:ea typeface="Calibri"/>
              <a:cs typeface="Calibri"/>
              <a:sym typeface="Calibri"/>
            </a:endParaRPr>
          </a:p>
          <a:p>
            <a:pPr indent="0" lvl="0" marL="0" rtl="0" algn="l">
              <a:spcBef>
                <a:spcPts val="360"/>
              </a:spcBef>
              <a:spcAft>
                <a:spcPts val="0"/>
              </a:spcAft>
              <a:buNone/>
            </a:pPr>
            <a:r>
              <a:t/>
            </a:r>
            <a:endParaRPr/>
          </a:p>
        </p:txBody>
      </p:sp>
      <p:sp>
        <p:nvSpPr>
          <p:cNvPr id="102" name="Google Shape;102;g162d750da0f_0_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57734f7bcf_0_532: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57734f7bcf_0_53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49" name="Google Shape;449;g157734f7bcf_0_53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57734f7bcf_0_555: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57734f7bcf_0_555: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66" name="Google Shape;466;g157734f7bcf_0_555: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57734f7bcf_0_562: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57734f7bcf_0_56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74" name="Google Shape;474;g157734f7bcf_0_56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57734f7bcf_0_569: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57734f7bcf_0_569: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82" name="Google Shape;482;g157734f7bcf_0_569: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57734f7bcf_0_576: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57734f7bcf_0_576: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90" name="Google Shape;490;g157734f7bcf_0_576: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26a8376021_1_14: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98" name="Google Shape;498;g126a8376021_1_14: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57734f7bcf_0_548: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157734f7bcf_0_548: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509" name="Google Shape;509;g157734f7bcf_0_548: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57734f7bcf_0_512: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57734f7bcf_0_51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517" name="Google Shape;517;g157734f7bcf_0_51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2627cb194f_3_28: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2627cb194f_3_28: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527" name="Google Shape;527;g12627cb194f_3_28: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5764d92611_0_1: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15764d92611_0_1: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578" name="Google Shape;578;g15764d92611_0_1: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62d750da0f_0_12: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62d750da0f_0_1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11" name="Google Shape;111;g162d750da0f_0_1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15764d92611_0_22: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15764d92611_0_2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585" name="Google Shape;585;g15764d92611_0_2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57734f7bcf_0_366: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57734f7bcf_0_366: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592" name="Google Shape;592;g157734f7bcf_0_366: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157734f7bcf_0_415: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157734f7bcf_0_415: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642" name="Google Shape;642;g157734f7bcf_0_415: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57734f7bcf_0_478: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157734f7bcf_0_478: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b="1"/>
          </a:p>
        </p:txBody>
      </p:sp>
      <p:sp>
        <p:nvSpPr>
          <p:cNvPr id="686" name="Google Shape;686;g157734f7bcf_0_478: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56ec412b36_0_160: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156ec412b36_0_16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b="1"/>
          </a:p>
        </p:txBody>
      </p:sp>
      <p:sp>
        <p:nvSpPr>
          <p:cNvPr id="706" name="Google Shape;706;g156ec412b36_0_16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56ec412b36_0_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740" name="Google Shape;740;g156ec412b36_0_2: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62d750da0f_0_20: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62d750da0f_0_2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20" name="Google Shape;120;g162d750da0f_0_2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62d750da0f_0_28: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62d750da0f_0_28: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29" name="Google Shape;129;g162d750da0f_0_28: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62d750da0f_0_37: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62d750da0f_0_37: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38" name="Google Shape;138;g162d750da0f_0_37: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62d750da0f_0_55: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62d750da0f_0_55: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228600" lvl="0" marL="0" rtl="0" algn="l">
              <a:lnSpc>
                <a:spcPct val="115000"/>
              </a:lnSpc>
              <a:spcBef>
                <a:spcPts val="1200"/>
              </a:spcBef>
              <a:spcAft>
                <a:spcPts val="0"/>
              </a:spcAft>
              <a:buClr>
                <a:schemeClr val="dk1"/>
              </a:buClr>
              <a:buSzPts val="1100"/>
              <a:buFont typeface="Arial"/>
              <a:buNone/>
            </a:pPr>
            <a:r>
              <a:rPr lang="de-DE" sz="1100"/>
              <a:t>·</a:t>
            </a:r>
            <a:r>
              <a:rPr lang="de-DE" sz="700">
                <a:latin typeface="Times New Roman"/>
                <a:ea typeface="Times New Roman"/>
                <a:cs typeface="Times New Roman"/>
                <a:sym typeface="Times New Roman"/>
              </a:rPr>
              <a:t>        </a:t>
            </a:r>
            <a:r>
              <a:rPr lang="de-DE" sz="1100"/>
              <a:t>It is of vital importance that the learner be at the centre of the process, </a:t>
            </a:r>
            <a:r>
              <a:rPr b="1" lang="de-DE" sz="1100"/>
              <a:t>user-centred</a:t>
            </a:r>
            <a:endParaRPr b="1" sz="1100"/>
          </a:p>
          <a:p>
            <a:pPr indent="-228600" lvl="0" marL="0" rtl="0" algn="l">
              <a:lnSpc>
                <a:spcPct val="115000"/>
              </a:lnSpc>
              <a:spcBef>
                <a:spcPts val="1200"/>
              </a:spcBef>
              <a:spcAft>
                <a:spcPts val="0"/>
              </a:spcAft>
              <a:buClr>
                <a:schemeClr val="dk1"/>
              </a:buClr>
              <a:buSzPts val="1100"/>
              <a:buFont typeface="Arial"/>
              <a:buNone/>
            </a:pPr>
            <a:r>
              <a:rPr b="1" lang="de-DE" sz="1100"/>
              <a:t>data management </a:t>
            </a:r>
            <a:r>
              <a:rPr lang="de-DE" sz="1100"/>
              <a:t>is a must (DiBiHo 3 is a must for all: DiBiHo-3 As a learner, I want to manage (request, present, delete, recover, store) my credentials in a usable and secure way, so that I have full control over my data, can access it at all times, can use the system and have trust in the system.)</a:t>
            </a:r>
            <a:endParaRPr sz="1100"/>
          </a:p>
          <a:p>
            <a:pPr indent="-228600" lvl="0" marL="0" rtl="0" algn="l">
              <a:lnSpc>
                <a:spcPct val="115000"/>
              </a:lnSpc>
              <a:spcBef>
                <a:spcPts val="1200"/>
              </a:spcBef>
              <a:spcAft>
                <a:spcPts val="0"/>
              </a:spcAft>
              <a:buClr>
                <a:schemeClr val="dk1"/>
              </a:buClr>
              <a:buSzPts val="1100"/>
              <a:buFont typeface="Arial"/>
              <a:buNone/>
            </a:pPr>
            <a:r>
              <a:rPr lang="de-DE" sz="1100"/>
              <a:t>·</a:t>
            </a:r>
            <a:r>
              <a:rPr lang="de-DE" sz="700">
                <a:latin typeface="Times New Roman"/>
                <a:ea typeface="Times New Roman"/>
                <a:cs typeface="Times New Roman"/>
                <a:sym typeface="Times New Roman"/>
              </a:rPr>
              <a:t>        </a:t>
            </a:r>
            <a:r>
              <a:rPr lang="de-DE" sz="1100"/>
              <a:t>The system must be free of charge for learners (Must: DiBiHo-33 The DiBiHo system shall be free-of-charge for learners. Note: Primarily, this ensures that no learners will be unable to use the system because of monetary issues. Further, a free-of-charge system enhances anonymity of the user as there is no need to provide payment information. Enabling this brings a wide variety of users to increase the attractiveness of the system.)</a:t>
            </a:r>
            <a:endParaRPr sz="1100"/>
          </a:p>
          <a:p>
            <a:pPr indent="-228600" lvl="0" marL="0" rtl="0" algn="l">
              <a:lnSpc>
                <a:spcPct val="115000"/>
              </a:lnSpc>
              <a:spcBef>
                <a:spcPts val="1200"/>
              </a:spcBef>
              <a:spcAft>
                <a:spcPts val="0"/>
              </a:spcAft>
              <a:buClr>
                <a:schemeClr val="dk1"/>
              </a:buClr>
              <a:buSzPts val="1100"/>
              <a:buFont typeface="Arial"/>
              <a:buNone/>
            </a:pPr>
            <a:r>
              <a:rPr lang="de-DE" sz="1100"/>
              <a:t>·</a:t>
            </a:r>
            <a:r>
              <a:rPr lang="de-DE" sz="700">
                <a:latin typeface="Times New Roman"/>
                <a:ea typeface="Times New Roman"/>
                <a:cs typeface="Times New Roman"/>
                <a:sym typeface="Times New Roman"/>
              </a:rPr>
              <a:t>        </a:t>
            </a:r>
            <a:r>
              <a:rPr lang="de-DE" sz="1100"/>
              <a:t>All information related to the learner must be available in their wallet to ensure full control. (Must: DiBiHo-50 As a learner, I want to have all information related to me available in my wallet, so that I have full control.</a:t>
            </a:r>
            <a:endParaRPr sz="1100"/>
          </a:p>
          <a:p>
            <a:pPr indent="-228600" lvl="0" marL="0" rtl="0" algn="l">
              <a:lnSpc>
                <a:spcPct val="115000"/>
              </a:lnSpc>
              <a:spcBef>
                <a:spcPts val="1200"/>
              </a:spcBef>
              <a:spcAft>
                <a:spcPts val="0"/>
              </a:spcAft>
              <a:buClr>
                <a:schemeClr val="dk1"/>
              </a:buClr>
              <a:buSzPts val="1100"/>
              <a:buFont typeface="Arial"/>
              <a:buNone/>
            </a:pPr>
            <a:r>
              <a:rPr lang="de-DE" sz="1100"/>
              <a:t>·</a:t>
            </a:r>
            <a:r>
              <a:rPr lang="de-DE" sz="700">
                <a:latin typeface="Times New Roman"/>
                <a:ea typeface="Times New Roman"/>
                <a:cs typeface="Times New Roman"/>
                <a:sym typeface="Times New Roman"/>
              </a:rPr>
              <a:t>        </a:t>
            </a:r>
            <a:r>
              <a:rPr b="1" lang="de-DE" sz="1100"/>
              <a:t>Authentication of the learner</a:t>
            </a:r>
            <a:r>
              <a:rPr lang="de-DE" sz="1100"/>
              <a:t> (i.e. identity anchors) is key for issuers, whilst the authentication of issuers is key for relying parties (DiBiHo-12 As an issuer, I want to authenticate a learner, so that I can be sure that the subject of the presented digital credential is the same (or authorized) as the receiver of the digital credential.</a:t>
            </a:r>
            <a:endParaRPr sz="1100"/>
          </a:p>
          <a:p>
            <a:pPr indent="-228600" lvl="0" marL="0" rtl="0" algn="l">
              <a:lnSpc>
                <a:spcPct val="115000"/>
              </a:lnSpc>
              <a:spcBef>
                <a:spcPts val="1200"/>
              </a:spcBef>
              <a:spcAft>
                <a:spcPts val="0"/>
              </a:spcAft>
              <a:buClr>
                <a:schemeClr val="dk1"/>
              </a:buClr>
              <a:buSzPts val="1100"/>
              <a:buFont typeface="Arial"/>
              <a:buNone/>
            </a:pPr>
            <a:r>
              <a:rPr lang="de-DE" sz="1100"/>
              <a:t>·</a:t>
            </a:r>
            <a:r>
              <a:rPr lang="de-DE" sz="700">
                <a:latin typeface="Times New Roman"/>
                <a:ea typeface="Times New Roman"/>
                <a:cs typeface="Times New Roman"/>
                <a:sym typeface="Times New Roman"/>
              </a:rPr>
              <a:t>        </a:t>
            </a:r>
            <a:r>
              <a:rPr lang="de-DE" sz="1100"/>
              <a:t>DiBiHo-14 As a relying party, I want to authenticate the issuer of a presented digital credential, so that I can be sure of the identity of the issuer, as well as their authorization to issue, and therefore the validity of the credential.</a:t>
            </a:r>
            <a:endParaRPr sz="1100"/>
          </a:p>
          <a:p>
            <a:pPr indent="-228600" lvl="0" marL="0" rtl="0" algn="l">
              <a:lnSpc>
                <a:spcPct val="115000"/>
              </a:lnSpc>
              <a:spcBef>
                <a:spcPts val="1200"/>
              </a:spcBef>
              <a:spcAft>
                <a:spcPts val="0"/>
              </a:spcAft>
              <a:buClr>
                <a:schemeClr val="dk1"/>
              </a:buClr>
              <a:buSzPts val="1100"/>
              <a:buFont typeface="Arial"/>
              <a:buNone/>
            </a:pPr>
            <a:r>
              <a:rPr lang="de-DE" sz="1100"/>
              <a:t>·</a:t>
            </a:r>
            <a:r>
              <a:rPr lang="de-DE" sz="700">
                <a:latin typeface="Times New Roman"/>
                <a:ea typeface="Times New Roman"/>
                <a:cs typeface="Times New Roman"/>
                <a:sym typeface="Times New Roman"/>
              </a:rPr>
              <a:t>        </a:t>
            </a:r>
            <a:r>
              <a:rPr lang="de-DE" sz="1100"/>
              <a:t>Learner data must </a:t>
            </a:r>
            <a:r>
              <a:rPr b="1" lang="de-DE" sz="1100"/>
              <a:t>not be used for secondary purposes. Data minimisation </a:t>
            </a:r>
            <a:r>
              <a:rPr lang="de-DE" sz="1100"/>
              <a:t>is key (Won’t: DiBiHo-26 As a governance authority, I want to inspect the issuers and access key metrics, so that I can make informed decisions for governance.</a:t>
            </a:r>
            <a:endParaRPr sz="1100"/>
          </a:p>
          <a:p>
            <a:pPr indent="0" lvl="0" marL="228600" rtl="0" algn="l">
              <a:lnSpc>
                <a:spcPct val="115000"/>
              </a:lnSpc>
              <a:spcBef>
                <a:spcPts val="1200"/>
              </a:spcBef>
              <a:spcAft>
                <a:spcPts val="0"/>
              </a:spcAft>
              <a:buClr>
                <a:schemeClr val="dk1"/>
              </a:buClr>
              <a:buSzPts val="1100"/>
              <a:buFont typeface="Arial"/>
              <a:buNone/>
            </a:pPr>
            <a:r>
              <a:rPr lang="de-DE" sz="1100"/>
              <a:t>These statements seem fairly obvious, but it is helpful to validate these. And there were also some surprises: </a:t>
            </a:r>
            <a:endParaRPr sz="1100"/>
          </a:p>
          <a:p>
            <a:pPr indent="0" lvl="0" marL="0" rtl="0" algn="l">
              <a:spcBef>
                <a:spcPts val="1200"/>
              </a:spcBef>
              <a:spcAft>
                <a:spcPts val="0"/>
              </a:spcAft>
              <a:buNone/>
            </a:pPr>
            <a:r>
              <a:t/>
            </a:r>
            <a:endParaRPr/>
          </a:p>
        </p:txBody>
      </p:sp>
      <p:sp>
        <p:nvSpPr>
          <p:cNvPr id="147" name="Google Shape;147;g162d750da0f_0_55: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62d750da0f_0_62:notes"/>
          <p:cNvSpPr/>
          <p:nvPr>
            <p:ph idx="2" type="sldImg"/>
          </p:nvPr>
        </p:nvSpPr>
        <p:spPr>
          <a:xfrm>
            <a:off x="2740025" y="500063"/>
            <a:ext cx="4445100" cy="25002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62d750da0f_0_6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lnSpc>
                <a:spcPct val="115000"/>
              </a:lnSpc>
              <a:spcBef>
                <a:spcPts val="1200"/>
              </a:spcBef>
              <a:spcAft>
                <a:spcPts val="0"/>
              </a:spcAft>
              <a:buClr>
                <a:schemeClr val="dk1"/>
              </a:buClr>
              <a:buSzPts val="1100"/>
              <a:buFont typeface="Arial"/>
              <a:buNone/>
            </a:pPr>
            <a:r>
              <a:rPr lang="de-DE" sz="1100"/>
              <a:t>And some surprises</a:t>
            </a:r>
            <a:endParaRPr sz="1100"/>
          </a:p>
          <a:p>
            <a:pPr indent="-228600" lvl="0" marL="0" rtl="0" algn="l">
              <a:lnSpc>
                <a:spcPct val="115000"/>
              </a:lnSpc>
              <a:spcBef>
                <a:spcPts val="1200"/>
              </a:spcBef>
              <a:spcAft>
                <a:spcPts val="0"/>
              </a:spcAft>
              <a:buClr>
                <a:schemeClr val="dk1"/>
              </a:buClr>
              <a:buSzPts val="1100"/>
              <a:buFont typeface="Arial"/>
              <a:buNone/>
            </a:pPr>
            <a:r>
              <a:rPr lang="de-DE" sz="1100"/>
              <a:t>·</a:t>
            </a:r>
            <a:r>
              <a:rPr lang="de-DE" sz="700">
                <a:latin typeface="Times New Roman"/>
                <a:ea typeface="Times New Roman"/>
                <a:cs typeface="Times New Roman"/>
                <a:sym typeface="Times New Roman"/>
              </a:rPr>
              <a:t>        </a:t>
            </a:r>
            <a:r>
              <a:rPr b="1" lang="de-DE" sz="1100"/>
              <a:t>Verification</a:t>
            </a:r>
            <a:r>
              <a:rPr lang="de-DE" sz="1100"/>
              <a:t> of credentials could </a:t>
            </a:r>
            <a:r>
              <a:rPr b="1" lang="de-DE" sz="1100"/>
              <a:t>directly involve the issuer </a:t>
            </a:r>
            <a:r>
              <a:rPr lang="de-DE" sz="1100"/>
              <a:t>(from the perspective of the relying party). The DiBIHO team felt that the requirement “As a relying party I want to verify a credential without the direct involvement of the issuer” was a must, the participants didn’t rate as highly as a “should” requirement, perhaps this is a nod to the double role university administrators have both issuing and verifying. </a:t>
            </a:r>
            <a:r>
              <a:rPr i="1" lang="de-DE" sz="1100"/>
              <a:t>DiBiHo-55 As a relying party, I want to verify a credential without the direct involvement of the issuer, so that I am not dependent on the issuer’s infrastructure especially when the issuing party does not exist anymore. Note: We presume that it is not possible to support revocation functionality without the issuers involvement</a:t>
            </a:r>
            <a:r>
              <a:rPr lang="de-DE" sz="1100"/>
              <a:t>.</a:t>
            </a:r>
            <a:endParaRPr sz="1100"/>
          </a:p>
          <a:p>
            <a:pPr indent="-228600" lvl="0" marL="0" rtl="0" algn="l">
              <a:lnSpc>
                <a:spcPct val="115000"/>
              </a:lnSpc>
              <a:spcBef>
                <a:spcPts val="1200"/>
              </a:spcBef>
              <a:spcAft>
                <a:spcPts val="0"/>
              </a:spcAft>
              <a:buClr>
                <a:schemeClr val="dk1"/>
              </a:buClr>
              <a:buSzPts val="1100"/>
              <a:buFont typeface="Arial"/>
              <a:buNone/>
            </a:pPr>
            <a:r>
              <a:rPr lang="de-DE" sz="1100"/>
              <a:t>·</a:t>
            </a:r>
            <a:r>
              <a:rPr lang="de-DE" sz="700">
                <a:latin typeface="Times New Roman"/>
                <a:ea typeface="Times New Roman"/>
                <a:cs typeface="Times New Roman"/>
                <a:sym typeface="Times New Roman"/>
              </a:rPr>
              <a:t>        </a:t>
            </a:r>
            <a:r>
              <a:rPr b="1" lang="de-DE" sz="1100"/>
              <a:t>Storage Location </a:t>
            </a:r>
            <a:r>
              <a:rPr lang="de-DE" sz="1100"/>
              <a:t>was seen to be of less importance by workshop participants. The Dibiho team felt the choice of storage location was a must, participants felt it was a “could” – however, we were not asking learners directly as mentioned at the beginning. </a:t>
            </a:r>
            <a:r>
              <a:rPr i="1" lang="de-DE" sz="1100"/>
              <a:t>DiBiHo-8 As a learner, I want to choose my storage location, so that I can switch to the storage best suiting my needs of accessibility, privacy, security. was seen as a must requirement by the DiBiHo-Team, for workshop participants it “could” be a requirement</a:t>
            </a:r>
            <a:endParaRPr i="1" sz="1100"/>
          </a:p>
          <a:p>
            <a:pPr indent="-228600" lvl="0" marL="0" rtl="0" algn="l">
              <a:lnSpc>
                <a:spcPct val="115000"/>
              </a:lnSpc>
              <a:spcBef>
                <a:spcPts val="1200"/>
              </a:spcBef>
              <a:spcAft>
                <a:spcPts val="0"/>
              </a:spcAft>
              <a:buClr>
                <a:schemeClr val="dk1"/>
              </a:buClr>
              <a:buSzPts val="1100"/>
              <a:buFont typeface="Arial"/>
              <a:buNone/>
            </a:pPr>
            <a:r>
              <a:rPr lang="de-DE" sz="1100"/>
              <a:t>·</a:t>
            </a:r>
            <a:r>
              <a:rPr lang="de-DE" sz="700">
                <a:latin typeface="Times New Roman"/>
                <a:ea typeface="Times New Roman"/>
                <a:cs typeface="Times New Roman"/>
                <a:sym typeface="Times New Roman"/>
              </a:rPr>
              <a:t>        </a:t>
            </a:r>
            <a:r>
              <a:rPr b="1" lang="de-DE" sz="1100"/>
              <a:t>A human-readable version </a:t>
            </a:r>
            <a:r>
              <a:rPr lang="de-DE" sz="1100"/>
              <a:t>of a VC was important to us, but ranked low for workshop participants. </a:t>
            </a:r>
            <a:r>
              <a:rPr i="1" lang="de-DE" sz="1100"/>
              <a:t>As a learner, I want to generate a human-readable version from a verifiable credential, so that I can add it to an application or print it to hang it on my office wall </a:t>
            </a:r>
            <a:r>
              <a:rPr lang="de-DE" sz="1100"/>
              <a:t>was a “must” requirement for the DiBiHo team, as it is a legal requirement in Germany (Textform/Schriftform). The participants ranked this requirement as “should/could”, indicating a growing understanding of VCs for personal use</a:t>
            </a:r>
            <a:endParaRPr sz="1100"/>
          </a:p>
          <a:p>
            <a:pPr indent="-228600" lvl="0" marL="0" rtl="0" algn="l">
              <a:lnSpc>
                <a:spcPct val="115000"/>
              </a:lnSpc>
              <a:spcBef>
                <a:spcPts val="1200"/>
              </a:spcBef>
              <a:spcAft>
                <a:spcPts val="0"/>
              </a:spcAft>
              <a:buClr>
                <a:schemeClr val="dk1"/>
              </a:buClr>
              <a:buSzPts val="1100"/>
              <a:buFont typeface="Arial"/>
              <a:buNone/>
            </a:pPr>
            <a:r>
              <a:rPr lang="de-DE" sz="1100"/>
              <a:t>·</a:t>
            </a:r>
            <a:r>
              <a:rPr lang="de-DE" sz="700">
                <a:latin typeface="Times New Roman"/>
                <a:ea typeface="Times New Roman"/>
                <a:cs typeface="Times New Roman"/>
                <a:sym typeface="Times New Roman"/>
              </a:rPr>
              <a:t>        </a:t>
            </a:r>
            <a:r>
              <a:rPr b="1" lang="de-DE" sz="1100"/>
              <a:t>Selective Disclosure </a:t>
            </a:r>
            <a:r>
              <a:rPr lang="de-DE" sz="1100"/>
              <a:t>or minimal disclosure is needed due to a growing awareness of data privacy. We ranked this as a could requirement, while the participants felt this was a “must”. </a:t>
            </a:r>
            <a:r>
              <a:rPr i="1" lang="de-DE" sz="1100"/>
              <a:t>DiBiHo-18 As a learner, I want to disclose only the minimal set of credentials to an RP, so that I keep full control over my data was a “could” requirement for the team, but was seen as a “must” for the participants</a:t>
            </a:r>
            <a:endParaRPr i="1" sz="1100"/>
          </a:p>
          <a:p>
            <a:pPr indent="-228600" lvl="0" marL="0" rtl="0" algn="l">
              <a:lnSpc>
                <a:spcPct val="115000"/>
              </a:lnSpc>
              <a:spcBef>
                <a:spcPts val="1200"/>
              </a:spcBef>
              <a:spcAft>
                <a:spcPts val="0"/>
              </a:spcAft>
              <a:buClr>
                <a:schemeClr val="dk1"/>
              </a:buClr>
              <a:buSzPts val="1100"/>
              <a:buFont typeface="Arial"/>
              <a:buNone/>
            </a:pPr>
            <a:r>
              <a:rPr lang="de-DE" sz="1100"/>
              <a:t>·</a:t>
            </a:r>
            <a:r>
              <a:rPr lang="de-DE" sz="700">
                <a:latin typeface="Times New Roman"/>
                <a:ea typeface="Times New Roman"/>
                <a:cs typeface="Times New Roman"/>
                <a:sym typeface="Times New Roman"/>
              </a:rPr>
              <a:t>        </a:t>
            </a:r>
            <a:r>
              <a:rPr b="1" lang="de-DE" sz="1100"/>
              <a:t>Multiple identifiers </a:t>
            </a:r>
            <a:r>
              <a:rPr lang="de-DE" sz="1100"/>
              <a:t>were seen as a minor issue for data control, though user-centred data management is a must. The team ranked multiple identifiers as a must, while participants said “could”. </a:t>
            </a:r>
            <a:r>
              <a:rPr i="1" lang="de-DE" sz="1100"/>
              <a:t>DiBiHo-100 As a learner, I want to be able to own multiple identifiers, so that I can have full control over how my data is connected</a:t>
            </a:r>
            <a:r>
              <a:rPr lang="de-DE" sz="1100"/>
              <a:t>.</a:t>
            </a:r>
            <a:endParaRPr sz="1100"/>
          </a:p>
          <a:p>
            <a:pPr indent="-228600" lvl="0" marL="0" rtl="0" algn="l">
              <a:lnSpc>
                <a:spcPct val="115000"/>
              </a:lnSpc>
              <a:spcBef>
                <a:spcPts val="1200"/>
              </a:spcBef>
              <a:spcAft>
                <a:spcPts val="0"/>
              </a:spcAft>
              <a:buClr>
                <a:schemeClr val="dk1"/>
              </a:buClr>
              <a:buSzPts val="1100"/>
              <a:buFont typeface="Arial"/>
              <a:buNone/>
            </a:pPr>
            <a:r>
              <a:rPr lang="de-DE" sz="1100"/>
              <a:t>·</a:t>
            </a:r>
            <a:r>
              <a:rPr lang="de-DE" sz="700">
                <a:latin typeface="Times New Roman"/>
                <a:ea typeface="Times New Roman"/>
                <a:cs typeface="Times New Roman"/>
                <a:sym typeface="Times New Roman"/>
              </a:rPr>
              <a:t>        </a:t>
            </a:r>
            <a:r>
              <a:rPr b="1" lang="de-DE" sz="1100"/>
              <a:t>Delegation of Credential Management </a:t>
            </a:r>
            <a:r>
              <a:rPr lang="de-DE" sz="1100"/>
              <a:t>is needed, authorisation concepts must be</a:t>
            </a:r>
            <a:endParaRPr sz="1100"/>
          </a:p>
          <a:p>
            <a:pPr indent="-228600" lvl="0" marL="0" rtl="0" algn="l">
              <a:lnSpc>
                <a:spcPct val="115000"/>
              </a:lnSpc>
              <a:spcBef>
                <a:spcPts val="1200"/>
              </a:spcBef>
              <a:spcAft>
                <a:spcPts val="0"/>
              </a:spcAft>
              <a:buClr>
                <a:schemeClr val="dk1"/>
              </a:buClr>
              <a:buSzPts val="1100"/>
              <a:buFont typeface="Arial"/>
              <a:buNone/>
            </a:pPr>
            <a:r>
              <a:rPr lang="de-DE" sz="1100"/>
              <a:t>implementable. DiBiHo-22 As an issuer, I want to administer who is allowed to manage credentials in my organisation, so that I can delegate credential management. This requirement was seen as less important (should) by the team. The participants (mostly representing future issuers/relying parties) found this requirement to be of major relevance (“must”)</a:t>
            </a:r>
            <a:endParaRPr sz="1100"/>
          </a:p>
          <a:p>
            <a:pPr indent="0" lvl="0" marL="0" rtl="0" algn="l">
              <a:spcBef>
                <a:spcPts val="1200"/>
              </a:spcBef>
              <a:spcAft>
                <a:spcPts val="0"/>
              </a:spcAft>
              <a:buNone/>
            </a:pPr>
            <a:r>
              <a:t/>
            </a:r>
            <a:endParaRPr/>
          </a:p>
        </p:txBody>
      </p:sp>
      <p:sp>
        <p:nvSpPr>
          <p:cNvPr id="156" name="Google Shape;156;g162d750da0f_0_6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p:cSld name="Start">
    <p:spTree>
      <p:nvGrpSpPr>
        <p:cNvPr id="15" name="Shape 15"/>
        <p:cNvGrpSpPr/>
        <p:nvPr/>
      </p:nvGrpSpPr>
      <p:grpSpPr>
        <a:xfrm>
          <a:off x="0" y="0"/>
          <a:ext cx="0" cy="0"/>
          <a:chOff x="0" y="0"/>
          <a:chExt cx="0" cy="0"/>
        </a:xfrm>
      </p:grpSpPr>
      <p:sp>
        <p:nvSpPr>
          <p:cNvPr id="16" name="Google Shape;16;p2"/>
          <p:cNvSpPr txBox="1"/>
          <p:nvPr>
            <p:ph type="title"/>
          </p:nvPr>
        </p:nvSpPr>
        <p:spPr>
          <a:xfrm>
            <a:off x="319090" y="972000"/>
            <a:ext cx="8508999" cy="410369"/>
          </a:xfrm>
          <a:prstGeom prst="rect">
            <a:avLst/>
          </a:prstGeom>
          <a:noFill/>
          <a:ln>
            <a:noFill/>
          </a:ln>
        </p:spPr>
        <p:txBody>
          <a:bodyPr anchorCtr="0" anchor="t" bIns="0" lIns="0" spcFirstLastPara="1" rIns="0" wrap="square" tIns="0">
            <a:spAutoFit/>
          </a:bodyPr>
          <a:lstStyle>
            <a:lvl1pPr lvl="0" marR="0" rtl="0" algn="l">
              <a:lnSpc>
                <a:spcPct val="128000"/>
              </a:lnSpc>
              <a:spcBef>
                <a:spcPts val="0"/>
              </a:spcBef>
              <a:spcAft>
                <a:spcPts val="0"/>
              </a:spcAft>
              <a:buSzPts val="1400"/>
              <a:buNone/>
              <a:defRPr b="0" i="0" sz="25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
        <p:nvSpPr>
          <p:cNvPr id="17" name="Google Shape;17;p2"/>
          <p:cNvSpPr txBox="1"/>
          <p:nvPr>
            <p:ph idx="1" type="body"/>
          </p:nvPr>
        </p:nvSpPr>
        <p:spPr>
          <a:xfrm>
            <a:off x="319088" y="1484040"/>
            <a:ext cx="8508999" cy="955594"/>
          </a:xfrm>
          <a:prstGeom prst="rect">
            <a:avLst/>
          </a:prstGeom>
          <a:noFill/>
          <a:ln>
            <a:noFill/>
          </a:ln>
        </p:spPr>
        <p:txBody>
          <a:bodyPr anchorCtr="0" anchor="t" bIns="0" lIns="0" spcFirstLastPara="1" rIns="0" wrap="square" tIns="0">
            <a:noAutofit/>
          </a:bodyPr>
          <a:lstStyle>
            <a:lvl1pPr indent="-228600" lvl="0" marL="457200" marR="0" rtl="0" algn="l">
              <a:lnSpc>
                <a:spcPct val="150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 name="Google Shape;18;p2"/>
          <p:cNvSpPr/>
          <p:nvPr/>
        </p:nvSpPr>
        <p:spPr>
          <a:xfrm>
            <a:off x="8347635" y="4806203"/>
            <a:ext cx="575236" cy="26894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19" name="Google Shape;19;p2"/>
          <p:cNvSpPr txBox="1"/>
          <p:nvPr>
            <p:ph idx="12" type="sldNum"/>
          </p:nvPr>
        </p:nvSpPr>
        <p:spPr>
          <a:xfrm>
            <a:off x="6774934" y="4854985"/>
            <a:ext cx="2052074" cy="273844"/>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20" name="Google Shape;20;p2"/>
          <p:cNvSpPr txBox="1"/>
          <p:nvPr>
            <p:ph idx="11" type="ftr"/>
          </p:nvPr>
        </p:nvSpPr>
        <p:spPr>
          <a:xfrm>
            <a:off x="311162" y="4854985"/>
            <a:ext cx="6464280" cy="273844"/>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p:cSld name="Inhalt">
    <p:spTree>
      <p:nvGrpSpPr>
        <p:cNvPr id="21" name="Shape 21"/>
        <p:cNvGrpSpPr/>
        <p:nvPr/>
      </p:nvGrpSpPr>
      <p:grpSpPr>
        <a:xfrm>
          <a:off x="0" y="0"/>
          <a:ext cx="0" cy="0"/>
          <a:chOff x="0" y="0"/>
          <a:chExt cx="0" cy="0"/>
        </a:xfrm>
      </p:grpSpPr>
      <p:sp>
        <p:nvSpPr>
          <p:cNvPr id="22" name="Google Shape;22;p3"/>
          <p:cNvSpPr txBox="1"/>
          <p:nvPr>
            <p:ph idx="1" type="body"/>
          </p:nvPr>
        </p:nvSpPr>
        <p:spPr>
          <a:xfrm>
            <a:off x="319090" y="1600200"/>
            <a:ext cx="8508999" cy="3095625"/>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317500" lvl="1" marL="914400" marR="0" rtl="0" algn="l">
              <a:lnSpc>
                <a:spcPct val="114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3" name="Google Shape;23;p3"/>
          <p:cNvSpPr txBox="1"/>
          <p:nvPr>
            <p:ph type="title"/>
          </p:nvPr>
        </p:nvSpPr>
        <p:spPr>
          <a:xfrm>
            <a:off x="319090" y="972000"/>
            <a:ext cx="8508999" cy="410369"/>
          </a:xfrm>
          <a:prstGeom prst="rect">
            <a:avLst/>
          </a:prstGeom>
          <a:noFill/>
          <a:ln>
            <a:noFill/>
          </a:ln>
        </p:spPr>
        <p:txBody>
          <a:bodyPr anchorCtr="0" anchor="t" bIns="0" lIns="0" spcFirstLastPara="1" rIns="0" wrap="square" tIns="0">
            <a:spAutoFit/>
          </a:bodyPr>
          <a:lstStyle>
            <a:lvl1pPr lvl="0" marR="0" rtl="0" algn="l">
              <a:lnSpc>
                <a:spcPct val="128000"/>
              </a:lnSpc>
              <a:spcBef>
                <a:spcPts val="0"/>
              </a:spcBef>
              <a:spcAft>
                <a:spcPts val="0"/>
              </a:spcAft>
              <a:buSzPts val="1400"/>
              <a:buNone/>
              <a:defRPr b="0" i="0" sz="25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
        <p:nvSpPr>
          <p:cNvPr id="24" name="Google Shape;24;p3"/>
          <p:cNvSpPr txBox="1"/>
          <p:nvPr>
            <p:ph idx="12" type="sldNum"/>
          </p:nvPr>
        </p:nvSpPr>
        <p:spPr>
          <a:xfrm>
            <a:off x="6774934" y="4854985"/>
            <a:ext cx="2052074" cy="273844"/>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25" name="Google Shape;25;p3"/>
          <p:cNvSpPr txBox="1"/>
          <p:nvPr>
            <p:ph idx="11" type="ftr"/>
          </p:nvPr>
        </p:nvSpPr>
        <p:spPr>
          <a:xfrm>
            <a:off x="311162" y="4854985"/>
            <a:ext cx="6464280" cy="273844"/>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 Text">
  <p:cSld name="Inhalt + Text">
    <p:spTree>
      <p:nvGrpSpPr>
        <p:cNvPr id="26" name="Shape 26"/>
        <p:cNvGrpSpPr/>
        <p:nvPr/>
      </p:nvGrpSpPr>
      <p:grpSpPr>
        <a:xfrm>
          <a:off x="0" y="0"/>
          <a:ext cx="0" cy="0"/>
          <a:chOff x="0" y="0"/>
          <a:chExt cx="0" cy="0"/>
        </a:xfrm>
      </p:grpSpPr>
      <p:sp>
        <p:nvSpPr>
          <p:cNvPr id="27" name="Google Shape;27;p4"/>
          <p:cNvSpPr txBox="1"/>
          <p:nvPr>
            <p:ph idx="1" type="body"/>
          </p:nvPr>
        </p:nvSpPr>
        <p:spPr>
          <a:xfrm>
            <a:off x="319090" y="2143125"/>
            <a:ext cx="8508999" cy="2543175"/>
          </a:xfrm>
          <a:prstGeom prst="rect">
            <a:avLst/>
          </a:prstGeom>
          <a:solidFill>
            <a:schemeClr val="lt1"/>
          </a:solid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317500" lvl="1" marL="914400" marR="0" rtl="0" algn="l">
              <a:lnSpc>
                <a:spcPct val="114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8" name="Google Shape;28;p4"/>
          <p:cNvSpPr txBox="1"/>
          <p:nvPr>
            <p:ph type="title"/>
          </p:nvPr>
        </p:nvSpPr>
        <p:spPr>
          <a:xfrm>
            <a:off x="319090" y="972000"/>
            <a:ext cx="8508999" cy="410369"/>
          </a:xfrm>
          <a:prstGeom prst="rect">
            <a:avLst/>
          </a:prstGeom>
          <a:solidFill>
            <a:schemeClr val="lt1"/>
          </a:solidFill>
          <a:ln>
            <a:noFill/>
          </a:ln>
        </p:spPr>
        <p:txBody>
          <a:bodyPr anchorCtr="0" anchor="t" bIns="0" lIns="0" spcFirstLastPara="1" rIns="0" wrap="square" tIns="0">
            <a:spAutoFit/>
          </a:bodyPr>
          <a:lstStyle>
            <a:lvl1pPr lvl="0" marR="0" rtl="0" algn="l">
              <a:lnSpc>
                <a:spcPct val="128000"/>
              </a:lnSpc>
              <a:spcBef>
                <a:spcPts val="0"/>
              </a:spcBef>
              <a:spcAft>
                <a:spcPts val="0"/>
              </a:spcAft>
              <a:buSzPts val="1400"/>
              <a:buNone/>
              <a:defRPr b="0" i="0" sz="25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
        <p:nvSpPr>
          <p:cNvPr id="29" name="Google Shape;29;p4"/>
          <p:cNvSpPr txBox="1"/>
          <p:nvPr>
            <p:ph idx="12" type="sldNum"/>
          </p:nvPr>
        </p:nvSpPr>
        <p:spPr>
          <a:xfrm>
            <a:off x="6774934" y="4854985"/>
            <a:ext cx="2052074" cy="273844"/>
          </a:xfrm>
          <a:prstGeom prst="rect">
            <a:avLst/>
          </a:prstGeom>
          <a:solidFill>
            <a:schemeClr val="lt1"/>
          </a:solid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30" name="Google Shape;30;p4"/>
          <p:cNvSpPr txBox="1"/>
          <p:nvPr>
            <p:ph idx="11" type="ftr"/>
          </p:nvPr>
        </p:nvSpPr>
        <p:spPr>
          <a:xfrm>
            <a:off x="311162" y="4854985"/>
            <a:ext cx="6464280" cy="273844"/>
          </a:xfrm>
          <a:prstGeom prst="rect">
            <a:avLst/>
          </a:prstGeom>
          <a:solidFill>
            <a:schemeClr val="lt1"/>
          </a:solid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2" type="body"/>
          </p:nvPr>
        </p:nvSpPr>
        <p:spPr>
          <a:xfrm>
            <a:off x="319090" y="1600200"/>
            <a:ext cx="8508999" cy="505305"/>
          </a:xfrm>
          <a:prstGeom prst="rect">
            <a:avLst/>
          </a:prstGeom>
          <a:solidFill>
            <a:schemeClr val="lt1"/>
          </a:solid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p:cSld name="zwei Inhalte">
    <p:spTree>
      <p:nvGrpSpPr>
        <p:cNvPr id="32" name="Shape 32"/>
        <p:cNvGrpSpPr/>
        <p:nvPr/>
      </p:nvGrpSpPr>
      <p:grpSpPr>
        <a:xfrm>
          <a:off x="0" y="0"/>
          <a:ext cx="0" cy="0"/>
          <a:chOff x="0" y="0"/>
          <a:chExt cx="0" cy="0"/>
        </a:xfrm>
      </p:grpSpPr>
      <p:sp>
        <p:nvSpPr>
          <p:cNvPr id="33" name="Google Shape;33;p5"/>
          <p:cNvSpPr txBox="1"/>
          <p:nvPr>
            <p:ph idx="1" type="body"/>
          </p:nvPr>
        </p:nvSpPr>
        <p:spPr>
          <a:xfrm>
            <a:off x="319091" y="1602000"/>
            <a:ext cx="4180910" cy="3095626"/>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317500" lvl="1" marL="914400" marR="0" rtl="0" algn="l">
              <a:lnSpc>
                <a:spcPct val="114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4" name="Google Shape;34;p5"/>
          <p:cNvSpPr txBox="1"/>
          <p:nvPr>
            <p:ph idx="2" type="body"/>
          </p:nvPr>
        </p:nvSpPr>
        <p:spPr>
          <a:xfrm>
            <a:off x="4647179" y="1602000"/>
            <a:ext cx="4180910" cy="3095626"/>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317500" lvl="1" marL="914400" marR="0" rtl="0" algn="l">
              <a:lnSpc>
                <a:spcPct val="114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5" name="Google Shape;35;p5"/>
          <p:cNvSpPr txBox="1"/>
          <p:nvPr>
            <p:ph type="title"/>
          </p:nvPr>
        </p:nvSpPr>
        <p:spPr>
          <a:xfrm>
            <a:off x="319090" y="972000"/>
            <a:ext cx="8508999" cy="410369"/>
          </a:xfrm>
          <a:prstGeom prst="rect">
            <a:avLst/>
          </a:prstGeom>
          <a:noFill/>
          <a:ln>
            <a:noFill/>
          </a:ln>
        </p:spPr>
        <p:txBody>
          <a:bodyPr anchorCtr="0" anchor="t" bIns="0" lIns="0" spcFirstLastPara="1" rIns="0" wrap="square" tIns="0">
            <a:spAutoFit/>
          </a:bodyPr>
          <a:lstStyle>
            <a:lvl1pPr lvl="0" marR="0" rtl="0" algn="l">
              <a:lnSpc>
                <a:spcPct val="128000"/>
              </a:lnSpc>
              <a:spcBef>
                <a:spcPts val="0"/>
              </a:spcBef>
              <a:spcAft>
                <a:spcPts val="0"/>
              </a:spcAft>
              <a:buSzPts val="1400"/>
              <a:buNone/>
              <a:defRPr b="0" i="0" sz="25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
        <p:nvSpPr>
          <p:cNvPr id="36" name="Google Shape;36;p5"/>
          <p:cNvSpPr txBox="1"/>
          <p:nvPr>
            <p:ph idx="12" type="sldNum"/>
          </p:nvPr>
        </p:nvSpPr>
        <p:spPr>
          <a:xfrm>
            <a:off x="6774934" y="4854985"/>
            <a:ext cx="2052074" cy="273844"/>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37" name="Google Shape;37;p5"/>
          <p:cNvSpPr txBox="1"/>
          <p:nvPr>
            <p:ph idx="11" type="ftr"/>
          </p:nvPr>
        </p:nvSpPr>
        <p:spPr>
          <a:xfrm>
            <a:off x="311162" y="4854985"/>
            <a:ext cx="6464280" cy="273844"/>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 Text">
  <p:cSld name="Zwei Inhalte + Text">
    <p:spTree>
      <p:nvGrpSpPr>
        <p:cNvPr id="38" name="Shape 38"/>
        <p:cNvGrpSpPr/>
        <p:nvPr/>
      </p:nvGrpSpPr>
      <p:grpSpPr>
        <a:xfrm>
          <a:off x="0" y="0"/>
          <a:ext cx="0" cy="0"/>
          <a:chOff x="0" y="0"/>
          <a:chExt cx="0" cy="0"/>
        </a:xfrm>
      </p:grpSpPr>
      <p:sp>
        <p:nvSpPr>
          <p:cNvPr id="39" name="Google Shape;39;p6"/>
          <p:cNvSpPr txBox="1"/>
          <p:nvPr>
            <p:ph idx="1" type="body"/>
          </p:nvPr>
        </p:nvSpPr>
        <p:spPr>
          <a:xfrm>
            <a:off x="319090" y="1600200"/>
            <a:ext cx="8508999" cy="49578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 name="Google Shape;40;p6"/>
          <p:cNvSpPr txBox="1"/>
          <p:nvPr>
            <p:ph type="title"/>
          </p:nvPr>
        </p:nvSpPr>
        <p:spPr>
          <a:xfrm>
            <a:off x="319090" y="972000"/>
            <a:ext cx="8508999" cy="410369"/>
          </a:xfrm>
          <a:prstGeom prst="rect">
            <a:avLst/>
          </a:prstGeom>
          <a:noFill/>
          <a:ln>
            <a:noFill/>
          </a:ln>
        </p:spPr>
        <p:txBody>
          <a:bodyPr anchorCtr="0" anchor="t" bIns="0" lIns="0" spcFirstLastPara="1" rIns="0" wrap="square" tIns="0">
            <a:spAutoFit/>
          </a:bodyPr>
          <a:lstStyle>
            <a:lvl1pPr lvl="0" marR="0" rtl="0" algn="l">
              <a:lnSpc>
                <a:spcPct val="128000"/>
              </a:lnSpc>
              <a:spcBef>
                <a:spcPts val="0"/>
              </a:spcBef>
              <a:spcAft>
                <a:spcPts val="0"/>
              </a:spcAft>
              <a:buSzPts val="1400"/>
              <a:buNone/>
              <a:defRPr b="0" i="0" sz="25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
        <p:nvSpPr>
          <p:cNvPr id="41" name="Google Shape;41;p6"/>
          <p:cNvSpPr txBox="1"/>
          <p:nvPr>
            <p:ph idx="12" type="sldNum"/>
          </p:nvPr>
        </p:nvSpPr>
        <p:spPr>
          <a:xfrm>
            <a:off x="6774934" y="4854985"/>
            <a:ext cx="2052074" cy="273844"/>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42" name="Google Shape;42;p6"/>
          <p:cNvSpPr txBox="1"/>
          <p:nvPr>
            <p:ph idx="11" type="ftr"/>
          </p:nvPr>
        </p:nvSpPr>
        <p:spPr>
          <a:xfrm>
            <a:off x="311162" y="4854985"/>
            <a:ext cx="6464280" cy="273844"/>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2" type="body"/>
          </p:nvPr>
        </p:nvSpPr>
        <p:spPr>
          <a:xfrm>
            <a:off x="316992" y="2148752"/>
            <a:ext cx="4188333" cy="2547074"/>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4" name="Google Shape;44;p6"/>
          <p:cNvSpPr/>
          <p:nvPr>
            <p:ph idx="3" type="pic"/>
          </p:nvPr>
        </p:nvSpPr>
        <p:spPr>
          <a:xfrm>
            <a:off x="4648200" y="2148840"/>
            <a:ext cx="4180392" cy="2546911"/>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 Text (Hintergrund)">
  <p:cSld name="Zwei Inhalte + Text (Hintergrund)">
    <p:spTree>
      <p:nvGrpSpPr>
        <p:cNvPr id="45" name="Shape 45"/>
        <p:cNvGrpSpPr/>
        <p:nvPr/>
      </p:nvGrpSpPr>
      <p:grpSpPr>
        <a:xfrm>
          <a:off x="0" y="0"/>
          <a:ext cx="0" cy="0"/>
          <a:chOff x="0" y="0"/>
          <a:chExt cx="0" cy="0"/>
        </a:xfrm>
      </p:grpSpPr>
      <p:sp>
        <p:nvSpPr>
          <p:cNvPr id="46" name="Google Shape;46;p7"/>
          <p:cNvSpPr/>
          <p:nvPr/>
        </p:nvSpPr>
        <p:spPr>
          <a:xfrm>
            <a:off x="0" y="2152650"/>
            <a:ext cx="9144000" cy="2990850"/>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r">
              <a:spcBef>
                <a:spcPts val="0"/>
              </a:spcBef>
              <a:spcAft>
                <a:spcPts val="0"/>
              </a:spcAft>
              <a:buNone/>
            </a:pPr>
            <a:r>
              <a:t/>
            </a:r>
            <a:endParaRPr b="0" i="0" sz="1000" u="none" cap="none" strike="noStrike">
              <a:solidFill>
                <a:schemeClr val="dk1"/>
              </a:solidFill>
              <a:latin typeface="Arial"/>
              <a:ea typeface="Arial"/>
              <a:cs typeface="Arial"/>
              <a:sym typeface="Arial"/>
            </a:endParaRPr>
          </a:p>
        </p:txBody>
      </p:sp>
      <p:sp>
        <p:nvSpPr>
          <p:cNvPr id="47" name="Google Shape;47;p7"/>
          <p:cNvSpPr txBox="1"/>
          <p:nvPr>
            <p:ph type="title"/>
          </p:nvPr>
        </p:nvSpPr>
        <p:spPr>
          <a:xfrm>
            <a:off x="319090" y="972000"/>
            <a:ext cx="8508999" cy="410369"/>
          </a:xfrm>
          <a:prstGeom prst="rect">
            <a:avLst/>
          </a:prstGeom>
          <a:noFill/>
          <a:ln>
            <a:noFill/>
          </a:ln>
        </p:spPr>
        <p:txBody>
          <a:bodyPr anchorCtr="0" anchor="t" bIns="0" lIns="0" spcFirstLastPara="1" rIns="0" wrap="square" tIns="0">
            <a:spAutoFit/>
          </a:bodyPr>
          <a:lstStyle>
            <a:lvl1pPr lvl="0" marR="0" rtl="0" algn="l">
              <a:lnSpc>
                <a:spcPct val="128000"/>
              </a:lnSpc>
              <a:spcBef>
                <a:spcPts val="0"/>
              </a:spcBef>
              <a:spcAft>
                <a:spcPts val="0"/>
              </a:spcAft>
              <a:buSzPts val="1400"/>
              <a:buNone/>
              <a:defRPr b="0" i="0" sz="25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
        <p:nvSpPr>
          <p:cNvPr id="48" name="Google Shape;48;p7"/>
          <p:cNvSpPr txBox="1"/>
          <p:nvPr>
            <p:ph idx="12" type="sldNum"/>
          </p:nvPr>
        </p:nvSpPr>
        <p:spPr>
          <a:xfrm>
            <a:off x="6774934" y="4854985"/>
            <a:ext cx="2052074" cy="273844"/>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49" name="Google Shape;49;p7"/>
          <p:cNvSpPr txBox="1"/>
          <p:nvPr>
            <p:ph idx="11" type="ftr"/>
          </p:nvPr>
        </p:nvSpPr>
        <p:spPr>
          <a:xfrm>
            <a:off x="311162" y="4854985"/>
            <a:ext cx="6464280" cy="273844"/>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
          <p:cNvSpPr txBox="1"/>
          <p:nvPr>
            <p:ph idx="1" type="body"/>
          </p:nvPr>
        </p:nvSpPr>
        <p:spPr>
          <a:xfrm>
            <a:off x="316992" y="2152650"/>
            <a:ext cx="4197858" cy="2552700"/>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1" name="Google Shape;51;p7"/>
          <p:cNvSpPr/>
          <p:nvPr>
            <p:ph idx="2" type="pic"/>
          </p:nvPr>
        </p:nvSpPr>
        <p:spPr>
          <a:xfrm>
            <a:off x="4648200" y="2143125"/>
            <a:ext cx="4180392" cy="2543176"/>
          </a:xfrm>
          <a:prstGeom prst="rect">
            <a:avLst/>
          </a:prstGeom>
          <a:noFill/>
          <a:ln>
            <a:noFill/>
          </a:ln>
        </p:spPr>
      </p:sp>
      <p:sp>
        <p:nvSpPr>
          <p:cNvPr id="52" name="Google Shape;52;p7"/>
          <p:cNvSpPr txBox="1"/>
          <p:nvPr>
            <p:ph idx="3" type="body"/>
          </p:nvPr>
        </p:nvSpPr>
        <p:spPr>
          <a:xfrm>
            <a:off x="319090" y="1600200"/>
            <a:ext cx="8508999" cy="49578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ße Bilder">
  <p:cSld name="große Bilder">
    <p:spTree>
      <p:nvGrpSpPr>
        <p:cNvPr id="53" name="Shape 53"/>
        <p:cNvGrpSpPr/>
        <p:nvPr/>
      </p:nvGrpSpPr>
      <p:grpSpPr>
        <a:xfrm>
          <a:off x="0" y="0"/>
          <a:ext cx="0" cy="0"/>
          <a:chOff x="0" y="0"/>
          <a:chExt cx="0" cy="0"/>
        </a:xfrm>
      </p:grpSpPr>
      <p:sp>
        <p:nvSpPr>
          <p:cNvPr id="54" name="Google Shape;54;p8"/>
          <p:cNvSpPr txBox="1"/>
          <p:nvPr>
            <p:ph type="title"/>
          </p:nvPr>
        </p:nvSpPr>
        <p:spPr>
          <a:xfrm>
            <a:off x="319090" y="972000"/>
            <a:ext cx="8508999" cy="410369"/>
          </a:xfrm>
          <a:prstGeom prst="rect">
            <a:avLst/>
          </a:prstGeom>
          <a:noFill/>
          <a:ln>
            <a:noFill/>
          </a:ln>
        </p:spPr>
        <p:txBody>
          <a:bodyPr anchorCtr="0" anchor="t" bIns="0" lIns="0" spcFirstLastPara="1" rIns="0" wrap="square" tIns="0">
            <a:spAutoFit/>
          </a:bodyPr>
          <a:lstStyle>
            <a:lvl1pPr lvl="0" marR="0" rtl="0" algn="l">
              <a:lnSpc>
                <a:spcPct val="128000"/>
              </a:lnSpc>
              <a:spcBef>
                <a:spcPts val="0"/>
              </a:spcBef>
              <a:spcAft>
                <a:spcPts val="0"/>
              </a:spcAft>
              <a:buSzPts val="1400"/>
              <a:buNone/>
              <a:defRPr b="0" i="0" sz="25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
        <p:nvSpPr>
          <p:cNvPr id="55" name="Google Shape;55;p8"/>
          <p:cNvSpPr txBox="1"/>
          <p:nvPr>
            <p:ph idx="12" type="sldNum"/>
          </p:nvPr>
        </p:nvSpPr>
        <p:spPr>
          <a:xfrm>
            <a:off x="6774934" y="4854985"/>
            <a:ext cx="2052074" cy="273844"/>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56" name="Google Shape;56;p8"/>
          <p:cNvSpPr txBox="1"/>
          <p:nvPr>
            <p:ph idx="11" type="ftr"/>
          </p:nvPr>
        </p:nvSpPr>
        <p:spPr>
          <a:xfrm>
            <a:off x="311162" y="4854985"/>
            <a:ext cx="6464280" cy="273844"/>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p:nvPr>
            <p:ph idx="2" type="pic"/>
          </p:nvPr>
        </p:nvSpPr>
        <p:spPr>
          <a:xfrm>
            <a:off x="0" y="2133600"/>
            <a:ext cx="9144000" cy="3009900"/>
          </a:xfrm>
          <a:prstGeom prst="rect">
            <a:avLst/>
          </a:prstGeom>
          <a:noFill/>
          <a:ln>
            <a:noFill/>
          </a:ln>
        </p:spPr>
      </p:sp>
      <p:sp>
        <p:nvSpPr>
          <p:cNvPr id="58" name="Google Shape;58;p8"/>
          <p:cNvSpPr txBox="1"/>
          <p:nvPr>
            <p:ph idx="1" type="body"/>
          </p:nvPr>
        </p:nvSpPr>
        <p:spPr>
          <a:xfrm>
            <a:off x="319090" y="1600200"/>
            <a:ext cx="8508999" cy="49578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r formatfüllend">
  <p:cSld name="Bilder formatfüllend">
    <p:spTree>
      <p:nvGrpSpPr>
        <p:cNvPr id="59" name="Shape 59"/>
        <p:cNvGrpSpPr/>
        <p:nvPr/>
      </p:nvGrpSpPr>
      <p:grpSpPr>
        <a:xfrm>
          <a:off x="0" y="0"/>
          <a:ext cx="0" cy="0"/>
          <a:chOff x="0" y="0"/>
          <a:chExt cx="0" cy="0"/>
        </a:xfrm>
      </p:grpSpPr>
      <p:sp>
        <p:nvSpPr>
          <p:cNvPr id="60" name="Google Shape;60;p9"/>
          <p:cNvSpPr/>
          <p:nvPr>
            <p:ph idx="2" type="pic"/>
          </p:nvPr>
        </p:nvSpPr>
        <p:spPr>
          <a:xfrm>
            <a:off x="0" y="1600200"/>
            <a:ext cx="9144000" cy="3543299"/>
          </a:xfrm>
          <a:prstGeom prst="rect">
            <a:avLst/>
          </a:prstGeom>
          <a:noFill/>
          <a:ln>
            <a:noFill/>
          </a:ln>
        </p:spPr>
      </p:sp>
      <p:sp>
        <p:nvSpPr>
          <p:cNvPr id="61" name="Google Shape;61;p9"/>
          <p:cNvSpPr txBox="1"/>
          <p:nvPr>
            <p:ph type="title"/>
          </p:nvPr>
        </p:nvSpPr>
        <p:spPr>
          <a:xfrm>
            <a:off x="319090" y="972000"/>
            <a:ext cx="8508999" cy="410369"/>
          </a:xfrm>
          <a:prstGeom prst="rect">
            <a:avLst/>
          </a:prstGeom>
          <a:noFill/>
          <a:ln>
            <a:noFill/>
          </a:ln>
        </p:spPr>
        <p:txBody>
          <a:bodyPr anchorCtr="0" anchor="t" bIns="0" lIns="0" spcFirstLastPara="1" rIns="0" wrap="square" tIns="0">
            <a:spAutoFit/>
          </a:bodyPr>
          <a:lstStyle>
            <a:lvl1pPr lvl="0" marR="0" rtl="0" algn="l">
              <a:lnSpc>
                <a:spcPct val="128000"/>
              </a:lnSpc>
              <a:spcBef>
                <a:spcPts val="0"/>
              </a:spcBef>
              <a:spcAft>
                <a:spcPts val="0"/>
              </a:spcAft>
              <a:buSzPts val="1400"/>
              <a:buNone/>
              <a:defRPr b="0" i="0" sz="25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
        <p:nvSpPr>
          <p:cNvPr id="62" name="Google Shape;62;p9"/>
          <p:cNvSpPr txBox="1"/>
          <p:nvPr>
            <p:ph idx="12" type="sldNum"/>
          </p:nvPr>
        </p:nvSpPr>
        <p:spPr>
          <a:xfrm>
            <a:off x="6774934" y="4854985"/>
            <a:ext cx="2052074" cy="273844"/>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63" name="Google Shape;63;p9"/>
          <p:cNvSpPr txBox="1"/>
          <p:nvPr>
            <p:ph idx="11" type="ftr"/>
          </p:nvPr>
        </p:nvSpPr>
        <p:spPr>
          <a:xfrm>
            <a:off x="311162" y="4854985"/>
            <a:ext cx="6464280" cy="273844"/>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2.jpg"/><Relationship Id="rId3" Type="http://schemas.openxmlformats.org/officeDocument/2006/relationships/image" Target="../media/image1.png"/><Relationship Id="rId4" Type="http://schemas.openxmlformats.org/officeDocument/2006/relationships/slideLayout" Target="../slideLayouts/slideLayout1.xml"/><Relationship Id="rId11" Type="http://schemas.openxmlformats.org/officeDocument/2006/relationships/slideLayout" Target="../slideLayouts/slideLayout8.xml"/><Relationship Id="rId10" Type="http://schemas.openxmlformats.org/officeDocument/2006/relationships/slideLayout" Target="../slideLayouts/slideLayout7.xml"/><Relationship Id="rId12" Type="http://schemas.openxmlformats.org/officeDocument/2006/relationships/theme" Target="../theme/theme1.xml"/><Relationship Id="rId9" Type="http://schemas.openxmlformats.org/officeDocument/2006/relationships/slideLayout" Target="../slideLayouts/slideLayout6.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2" type="sldNum"/>
          </p:nvPr>
        </p:nvSpPr>
        <p:spPr>
          <a:xfrm>
            <a:off x="6774934" y="4854985"/>
            <a:ext cx="2052074" cy="273844"/>
          </a:xfrm>
          <a:prstGeom prst="rect">
            <a:avLst/>
          </a:prstGeom>
          <a:noFill/>
          <a:ln>
            <a:noFill/>
          </a:ln>
        </p:spPr>
        <p:txBody>
          <a:bodyPr anchorCtr="0" anchor="ctr" bIns="45700" lIns="0" spcFirstLastPara="1" rIns="0" wrap="square" tIns="45700">
            <a:noAutofit/>
          </a:bodyPr>
          <a:lstStyle>
            <a:lvl1pPr indent="0" lvl="0" marL="0" marR="0" rtl="0" algn="r">
              <a:spcBef>
                <a:spcPts val="0"/>
              </a:spcBef>
              <a:spcAft>
                <a:spcPts val="0"/>
              </a:spcAft>
              <a:buNone/>
              <a:defRPr b="0" i="0" sz="11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1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1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1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1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1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1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1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
        <p:nvSpPr>
          <p:cNvPr id="11" name="Google Shape;11;p1"/>
          <p:cNvSpPr txBox="1"/>
          <p:nvPr>
            <p:ph idx="11" type="ftr"/>
          </p:nvPr>
        </p:nvSpPr>
        <p:spPr>
          <a:xfrm>
            <a:off x="311162" y="4854985"/>
            <a:ext cx="6464280" cy="273844"/>
          </a:xfrm>
          <a:prstGeom prst="rect">
            <a:avLst/>
          </a:prstGeom>
          <a:noFill/>
          <a:ln>
            <a:noFill/>
          </a:ln>
        </p:spPr>
        <p:txBody>
          <a:bodyPr anchorCtr="0" anchor="ctr" bIns="45700" lIns="0" spcFirstLastPara="1" rIns="0" wrap="square" tIns="45700">
            <a:noAutofit/>
          </a:bodyPr>
          <a:lstStyle>
            <a:lvl1pPr lvl="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pic>
        <p:nvPicPr>
          <p:cNvPr descr="20150416 tum logo blau png final.png" id="12" name="Google Shape;12;p1"/>
          <p:cNvPicPr preferRelativeResize="0"/>
          <p:nvPr/>
        </p:nvPicPr>
        <p:blipFill rotWithShape="1">
          <a:blip r:embed="rId1">
            <a:alphaModFix/>
          </a:blip>
          <a:srcRect b="0" l="0" r="0" t="0"/>
          <a:stretch/>
        </p:blipFill>
        <p:spPr>
          <a:xfrm>
            <a:off x="8218800" y="317759"/>
            <a:ext cx="604774" cy="318516"/>
          </a:xfrm>
          <a:prstGeom prst="rect">
            <a:avLst/>
          </a:prstGeom>
          <a:noFill/>
          <a:ln>
            <a:noFill/>
          </a:ln>
        </p:spPr>
      </p:pic>
      <p:pic>
        <p:nvPicPr>
          <p:cNvPr id="13" name="Google Shape;13;p1"/>
          <p:cNvPicPr preferRelativeResize="0"/>
          <p:nvPr/>
        </p:nvPicPr>
        <p:blipFill rotWithShape="1">
          <a:blip r:embed="rId2">
            <a:alphaModFix/>
          </a:blip>
          <a:srcRect b="0" l="0" r="0" t="0"/>
          <a:stretch/>
        </p:blipFill>
        <p:spPr>
          <a:xfrm>
            <a:off x="6002259" y="273724"/>
            <a:ext cx="720000" cy="406587"/>
          </a:xfrm>
          <a:prstGeom prst="rect">
            <a:avLst/>
          </a:prstGeom>
          <a:noFill/>
          <a:ln>
            <a:noFill/>
          </a:ln>
        </p:spPr>
      </p:pic>
      <p:pic>
        <p:nvPicPr>
          <p:cNvPr id="14" name="Google Shape;14;p1"/>
          <p:cNvPicPr preferRelativeResize="0"/>
          <p:nvPr/>
        </p:nvPicPr>
        <p:blipFill rotWithShape="1">
          <a:blip r:embed="rId3">
            <a:alphaModFix/>
          </a:blip>
          <a:srcRect b="25207" l="20217" r="20328" t="7447"/>
          <a:stretch/>
        </p:blipFill>
        <p:spPr>
          <a:xfrm>
            <a:off x="7238041" y="244448"/>
            <a:ext cx="464976" cy="46513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28.png"/><Relationship Id="rId6"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31.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4.png"/><Relationship Id="rId5" Type="http://schemas.openxmlformats.org/officeDocument/2006/relationships/image" Target="../media/image28.png"/><Relationship Id="rId6"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43.png"/><Relationship Id="rId6" Type="http://schemas.openxmlformats.org/officeDocument/2006/relationships/hyperlink" Target="http://drive.google.com/file/d/1R3MgFbbiMfx57_pcK8Sn2mezTOdjihzG/view" TargetMode="External"/><Relationship Id="rId7"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mailto:Alexander.Muehle@hpi.de" TargetMode="External"/><Relationship Id="rId4" Type="http://schemas.openxmlformats.org/officeDocument/2006/relationships/hyperlink" Target="mailto:Alexander.Muehle@hpi.de" TargetMode="External"/><Relationship Id="rId11" Type="http://schemas.openxmlformats.org/officeDocument/2006/relationships/image" Target="../media/image19.png"/><Relationship Id="rId10" Type="http://schemas.openxmlformats.org/officeDocument/2006/relationships/image" Target="../media/image1.png"/><Relationship Id="rId9" Type="http://schemas.openxmlformats.org/officeDocument/2006/relationships/image" Target="../media/image5.png"/><Relationship Id="rId5" Type="http://schemas.openxmlformats.org/officeDocument/2006/relationships/hyperlink" Target="mailto:clancy.berlin@daad.de" TargetMode="External"/><Relationship Id="rId6" Type="http://schemas.openxmlformats.org/officeDocument/2006/relationships/hyperlink" Target="mailto:clancy.berlin@daad.de" TargetMode="External"/><Relationship Id="rId7" Type="http://schemas.openxmlformats.org/officeDocument/2006/relationships/hyperlink" Target="https://www.it.tum.de/dibiho/" TargetMode="External"/><Relationship Id="rId8"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8.png"/><Relationship Id="rId5" Type="http://schemas.openxmlformats.org/officeDocument/2006/relationships/image" Target="../media/image47.png"/><Relationship Id="rId6" Type="http://schemas.openxmlformats.org/officeDocument/2006/relationships/image" Target="../media/image46.png"/><Relationship Id="rId7" Type="http://schemas.openxmlformats.org/officeDocument/2006/relationships/image" Target="../media/image50.png"/><Relationship Id="rId8"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1.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8.png"/><Relationship Id="rId4" Type="http://schemas.openxmlformats.org/officeDocument/2006/relationships/image" Target="../media/image53.png"/><Relationship Id="rId11" Type="http://schemas.openxmlformats.org/officeDocument/2006/relationships/image" Target="../media/image63.png"/><Relationship Id="rId10" Type="http://schemas.openxmlformats.org/officeDocument/2006/relationships/image" Target="../media/image82.png"/><Relationship Id="rId9" Type="http://schemas.openxmlformats.org/officeDocument/2006/relationships/image" Target="../media/image60.png"/><Relationship Id="rId5" Type="http://schemas.openxmlformats.org/officeDocument/2006/relationships/image" Target="../media/image27.png"/><Relationship Id="rId6" Type="http://schemas.openxmlformats.org/officeDocument/2006/relationships/image" Target="../media/image62.png"/><Relationship Id="rId7" Type="http://schemas.openxmlformats.org/officeDocument/2006/relationships/image" Target="../media/image54.png"/><Relationship Id="rId8"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8.png"/><Relationship Id="rId4" Type="http://schemas.openxmlformats.org/officeDocument/2006/relationships/image" Target="../media/image53.png"/><Relationship Id="rId5" Type="http://schemas.openxmlformats.org/officeDocument/2006/relationships/image" Target="../media/image27.png"/><Relationship Id="rId6" Type="http://schemas.openxmlformats.org/officeDocument/2006/relationships/image" Target="../media/image94.png"/><Relationship Id="rId7"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1.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8.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8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1.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90.png"/><Relationship Id="rId4" Type="http://schemas.openxmlformats.org/officeDocument/2006/relationships/image" Target="../media/image88.png"/><Relationship Id="rId5"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89.png"/><Relationship Id="rId4" Type="http://schemas.openxmlformats.org/officeDocument/2006/relationships/image" Target="../media/image98.png"/><Relationship Id="rId5" Type="http://schemas.openxmlformats.org/officeDocument/2006/relationships/image" Target="../media/image93.png"/><Relationship Id="rId6" Type="http://schemas.openxmlformats.org/officeDocument/2006/relationships/image" Target="../media/image92.png"/><Relationship Id="rId7" Type="http://schemas.openxmlformats.org/officeDocument/2006/relationships/image" Target="../media/image9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97.png"/><Relationship Id="rId4" Type="http://schemas.openxmlformats.org/officeDocument/2006/relationships/image" Target="../media/image89.png"/><Relationship Id="rId5" Type="http://schemas.openxmlformats.org/officeDocument/2006/relationships/image" Target="../media/image98.png"/><Relationship Id="rId6" Type="http://schemas.openxmlformats.org/officeDocument/2006/relationships/image" Target="../media/image9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96.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0"/>
          <p:cNvSpPr txBox="1"/>
          <p:nvPr/>
        </p:nvSpPr>
        <p:spPr>
          <a:xfrm>
            <a:off x="404000" y="1685000"/>
            <a:ext cx="82698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de-DE" sz="1800"/>
              <a:t>A Question of Interoperability: Proof of Concept Presentation</a:t>
            </a:r>
            <a:br>
              <a:rPr lang="de-DE" sz="1800">
                <a:solidFill>
                  <a:srgbClr val="000000"/>
                </a:solidFill>
              </a:rPr>
            </a:br>
            <a:r>
              <a:rPr lang="de-DE" sz="1800">
                <a:solidFill>
                  <a:srgbClr val="000000"/>
                </a:solidFill>
              </a:rPr>
              <a:t>Digital Credentials for Higher Education Institutions –</a:t>
            </a:r>
            <a:r>
              <a:rPr lang="de-DE" sz="1800"/>
              <a:t> </a:t>
            </a:r>
            <a:r>
              <a:rPr lang="de-DE" sz="1800">
                <a:solidFill>
                  <a:srgbClr val="000000"/>
                </a:solidFill>
              </a:rPr>
              <a:t>DiBiHo</a:t>
            </a:r>
            <a:endParaRPr sz="1800">
              <a:solidFill>
                <a:srgbClr val="000000"/>
              </a:solidFill>
            </a:endParaRPr>
          </a:p>
        </p:txBody>
      </p:sp>
      <p:grpSp>
        <p:nvGrpSpPr>
          <p:cNvPr id="69" name="Google Shape;69;p10"/>
          <p:cNvGrpSpPr/>
          <p:nvPr/>
        </p:nvGrpSpPr>
        <p:grpSpPr>
          <a:xfrm>
            <a:off x="5986190" y="2155083"/>
            <a:ext cx="2644080" cy="2188424"/>
            <a:chOff x="2126810" y="1679585"/>
            <a:chExt cx="3731414" cy="3088377"/>
          </a:xfrm>
        </p:grpSpPr>
        <p:sp>
          <p:nvSpPr>
            <p:cNvPr id="70" name="Google Shape;70;p10"/>
            <p:cNvSpPr/>
            <p:nvPr/>
          </p:nvSpPr>
          <p:spPr>
            <a:xfrm>
              <a:off x="3288766" y="1679585"/>
              <a:ext cx="2566500" cy="2566500"/>
            </a:xfrm>
            <a:prstGeom prst="ellipse">
              <a:avLst/>
            </a:prstGeom>
            <a:solidFill>
              <a:srgbClr val="EAF3FA"/>
            </a:solidFill>
            <a:ln>
              <a:noFill/>
            </a:ln>
          </p:spPr>
          <p:txBody>
            <a:bodyPr anchorCtr="0" anchor="t" bIns="45700" lIns="91425" spcFirstLastPara="1" rIns="91425" wrap="square" tIns="45700">
              <a:noAutofit/>
            </a:bodyPr>
            <a:lstStyle/>
            <a:p>
              <a:pPr indent="0" lvl="0" marL="0" marR="0" rtl="0" algn="ctr">
                <a:lnSpc>
                  <a:spcPct val="113999"/>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71" name="Google Shape;71;p10"/>
            <p:cNvPicPr preferRelativeResize="0"/>
            <p:nvPr/>
          </p:nvPicPr>
          <p:blipFill rotWithShape="1">
            <a:blip r:embed="rId3">
              <a:alphaModFix/>
            </a:blip>
            <a:srcRect b="0" l="0" r="0" t="0"/>
            <a:stretch/>
          </p:blipFill>
          <p:spPr>
            <a:xfrm>
              <a:off x="2126810" y="3058953"/>
              <a:ext cx="3731414" cy="1709009"/>
            </a:xfrm>
            <a:prstGeom prst="rect">
              <a:avLst/>
            </a:prstGeom>
            <a:noFill/>
            <a:ln>
              <a:noFill/>
            </a:ln>
          </p:spPr>
        </p:pic>
        <p:pic>
          <p:nvPicPr>
            <p:cNvPr id="72" name="Google Shape;72;p10"/>
            <p:cNvPicPr preferRelativeResize="0"/>
            <p:nvPr/>
          </p:nvPicPr>
          <p:blipFill rotWithShape="1">
            <a:blip r:embed="rId4">
              <a:alphaModFix/>
            </a:blip>
            <a:srcRect b="0" l="0" r="0" t="0"/>
            <a:stretch/>
          </p:blipFill>
          <p:spPr>
            <a:xfrm>
              <a:off x="3900307" y="1755602"/>
              <a:ext cx="1343386" cy="1343386"/>
            </a:xfrm>
            <a:prstGeom prst="rect">
              <a:avLst/>
            </a:prstGeom>
            <a:noFill/>
            <a:ln>
              <a:noFill/>
            </a:ln>
          </p:spPr>
        </p:pic>
      </p:grpSp>
      <p:sp>
        <p:nvSpPr>
          <p:cNvPr id="73" name="Google Shape;73;p10"/>
          <p:cNvSpPr txBox="1"/>
          <p:nvPr/>
        </p:nvSpPr>
        <p:spPr>
          <a:xfrm>
            <a:off x="5788271" y="4776929"/>
            <a:ext cx="3039900" cy="107700"/>
          </a:xfrm>
          <a:prstGeom prst="rect">
            <a:avLst/>
          </a:prstGeom>
          <a:noFill/>
          <a:ln>
            <a:noFill/>
          </a:ln>
        </p:spPr>
        <p:txBody>
          <a:bodyPr anchorCtr="0" anchor="t" bIns="0" lIns="0" spcFirstLastPara="1" rIns="0" wrap="square" tIns="0">
            <a:spAutoFit/>
          </a:bodyPr>
          <a:lstStyle/>
          <a:p>
            <a:pPr indent="0" lvl="0" marL="0" marR="0" rtl="0" algn="r">
              <a:lnSpc>
                <a:spcPct val="113999"/>
              </a:lnSpc>
              <a:spcBef>
                <a:spcPts val="0"/>
              </a:spcBef>
              <a:spcAft>
                <a:spcPts val="0"/>
              </a:spcAft>
              <a:buClr>
                <a:srgbClr val="000000"/>
              </a:buClr>
              <a:buSzPts val="700"/>
              <a:buFont typeface="Arial"/>
              <a:buNone/>
            </a:pPr>
            <a:r>
              <a:rPr b="0" i="0" lang="de-DE" sz="700" u="none" cap="none" strike="noStrike">
                <a:solidFill>
                  <a:srgbClr val="000000"/>
                </a:solidFill>
                <a:latin typeface="Arial"/>
                <a:ea typeface="Arial"/>
                <a:cs typeface="Arial"/>
                <a:sym typeface="Arial"/>
              </a:rPr>
              <a:t>Icons: Pixelmeetup, Good Ware</a:t>
            </a:r>
            <a:endParaRPr b="0" i="0" sz="1800" u="none" cap="none" strike="noStrike">
              <a:solidFill>
                <a:srgbClr val="000000"/>
              </a:solidFill>
              <a:latin typeface="Arial"/>
              <a:ea typeface="Arial"/>
              <a:cs typeface="Arial"/>
              <a:sym typeface="Arial"/>
            </a:endParaRPr>
          </a:p>
        </p:txBody>
      </p:sp>
      <p:pic>
        <p:nvPicPr>
          <p:cNvPr id="74" name="Google Shape;74;p10"/>
          <p:cNvPicPr preferRelativeResize="0"/>
          <p:nvPr/>
        </p:nvPicPr>
        <p:blipFill rotWithShape="1">
          <a:blip r:embed="rId5">
            <a:alphaModFix/>
          </a:blip>
          <a:srcRect b="0" l="0" r="0" t="0"/>
          <a:stretch/>
        </p:blipFill>
        <p:spPr>
          <a:xfrm>
            <a:off x="253524" y="3903716"/>
            <a:ext cx="1803671" cy="1239785"/>
          </a:xfrm>
          <a:prstGeom prst="rect">
            <a:avLst/>
          </a:prstGeom>
          <a:noFill/>
          <a:ln>
            <a:noFill/>
          </a:ln>
        </p:spPr>
      </p:pic>
      <p:sp>
        <p:nvSpPr>
          <p:cNvPr id="75" name="Google Shape;75;p10"/>
          <p:cNvSpPr txBox="1"/>
          <p:nvPr/>
        </p:nvSpPr>
        <p:spPr>
          <a:xfrm>
            <a:off x="403999" y="3051593"/>
            <a:ext cx="5447700" cy="395400"/>
          </a:xfrm>
          <a:prstGeom prst="rect">
            <a:avLst/>
          </a:prstGeom>
          <a:noFill/>
          <a:ln>
            <a:noFill/>
          </a:ln>
        </p:spPr>
        <p:txBody>
          <a:bodyPr anchorCtr="0" anchor="t" bIns="0" lIns="0" spcFirstLastPara="1" rIns="0" wrap="square" tIns="0">
            <a:spAutoFit/>
          </a:bodyPr>
          <a:lstStyle/>
          <a:p>
            <a:pPr indent="0" lvl="0" marL="0" marR="0" rtl="0" algn="l">
              <a:lnSpc>
                <a:spcPct val="113999"/>
              </a:lnSpc>
              <a:spcBef>
                <a:spcPts val="0"/>
              </a:spcBef>
              <a:spcAft>
                <a:spcPts val="0"/>
              </a:spcAft>
              <a:buNone/>
            </a:pPr>
            <a:r>
              <a:rPr lang="de-DE" sz="1200"/>
              <a:t>GDN Annual Meeting 2022</a:t>
            </a:r>
            <a:br>
              <a:rPr lang="de-DE" sz="1200"/>
            </a:br>
            <a:r>
              <a:rPr lang="de-DE" sz="1200"/>
              <a:t>Alexander Mühle, Kathleen Clancy</a:t>
            </a:r>
            <a:endParaRPr b="0" i="0" sz="1800" u="none" cap="none" strike="noStrike">
              <a:solidFill>
                <a:schemeClr val="dk1"/>
              </a:solidFill>
              <a:latin typeface="Arial"/>
              <a:ea typeface="Arial"/>
              <a:cs typeface="Arial"/>
              <a:sym typeface="Arial"/>
            </a:endParaRPr>
          </a:p>
        </p:txBody>
      </p:sp>
      <p:sp>
        <p:nvSpPr>
          <p:cNvPr id="76" name="Google Shape;76;p10"/>
          <p:cNvSpPr txBox="1"/>
          <p:nvPr/>
        </p:nvSpPr>
        <p:spPr>
          <a:xfrm>
            <a:off x="971599" y="4725504"/>
            <a:ext cx="2075400" cy="2154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de-DE" sz="800" u="none" cap="none" strike="noStrike">
                <a:solidFill>
                  <a:srgbClr val="000000"/>
                </a:solidFill>
                <a:latin typeface="Arial"/>
                <a:ea typeface="Arial"/>
                <a:cs typeface="Arial"/>
                <a:sym typeface="Arial"/>
              </a:rPr>
              <a:t>Ref. No.</a:t>
            </a:r>
            <a:r>
              <a:rPr b="0" i="0" lang="de-DE" sz="800" u="none" cap="none" strike="noStrike">
                <a:solidFill>
                  <a:srgbClr val="333333"/>
                </a:solidFill>
                <a:latin typeface="Arial"/>
                <a:ea typeface="Arial"/>
                <a:cs typeface="Arial"/>
                <a:sym typeface="Arial"/>
              </a:rPr>
              <a:t> M534800</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9"/>
          <p:cNvSpPr txBox="1"/>
          <p:nvPr>
            <p:ph idx="1" type="body"/>
          </p:nvPr>
        </p:nvSpPr>
        <p:spPr>
          <a:xfrm>
            <a:off x="319090" y="1600200"/>
            <a:ext cx="8508900" cy="309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8" name="Google Shape;168;p19"/>
          <p:cNvSpPr txBox="1"/>
          <p:nvPr>
            <p:ph type="title"/>
          </p:nvPr>
        </p:nvSpPr>
        <p:spPr>
          <a:xfrm>
            <a:off x="319090" y="972000"/>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de-DE"/>
              <a:t>Join us at Moving Target Digitalisation 2022</a:t>
            </a:r>
            <a:endParaRPr/>
          </a:p>
        </p:txBody>
      </p:sp>
      <p:sp>
        <p:nvSpPr>
          <p:cNvPr id="169" name="Google Shape;169;p19"/>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170" name="Google Shape;170;p19"/>
          <p:cNvPicPr preferRelativeResize="0"/>
          <p:nvPr/>
        </p:nvPicPr>
        <p:blipFill>
          <a:blip r:embed="rId3">
            <a:alphaModFix/>
          </a:blip>
          <a:stretch>
            <a:fillRect/>
          </a:stretch>
        </p:blipFill>
        <p:spPr>
          <a:xfrm>
            <a:off x="1550" y="1345901"/>
            <a:ext cx="9143999" cy="36042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0"/>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Requirements</a:t>
            </a:r>
            <a:endParaRPr/>
          </a:p>
        </p:txBody>
      </p:sp>
      <p:sp>
        <p:nvSpPr>
          <p:cNvPr id="176" name="Google Shape;176;p20"/>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77" name="Google Shape;177;p20"/>
          <p:cNvSpPr txBox="1"/>
          <p:nvPr>
            <p:ph idx="11" type="ftr"/>
          </p:nvPr>
        </p:nvSpPr>
        <p:spPr>
          <a:xfrm>
            <a:off x="311162" y="4854985"/>
            <a:ext cx="6464400" cy="273900"/>
          </a:xfrm>
          <a:prstGeom prst="rect">
            <a:avLst/>
          </a:prstGeom>
          <a:noFill/>
          <a:ln>
            <a:noFill/>
          </a:ln>
        </p:spPr>
        <p:txBody>
          <a:bodyPr anchorCtr="0" anchor="ctr" bIns="45700" lIns="0" spcFirstLastPara="1" rIns="0" wrap="square" tIns="45700">
            <a:noAutofit/>
          </a:bodyPr>
          <a:lstStyle/>
          <a:p>
            <a:pPr indent="0" lvl="0" marL="0" rtl="0" algn="l">
              <a:spcBef>
                <a:spcPts val="0"/>
              </a:spcBef>
              <a:spcAft>
                <a:spcPts val="0"/>
              </a:spcAft>
              <a:buNone/>
            </a:pPr>
            <a:r>
              <a:rPr lang="de-DE"/>
              <a:t>Digitale Bildungsnachweise für Hochschulen (DiBiHo)</a:t>
            </a:r>
            <a:endParaRPr/>
          </a:p>
        </p:txBody>
      </p:sp>
      <p:sp>
        <p:nvSpPr>
          <p:cNvPr id="178" name="Google Shape;178;p20"/>
          <p:cNvSpPr/>
          <p:nvPr/>
        </p:nvSpPr>
        <p:spPr>
          <a:xfrm>
            <a:off x="319100" y="1654125"/>
            <a:ext cx="2304600" cy="27573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de-DE"/>
              <a:t>Spanning 3 Use Cases</a:t>
            </a:r>
            <a:endParaRPr/>
          </a:p>
        </p:txBody>
      </p:sp>
      <p:sp>
        <p:nvSpPr>
          <p:cNvPr id="179" name="Google Shape;179;p20"/>
          <p:cNvSpPr txBox="1"/>
          <p:nvPr/>
        </p:nvSpPr>
        <p:spPr>
          <a:xfrm>
            <a:off x="1334475" y="2253800"/>
            <a:ext cx="134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a:t>MOOC</a:t>
            </a:r>
            <a:endParaRPr/>
          </a:p>
        </p:txBody>
      </p:sp>
      <p:sp>
        <p:nvSpPr>
          <p:cNvPr id="180" name="Google Shape;180;p20"/>
          <p:cNvSpPr txBox="1"/>
          <p:nvPr/>
        </p:nvSpPr>
        <p:spPr>
          <a:xfrm>
            <a:off x="1334475" y="2931750"/>
            <a:ext cx="128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a:t>Diploma</a:t>
            </a:r>
            <a:endParaRPr/>
          </a:p>
        </p:txBody>
      </p:sp>
      <p:sp>
        <p:nvSpPr>
          <p:cNvPr id="181" name="Google Shape;181;p20"/>
          <p:cNvSpPr txBox="1"/>
          <p:nvPr/>
        </p:nvSpPr>
        <p:spPr>
          <a:xfrm>
            <a:off x="1334475" y="3615875"/>
            <a:ext cx="142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a:t>Scholarship</a:t>
            </a:r>
            <a:endParaRPr/>
          </a:p>
        </p:txBody>
      </p:sp>
      <p:sp>
        <p:nvSpPr>
          <p:cNvPr id="182" name="Google Shape;182;p20"/>
          <p:cNvSpPr/>
          <p:nvPr/>
        </p:nvSpPr>
        <p:spPr>
          <a:xfrm>
            <a:off x="6277150" y="1654125"/>
            <a:ext cx="2549400" cy="27573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de-DE"/>
              <a:t>Dive into the full report here</a:t>
            </a:r>
            <a:endParaRPr/>
          </a:p>
        </p:txBody>
      </p:sp>
      <p:pic>
        <p:nvPicPr>
          <p:cNvPr id="183" name="Google Shape;183;p20"/>
          <p:cNvPicPr preferRelativeResize="0"/>
          <p:nvPr/>
        </p:nvPicPr>
        <p:blipFill>
          <a:blip r:embed="rId3">
            <a:alphaModFix/>
          </a:blip>
          <a:stretch>
            <a:fillRect/>
          </a:stretch>
        </p:blipFill>
        <p:spPr>
          <a:xfrm>
            <a:off x="6504100" y="2084100"/>
            <a:ext cx="2095500" cy="2095500"/>
          </a:xfrm>
          <a:prstGeom prst="rect">
            <a:avLst/>
          </a:prstGeom>
          <a:noFill/>
          <a:ln>
            <a:noFill/>
          </a:ln>
        </p:spPr>
      </p:pic>
      <p:sp>
        <p:nvSpPr>
          <p:cNvPr id="184" name="Google Shape;184;p20"/>
          <p:cNvSpPr/>
          <p:nvPr/>
        </p:nvSpPr>
        <p:spPr>
          <a:xfrm>
            <a:off x="2861563" y="3133725"/>
            <a:ext cx="3177600" cy="12777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de-DE"/>
              <a:t>Based</a:t>
            </a:r>
            <a:r>
              <a:rPr lang="de-DE">
                <a:solidFill>
                  <a:schemeClr val="dk1"/>
                </a:solidFill>
              </a:rPr>
              <a:t> on user stories </a:t>
            </a:r>
            <a:r>
              <a:rPr lang="de-DE"/>
              <a:t>informed by expert interviews. Enriched with comments and origin tracing.</a:t>
            </a:r>
            <a:endParaRPr/>
          </a:p>
        </p:txBody>
      </p:sp>
      <p:sp>
        <p:nvSpPr>
          <p:cNvPr id="185" name="Google Shape;185;p20"/>
          <p:cNvSpPr/>
          <p:nvPr/>
        </p:nvSpPr>
        <p:spPr>
          <a:xfrm>
            <a:off x="4572025" y="1654125"/>
            <a:ext cx="1467300" cy="12777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de-DE" sz="2800"/>
              <a:t>10</a:t>
            </a:r>
            <a:r>
              <a:rPr lang="de-DE"/>
              <a:t> Non-Functional Requirements</a:t>
            </a:r>
            <a:endParaRPr/>
          </a:p>
        </p:txBody>
      </p:sp>
      <p:sp>
        <p:nvSpPr>
          <p:cNvPr id="186" name="Google Shape;186;p20"/>
          <p:cNvSpPr/>
          <p:nvPr/>
        </p:nvSpPr>
        <p:spPr>
          <a:xfrm>
            <a:off x="2864138" y="1654125"/>
            <a:ext cx="1467300" cy="12777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de-DE" sz="2800"/>
              <a:t>46</a:t>
            </a:r>
            <a:endParaRPr sz="2800"/>
          </a:p>
          <a:p>
            <a:pPr indent="0" lvl="0" marL="0" marR="0" rtl="0" algn="ctr">
              <a:spcBef>
                <a:spcPts val="0"/>
              </a:spcBef>
              <a:spcAft>
                <a:spcPts val="0"/>
              </a:spcAft>
              <a:buNone/>
            </a:pPr>
            <a:r>
              <a:rPr lang="de-DE"/>
              <a:t>Functional Requirements</a:t>
            </a:r>
            <a:endParaRPr/>
          </a:p>
        </p:txBody>
      </p:sp>
      <p:pic>
        <p:nvPicPr>
          <p:cNvPr id="187" name="Google Shape;187;p20"/>
          <p:cNvPicPr preferRelativeResize="0"/>
          <p:nvPr/>
        </p:nvPicPr>
        <p:blipFill>
          <a:blip r:embed="rId4">
            <a:alphaModFix/>
          </a:blip>
          <a:stretch>
            <a:fillRect/>
          </a:stretch>
        </p:blipFill>
        <p:spPr>
          <a:xfrm>
            <a:off x="581713" y="2185313"/>
            <a:ext cx="537175" cy="537175"/>
          </a:xfrm>
          <a:prstGeom prst="rect">
            <a:avLst/>
          </a:prstGeom>
          <a:noFill/>
          <a:ln>
            <a:noFill/>
          </a:ln>
        </p:spPr>
      </p:pic>
      <p:pic>
        <p:nvPicPr>
          <p:cNvPr id="188" name="Google Shape;188;p20"/>
          <p:cNvPicPr preferRelativeResize="0"/>
          <p:nvPr/>
        </p:nvPicPr>
        <p:blipFill>
          <a:blip r:embed="rId5">
            <a:alphaModFix/>
          </a:blip>
          <a:stretch>
            <a:fillRect/>
          </a:stretch>
        </p:blipFill>
        <p:spPr>
          <a:xfrm>
            <a:off x="557728" y="3550925"/>
            <a:ext cx="585149" cy="585149"/>
          </a:xfrm>
          <a:prstGeom prst="rect">
            <a:avLst/>
          </a:prstGeom>
          <a:noFill/>
          <a:ln>
            <a:noFill/>
          </a:ln>
        </p:spPr>
      </p:pic>
      <p:pic>
        <p:nvPicPr>
          <p:cNvPr id="189" name="Google Shape;189;p20"/>
          <p:cNvPicPr preferRelativeResize="0"/>
          <p:nvPr/>
        </p:nvPicPr>
        <p:blipFill>
          <a:blip r:embed="rId6">
            <a:alphaModFix/>
          </a:blip>
          <a:stretch>
            <a:fillRect/>
          </a:stretch>
        </p:blipFill>
        <p:spPr>
          <a:xfrm>
            <a:off x="581725" y="2868125"/>
            <a:ext cx="537175" cy="537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1"/>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Credential Lifecycle</a:t>
            </a:r>
            <a:endParaRPr/>
          </a:p>
        </p:txBody>
      </p:sp>
      <p:pic>
        <p:nvPicPr>
          <p:cNvPr id="195" name="Google Shape;195;p21"/>
          <p:cNvPicPr preferRelativeResize="0"/>
          <p:nvPr/>
        </p:nvPicPr>
        <p:blipFill rotWithShape="1">
          <a:blip r:embed="rId3">
            <a:alphaModFix/>
          </a:blip>
          <a:srcRect b="0" l="6362" r="6354" t="0"/>
          <a:stretch/>
        </p:blipFill>
        <p:spPr>
          <a:xfrm>
            <a:off x="1128300" y="2571750"/>
            <a:ext cx="1068600" cy="1127966"/>
          </a:xfrm>
          <a:prstGeom prst="rect">
            <a:avLst/>
          </a:prstGeom>
          <a:noFill/>
          <a:ln>
            <a:noFill/>
          </a:ln>
        </p:spPr>
      </p:pic>
      <p:pic>
        <p:nvPicPr>
          <p:cNvPr id="196" name="Google Shape;196;p21"/>
          <p:cNvPicPr preferRelativeResize="0"/>
          <p:nvPr/>
        </p:nvPicPr>
        <p:blipFill rotWithShape="1">
          <a:blip r:embed="rId4">
            <a:alphaModFix/>
          </a:blip>
          <a:srcRect b="0" l="0" r="0" t="0"/>
          <a:stretch/>
        </p:blipFill>
        <p:spPr>
          <a:xfrm>
            <a:off x="6830000" y="2246150"/>
            <a:ext cx="1099200" cy="1332552"/>
          </a:xfrm>
          <a:prstGeom prst="rect">
            <a:avLst/>
          </a:prstGeom>
          <a:noFill/>
          <a:ln>
            <a:noFill/>
          </a:ln>
        </p:spPr>
      </p:pic>
      <p:pic>
        <p:nvPicPr>
          <p:cNvPr id="197" name="Google Shape;197;p21"/>
          <p:cNvPicPr preferRelativeResize="0"/>
          <p:nvPr/>
        </p:nvPicPr>
        <p:blipFill rotWithShape="1">
          <a:blip r:embed="rId5">
            <a:alphaModFix/>
          </a:blip>
          <a:srcRect b="3910" l="0" r="0" t="0"/>
          <a:stretch/>
        </p:blipFill>
        <p:spPr>
          <a:xfrm>
            <a:off x="2196900" y="1642925"/>
            <a:ext cx="876250" cy="610500"/>
          </a:xfrm>
          <a:prstGeom prst="rect">
            <a:avLst/>
          </a:prstGeom>
          <a:noFill/>
          <a:ln>
            <a:noFill/>
          </a:ln>
        </p:spPr>
      </p:pic>
      <p:sp>
        <p:nvSpPr>
          <p:cNvPr id="198" name="Google Shape;198;p21"/>
          <p:cNvSpPr txBox="1"/>
          <p:nvPr/>
        </p:nvSpPr>
        <p:spPr>
          <a:xfrm rot="-1712962">
            <a:off x="2459271" y="2288446"/>
            <a:ext cx="988040" cy="36943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1200">
                <a:latin typeface="Verdana"/>
                <a:ea typeface="Verdana"/>
                <a:cs typeface="Verdana"/>
                <a:sym typeface="Verdana"/>
              </a:rPr>
              <a:t>issue</a:t>
            </a:r>
            <a:endParaRPr sz="1200">
              <a:latin typeface="Verdana"/>
              <a:ea typeface="Verdana"/>
              <a:cs typeface="Verdana"/>
              <a:sym typeface="Verdana"/>
            </a:endParaRPr>
          </a:p>
        </p:txBody>
      </p:sp>
      <p:sp>
        <p:nvSpPr>
          <p:cNvPr id="199" name="Google Shape;199;p21"/>
          <p:cNvSpPr txBox="1"/>
          <p:nvPr/>
        </p:nvSpPr>
        <p:spPr>
          <a:xfrm rot="1419932">
            <a:off x="4806734" y="2225748"/>
            <a:ext cx="1334091" cy="369309"/>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1200">
                <a:latin typeface="Verdana"/>
                <a:ea typeface="Verdana"/>
                <a:cs typeface="Verdana"/>
                <a:sym typeface="Verdana"/>
              </a:rPr>
              <a:t>present</a:t>
            </a:r>
            <a:endParaRPr sz="1200">
              <a:latin typeface="Verdana"/>
              <a:ea typeface="Verdana"/>
              <a:cs typeface="Verdana"/>
              <a:sym typeface="Verdana"/>
            </a:endParaRPr>
          </a:p>
        </p:txBody>
      </p:sp>
      <p:cxnSp>
        <p:nvCxnSpPr>
          <p:cNvPr id="200" name="Google Shape;200;p21"/>
          <p:cNvCxnSpPr/>
          <p:nvPr/>
        </p:nvCxnSpPr>
        <p:spPr>
          <a:xfrm>
            <a:off x="2415900" y="3861450"/>
            <a:ext cx="1099200" cy="405600"/>
          </a:xfrm>
          <a:prstGeom prst="straightConnector1">
            <a:avLst/>
          </a:prstGeom>
          <a:noFill/>
          <a:ln cap="flat" cmpd="sng" w="28575">
            <a:solidFill>
              <a:schemeClr val="accent5"/>
            </a:solidFill>
            <a:prstDash val="solid"/>
            <a:round/>
            <a:headEnd len="med" w="med" type="none"/>
            <a:tailEnd len="med" w="med" type="triangle"/>
          </a:ln>
        </p:spPr>
      </p:cxnSp>
      <p:sp>
        <p:nvSpPr>
          <p:cNvPr id="201" name="Google Shape;201;p21"/>
          <p:cNvSpPr txBox="1"/>
          <p:nvPr/>
        </p:nvSpPr>
        <p:spPr>
          <a:xfrm rot="1281788">
            <a:off x="2193371" y="4082487"/>
            <a:ext cx="1485680" cy="36952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1200">
                <a:latin typeface="Verdana"/>
                <a:ea typeface="Verdana"/>
                <a:cs typeface="Verdana"/>
                <a:sym typeface="Verdana"/>
              </a:rPr>
              <a:t>register/revoke</a:t>
            </a:r>
            <a:endParaRPr sz="1200">
              <a:latin typeface="Verdana"/>
              <a:ea typeface="Verdana"/>
              <a:cs typeface="Verdana"/>
              <a:sym typeface="Verdana"/>
            </a:endParaRPr>
          </a:p>
        </p:txBody>
      </p:sp>
      <p:cxnSp>
        <p:nvCxnSpPr>
          <p:cNvPr id="202" name="Google Shape;202;p21"/>
          <p:cNvCxnSpPr/>
          <p:nvPr/>
        </p:nvCxnSpPr>
        <p:spPr>
          <a:xfrm flipH="1" rot="10800000">
            <a:off x="5163100" y="3625950"/>
            <a:ext cx="1160100" cy="641100"/>
          </a:xfrm>
          <a:prstGeom prst="straightConnector1">
            <a:avLst/>
          </a:prstGeom>
          <a:noFill/>
          <a:ln cap="flat" cmpd="sng" w="28575">
            <a:solidFill>
              <a:schemeClr val="accent5"/>
            </a:solidFill>
            <a:prstDash val="solid"/>
            <a:round/>
            <a:headEnd len="med" w="med" type="triangle"/>
            <a:tailEnd len="med" w="med" type="none"/>
          </a:ln>
        </p:spPr>
      </p:cxnSp>
      <p:sp>
        <p:nvSpPr>
          <p:cNvPr id="203" name="Google Shape;203;p21"/>
          <p:cNvSpPr txBox="1"/>
          <p:nvPr/>
        </p:nvSpPr>
        <p:spPr>
          <a:xfrm rot="-1731101">
            <a:off x="5363546" y="3866115"/>
            <a:ext cx="1160101" cy="369246"/>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1200">
                <a:latin typeface="Verdana"/>
                <a:ea typeface="Verdana"/>
                <a:cs typeface="Verdana"/>
                <a:sym typeface="Verdana"/>
              </a:rPr>
              <a:t>verify</a:t>
            </a:r>
            <a:endParaRPr sz="1200">
              <a:latin typeface="Verdana"/>
              <a:ea typeface="Verdana"/>
              <a:cs typeface="Verdana"/>
              <a:sym typeface="Verdana"/>
            </a:endParaRPr>
          </a:p>
        </p:txBody>
      </p:sp>
      <p:sp>
        <p:nvSpPr>
          <p:cNvPr id="204" name="Google Shape;204;p21"/>
          <p:cNvSpPr txBox="1"/>
          <p:nvPr/>
        </p:nvSpPr>
        <p:spPr>
          <a:xfrm>
            <a:off x="6688401" y="3484425"/>
            <a:ext cx="13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1200">
                <a:latin typeface="Verdana"/>
                <a:ea typeface="Verdana"/>
                <a:cs typeface="Verdana"/>
                <a:sym typeface="Verdana"/>
              </a:rPr>
              <a:t>Relying Party</a:t>
            </a:r>
            <a:endParaRPr sz="1200">
              <a:latin typeface="Verdana"/>
              <a:ea typeface="Verdana"/>
              <a:cs typeface="Verdana"/>
              <a:sym typeface="Verdana"/>
            </a:endParaRPr>
          </a:p>
        </p:txBody>
      </p:sp>
      <p:sp>
        <p:nvSpPr>
          <p:cNvPr id="205" name="Google Shape;205;p21"/>
          <p:cNvSpPr txBox="1"/>
          <p:nvPr/>
        </p:nvSpPr>
        <p:spPr>
          <a:xfrm>
            <a:off x="1287025" y="3718350"/>
            <a:ext cx="816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1200">
                <a:latin typeface="Verdana"/>
                <a:ea typeface="Verdana"/>
                <a:cs typeface="Verdana"/>
                <a:sym typeface="Verdana"/>
              </a:rPr>
              <a:t>Issuer</a:t>
            </a:r>
            <a:endParaRPr sz="1200">
              <a:latin typeface="Verdana"/>
              <a:ea typeface="Verdana"/>
              <a:cs typeface="Verdana"/>
              <a:sym typeface="Verdana"/>
            </a:endParaRPr>
          </a:p>
        </p:txBody>
      </p:sp>
      <p:sp>
        <p:nvSpPr>
          <p:cNvPr id="206" name="Google Shape;206;p21"/>
          <p:cNvSpPr txBox="1"/>
          <p:nvPr/>
        </p:nvSpPr>
        <p:spPr>
          <a:xfrm>
            <a:off x="3150125" y="4759575"/>
            <a:ext cx="2208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1200">
                <a:latin typeface="Verdana"/>
                <a:ea typeface="Verdana"/>
                <a:cs typeface="Verdana"/>
                <a:sym typeface="Verdana"/>
              </a:rPr>
              <a:t>Trusted Data Registry</a:t>
            </a:r>
            <a:endParaRPr sz="1200">
              <a:latin typeface="Verdana"/>
              <a:ea typeface="Verdana"/>
              <a:cs typeface="Verdana"/>
              <a:sym typeface="Verdana"/>
            </a:endParaRPr>
          </a:p>
        </p:txBody>
      </p:sp>
      <p:sp>
        <p:nvSpPr>
          <p:cNvPr id="207" name="Google Shape;207;p21"/>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cxnSp>
        <p:nvCxnSpPr>
          <p:cNvPr id="208" name="Google Shape;208;p21"/>
          <p:cNvCxnSpPr/>
          <p:nvPr/>
        </p:nvCxnSpPr>
        <p:spPr>
          <a:xfrm flipH="1" rot="10800000">
            <a:off x="2354850" y="1984075"/>
            <a:ext cx="1160100" cy="641100"/>
          </a:xfrm>
          <a:prstGeom prst="straightConnector1">
            <a:avLst/>
          </a:prstGeom>
          <a:noFill/>
          <a:ln cap="flat" cmpd="sng" w="28575">
            <a:solidFill>
              <a:schemeClr val="accent5"/>
            </a:solidFill>
            <a:prstDash val="solid"/>
            <a:round/>
            <a:headEnd len="med" w="med" type="none"/>
            <a:tailEnd len="med" w="med" type="triangle"/>
          </a:ln>
        </p:spPr>
      </p:cxnSp>
      <p:cxnSp>
        <p:nvCxnSpPr>
          <p:cNvPr id="209" name="Google Shape;209;p21"/>
          <p:cNvCxnSpPr/>
          <p:nvPr/>
        </p:nvCxnSpPr>
        <p:spPr>
          <a:xfrm>
            <a:off x="4994200" y="1984075"/>
            <a:ext cx="1329000" cy="610500"/>
          </a:xfrm>
          <a:prstGeom prst="straightConnector1">
            <a:avLst/>
          </a:prstGeom>
          <a:noFill/>
          <a:ln cap="flat" cmpd="sng" w="28575">
            <a:solidFill>
              <a:schemeClr val="accent5"/>
            </a:solidFill>
            <a:prstDash val="solid"/>
            <a:round/>
            <a:headEnd len="med" w="med" type="none"/>
            <a:tailEnd len="med" w="med" type="triangle"/>
          </a:ln>
        </p:spPr>
      </p:cxnSp>
      <p:pic>
        <p:nvPicPr>
          <p:cNvPr id="210" name="Google Shape;210;p21"/>
          <p:cNvPicPr preferRelativeResize="0"/>
          <p:nvPr/>
        </p:nvPicPr>
        <p:blipFill>
          <a:blip r:embed="rId6">
            <a:alphaModFix/>
          </a:blip>
          <a:stretch>
            <a:fillRect/>
          </a:stretch>
        </p:blipFill>
        <p:spPr>
          <a:xfrm>
            <a:off x="3567925" y="972000"/>
            <a:ext cx="1256050" cy="1486753"/>
          </a:xfrm>
          <a:prstGeom prst="rect">
            <a:avLst/>
          </a:prstGeom>
          <a:noFill/>
          <a:ln>
            <a:noFill/>
          </a:ln>
        </p:spPr>
      </p:pic>
      <p:sp>
        <p:nvSpPr>
          <p:cNvPr id="211" name="Google Shape;211;p21"/>
          <p:cNvSpPr txBox="1"/>
          <p:nvPr/>
        </p:nvSpPr>
        <p:spPr>
          <a:xfrm>
            <a:off x="3796913" y="2246138"/>
            <a:ext cx="915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1200">
                <a:latin typeface="Verdana"/>
                <a:ea typeface="Verdana"/>
                <a:cs typeface="Verdana"/>
                <a:sym typeface="Verdana"/>
              </a:rPr>
              <a:t>Learner</a:t>
            </a:r>
            <a:endParaRPr sz="1200">
              <a:latin typeface="Verdana"/>
              <a:ea typeface="Verdana"/>
              <a:cs typeface="Verdana"/>
              <a:sym typeface="Verdana"/>
            </a:endParaRPr>
          </a:p>
        </p:txBody>
      </p:sp>
      <p:pic>
        <p:nvPicPr>
          <p:cNvPr id="212" name="Google Shape;212;p21"/>
          <p:cNvPicPr preferRelativeResize="0"/>
          <p:nvPr/>
        </p:nvPicPr>
        <p:blipFill>
          <a:blip r:embed="rId7">
            <a:alphaModFix/>
          </a:blip>
          <a:stretch>
            <a:fillRect/>
          </a:stretch>
        </p:blipFill>
        <p:spPr>
          <a:xfrm>
            <a:off x="5509241" y="1627616"/>
            <a:ext cx="635501" cy="641100"/>
          </a:xfrm>
          <a:prstGeom prst="rect">
            <a:avLst/>
          </a:prstGeom>
          <a:noFill/>
          <a:ln>
            <a:noFill/>
          </a:ln>
        </p:spPr>
      </p:pic>
      <p:pic>
        <p:nvPicPr>
          <p:cNvPr id="213" name="Google Shape;213;p21"/>
          <p:cNvPicPr preferRelativeResize="0"/>
          <p:nvPr/>
        </p:nvPicPr>
        <p:blipFill>
          <a:blip r:embed="rId8">
            <a:alphaModFix/>
          </a:blip>
          <a:stretch>
            <a:fillRect/>
          </a:stretch>
        </p:blipFill>
        <p:spPr>
          <a:xfrm>
            <a:off x="5359013" y="3492425"/>
            <a:ext cx="451368" cy="369300"/>
          </a:xfrm>
          <a:prstGeom prst="rect">
            <a:avLst/>
          </a:prstGeom>
          <a:noFill/>
          <a:ln>
            <a:noFill/>
          </a:ln>
        </p:spPr>
      </p:pic>
      <p:pic>
        <p:nvPicPr>
          <p:cNvPr id="214" name="Google Shape;214;p21"/>
          <p:cNvPicPr preferRelativeResize="0"/>
          <p:nvPr/>
        </p:nvPicPr>
        <p:blipFill>
          <a:blip r:embed="rId9">
            <a:alphaModFix/>
          </a:blip>
          <a:stretch>
            <a:fillRect/>
          </a:stretch>
        </p:blipFill>
        <p:spPr>
          <a:xfrm>
            <a:off x="3610588" y="3702151"/>
            <a:ext cx="1287972" cy="1099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2"/>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What do we issue?</a:t>
            </a:r>
            <a:endParaRPr baseline="-25000"/>
          </a:p>
        </p:txBody>
      </p:sp>
      <p:sp>
        <p:nvSpPr>
          <p:cNvPr id="220" name="Google Shape;220;p22"/>
          <p:cNvSpPr txBox="1"/>
          <p:nvPr>
            <p:ph idx="1" type="body"/>
          </p:nvPr>
        </p:nvSpPr>
        <p:spPr>
          <a:xfrm>
            <a:off x="319100" y="2906150"/>
            <a:ext cx="8508900" cy="302100"/>
          </a:xfrm>
          <a:prstGeom prst="rect">
            <a:avLst/>
          </a:prstGeom>
          <a:noFill/>
          <a:ln>
            <a:noFill/>
          </a:ln>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de-DE"/>
              <a:t>Different claims can be issued by different institutions</a:t>
            </a:r>
            <a:endParaRPr/>
          </a:p>
          <a:p>
            <a:pPr indent="0" lvl="0" marL="0" rtl="0" algn="l">
              <a:lnSpc>
                <a:spcPct val="150000"/>
              </a:lnSpc>
              <a:spcBef>
                <a:spcPts val="0"/>
              </a:spcBef>
              <a:spcAft>
                <a:spcPts val="0"/>
              </a:spcAft>
              <a:buNone/>
            </a:pPr>
            <a:r>
              <a:t/>
            </a:r>
            <a:endParaRPr sz="1400"/>
          </a:p>
        </p:txBody>
      </p:sp>
      <p:pic>
        <p:nvPicPr>
          <p:cNvPr id="221" name="Google Shape;221;p22"/>
          <p:cNvPicPr preferRelativeResize="0"/>
          <p:nvPr/>
        </p:nvPicPr>
        <p:blipFill>
          <a:blip r:embed="rId3">
            <a:alphaModFix/>
          </a:blip>
          <a:stretch>
            <a:fillRect/>
          </a:stretch>
        </p:blipFill>
        <p:spPr>
          <a:xfrm>
            <a:off x="4572000" y="3850425"/>
            <a:ext cx="537175" cy="537175"/>
          </a:xfrm>
          <a:prstGeom prst="rect">
            <a:avLst/>
          </a:prstGeom>
          <a:noFill/>
          <a:ln>
            <a:noFill/>
          </a:ln>
        </p:spPr>
      </p:pic>
      <p:sp>
        <p:nvSpPr>
          <p:cNvPr id="222" name="Google Shape;222;p22"/>
          <p:cNvSpPr/>
          <p:nvPr/>
        </p:nvSpPr>
        <p:spPr>
          <a:xfrm>
            <a:off x="1736200" y="1612638"/>
            <a:ext cx="5490900" cy="1060200"/>
          </a:xfrm>
          <a:prstGeom prst="roundRect">
            <a:avLst>
              <a:gd fmla="val 16667" name="adj"/>
            </a:avLst>
          </a:prstGeom>
          <a:solidFill>
            <a:schemeClr val="lt2"/>
          </a:solidFill>
          <a:ln cap="flat" cmpd="sng" w="9525">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1" marL="266700" rtl="0" algn="ctr">
              <a:lnSpc>
                <a:spcPct val="142857"/>
              </a:lnSpc>
              <a:spcBef>
                <a:spcPts val="0"/>
              </a:spcBef>
              <a:spcAft>
                <a:spcPts val="0"/>
              </a:spcAft>
              <a:buClr>
                <a:srgbClr val="B1063A"/>
              </a:buClr>
              <a:buSzPts val="1100"/>
              <a:buFont typeface="Arial"/>
              <a:buNone/>
            </a:pPr>
            <a:r>
              <a:rPr lang="de-DE">
                <a:solidFill>
                  <a:schemeClr val="lt1"/>
                </a:solidFill>
                <a:latin typeface="Verdana"/>
                <a:ea typeface="Verdana"/>
                <a:cs typeface="Verdana"/>
                <a:sym typeface="Verdana"/>
              </a:rPr>
              <a:t>„</a:t>
            </a:r>
            <a:r>
              <a:rPr i="1" lang="de-DE">
                <a:solidFill>
                  <a:schemeClr val="lt1"/>
                </a:solidFill>
                <a:latin typeface="Verdana"/>
                <a:ea typeface="Verdana"/>
                <a:cs typeface="Verdana"/>
                <a:sym typeface="Verdana"/>
              </a:rPr>
              <a:t>Digital Identity as a </a:t>
            </a:r>
            <a:r>
              <a:rPr b="1" i="1" lang="de-DE">
                <a:solidFill>
                  <a:schemeClr val="lt1"/>
                </a:solidFill>
                <a:latin typeface="Verdana"/>
                <a:ea typeface="Verdana"/>
                <a:cs typeface="Verdana"/>
                <a:sym typeface="Verdana"/>
              </a:rPr>
              <a:t>set of claims </a:t>
            </a:r>
            <a:r>
              <a:rPr i="1" lang="de-DE">
                <a:solidFill>
                  <a:schemeClr val="lt1"/>
                </a:solidFill>
                <a:latin typeface="Verdana"/>
                <a:ea typeface="Verdana"/>
                <a:cs typeface="Verdana"/>
                <a:sym typeface="Verdana"/>
              </a:rPr>
              <a:t>made by one digital subject about itself or another digital subject</a:t>
            </a:r>
            <a:r>
              <a:rPr lang="de-DE">
                <a:solidFill>
                  <a:schemeClr val="lt1"/>
                </a:solidFill>
                <a:latin typeface="Verdana"/>
                <a:ea typeface="Verdana"/>
                <a:cs typeface="Verdana"/>
                <a:sym typeface="Verdana"/>
              </a:rPr>
              <a:t>“ </a:t>
            </a:r>
            <a:endParaRPr>
              <a:solidFill>
                <a:schemeClr val="lt1"/>
              </a:solidFill>
              <a:latin typeface="Verdana"/>
              <a:ea typeface="Verdana"/>
              <a:cs typeface="Verdana"/>
              <a:sym typeface="Verdana"/>
            </a:endParaRPr>
          </a:p>
          <a:p>
            <a:pPr indent="0" lvl="1" marL="266700" rtl="0" algn="ctr">
              <a:lnSpc>
                <a:spcPct val="142857"/>
              </a:lnSpc>
              <a:spcBef>
                <a:spcPts val="0"/>
              </a:spcBef>
              <a:spcAft>
                <a:spcPts val="0"/>
              </a:spcAft>
              <a:buClr>
                <a:srgbClr val="B1063A"/>
              </a:buClr>
              <a:buSzPts val="1100"/>
              <a:buFont typeface="Arial"/>
              <a:buNone/>
            </a:pPr>
            <a:r>
              <a:rPr lang="de-DE">
                <a:solidFill>
                  <a:schemeClr val="lt1"/>
                </a:solidFill>
                <a:latin typeface="Verdana"/>
                <a:ea typeface="Verdana"/>
                <a:cs typeface="Verdana"/>
                <a:sym typeface="Verdana"/>
              </a:rPr>
              <a:t>- Kim Cameron</a:t>
            </a:r>
            <a:endParaRPr>
              <a:solidFill>
                <a:schemeClr val="lt1"/>
              </a:solidFill>
              <a:latin typeface="Verdana"/>
              <a:ea typeface="Verdana"/>
              <a:cs typeface="Verdana"/>
              <a:sym typeface="Verdana"/>
            </a:endParaRPr>
          </a:p>
        </p:txBody>
      </p:sp>
      <p:pic>
        <p:nvPicPr>
          <p:cNvPr id="223" name="Google Shape;223;p22"/>
          <p:cNvPicPr preferRelativeResize="0"/>
          <p:nvPr/>
        </p:nvPicPr>
        <p:blipFill>
          <a:blip r:embed="rId4">
            <a:alphaModFix/>
          </a:blip>
          <a:stretch>
            <a:fillRect/>
          </a:stretch>
        </p:blipFill>
        <p:spPr>
          <a:xfrm>
            <a:off x="6390175" y="3314750"/>
            <a:ext cx="485949" cy="485949"/>
          </a:xfrm>
          <a:prstGeom prst="rect">
            <a:avLst/>
          </a:prstGeom>
          <a:noFill/>
          <a:ln>
            <a:noFill/>
          </a:ln>
        </p:spPr>
      </p:pic>
      <p:pic>
        <p:nvPicPr>
          <p:cNvPr id="224" name="Google Shape;224;p22"/>
          <p:cNvPicPr preferRelativeResize="0"/>
          <p:nvPr/>
        </p:nvPicPr>
        <p:blipFill>
          <a:blip r:embed="rId5">
            <a:alphaModFix/>
          </a:blip>
          <a:stretch>
            <a:fillRect/>
          </a:stretch>
        </p:blipFill>
        <p:spPr>
          <a:xfrm>
            <a:off x="6924103" y="3265150"/>
            <a:ext cx="585149" cy="585149"/>
          </a:xfrm>
          <a:prstGeom prst="rect">
            <a:avLst/>
          </a:prstGeom>
          <a:noFill/>
          <a:ln>
            <a:noFill/>
          </a:ln>
        </p:spPr>
      </p:pic>
      <p:pic>
        <p:nvPicPr>
          <p:cNvPr id="225" name="Google Shape;225;p22"/>
          <p:cNvPicPr preferRelativeResize="0"/>
          <p:nvPr/>
        </p:nvPicPr>
        <p:blipFill>
          <a:blip r:embed="rId6">
            <a:alphaModFix/>
          </a:blip>
          <a:stretch>
            <a:fillRect/>
          </a:stretch>
        </p:blipFill>
        <p:spPr>
          <a:xfrm>
            <a:off x="5805025" y="3289137"/>
            <a:ext cx="537175" cy="537175"/>
          </a:xfrm>
          <a:prstGeom prst="rect">
            <a:avLst/>
          </a:prstGeom>
          <a:noFill/>
          <a:ln>
            <a:noFill/>
          </a:ln>
        </p:spPr>
      </p:pic>
      <p:sp>
        <p:nvSpPr>
          <p:cNvPr id="226" name="Google Shape;226;p22"/>
          <p:cNvSpPr txBox="1"/>
          <p:nvPr>
            <p:ph idx="1" type="body"/>
          </p:nvPr>
        </p:nvSpPr>
        <p:spPr>
          <a:xfrm>
            <a:off x="319100" y="3772425"/>
            <a:ext cx="4531500" cy="1836000"/>
          </a:xfrm>
          <a:prstGeom prst="rect">
            <a:avLst/>
          </a:prstGeom>
          <a:noFill/>
          <a:ln>
            <a:noFill/>
          </a:ln>
        </p:spPr>
        <p:txBody>
          <a:bodyPr anchorCtr="0" anchor="t" bIns="0" lIns="0" spcFirstLastPara="1" rIns="0" wrap="square" tIns="0">
            <a:noAutofit/>
          </a:bodyPr>
          <a:lstStyle/>
          <a:p>
            <a:pPr indent="-317500" lvl="0" marL="457200" rtl="0" algn="l">
              <a:spcBef>
                <a:spcPts val="0"/>
              </a:spcBef>
              <a:spcAft>
                <a:spcPts val="0"/>
              </a:spcAft>
              <a:buClr>
                <a:schemeClr val="dk1"/>
              </a:buClr>
              <a:buSzPts val="1400"/>
              <a:buChar char="●"/>
            </a:pPr>
            <a:r>
              <a:rPr lang="de-DE"/>
              <a:t>S</a:t>
            </a:r>
            <a:r>
              <a:rPr lang="de-DE"/>
              <a:t>econdary goal to enable the primary goal</a:t>
            </a:r>
            <a:endParaRPr/>
          </a:p>
          <a:p>
            <a:pPr indent="-317500" lvl="1" marL="914400" rtl="0" algn="l">
              <a:spcBef>
                <a:spcPts val="0"/>
              </a:spcBef>
              <a:spcAft>
                <a:spcPts val="0"/>
              </a:spcAft>
              <a:buClr>
                <a:schemeClr val="dk1"/>
              </a:buClr>
              <a:buSzPts val="1400"/>
              <a:buChar char="○"/>
            </a:pPr>
            <a:r>
              <a:rPr lang="de-DE" sz="1400"/>
              <a:t>Identity attributes of the learner</a:t>
            </a:r>
            <a:endParaRPr sz="1400"/>
          </a:p>
        </p:txBody>
      </p:sp>
      <p:sp>
        <p:nvSpPr>
          <p:cNvPr id="227" name="Google Shape;227;p22"/>
          <p:cNvSpPr txBox="1"/>
          <p:nvPr>
            <p:ph idx="1" type="body"/>
          </p:nvPr>
        </p:nvSpPr>
        <p:spPr>
          <a:xfrm>
            <a:off x="319100" y="3175125"/>
            <a:ext cx="5438100" cy="675300"/>
          </a:xfrm>
          <a:prstGeom prst="rect">
            <a:avLst/>
          </a:prstGeom>
          <a:noFill/>
          <a:ln>
            <a:noFill/>
          </a:ln>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de-DE"/>
              <a:t>Primary </a:t>
            </a:r>
            <a:r>
              <a:rPr lang="de-DE"/>
              <a:t>goal</a:t>
            </a:r>
            <a:r>
              <a:rPr lang="de-DE"/>
              <a:t> for our institutions</a:t>
            </a:r>
            <a:endParaRPr/>
          </a:p>
          <a:p>
            <a:pPr indent="-317500" lvl="1" marL="914400" rtl="0" algn="l">
              <a:lnSpc>
                <a:spcPct val="150000"/>
              </a:lnSpc>
              <a:spcBef>
                <a:spcPts val="0"/>
              </a:spcBef>
              <a:spcAft>
                <a:spcPts val="0"/>
              </a:spcAft>
              <a:buSzPts val="1400"/>
              <a:buChar char="○"/>
            </a:pPr>
            <a:r>
              <a:rPr lang="de-DE" sz="1400"/>
              <a:t> Diploma, records of achievements and scholarships</a:t>
            </a:r>
            <a:endParaRPr sz="1400"/>
          </a:p>
          <a:p>
            <a:pPr indent="0" lvl="0" marL="0" rtl="0" algn="l">
              <a:spcBef>
                <a:spcPts val="0"/>
              </a:spcBef>
              <a:spcAft>
                <a:spcPts val="0"/>
              </a:spcAft>
              <a:buNone/>
            </a:pPr>
            <a:r>
              <a:t/>
            </a:r>
            <a:endParaRPr sz="1400"/>
          </a:p>
        </p:txBody>
      </p:sp>
      <p:sp>
        <p:nvSpPr>
          <p:cNvPr id="228" name="Google Shape;228;p22"/>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3"/>
          <p:cNvSpPr txBox="1"/>
          <p:nvPr>
            <p:ph type="title"/>
          </p:nvPr>
        </p:nvSpPr>
        <p:spPr>
          <a:xfrm>
            <a:off x="319094" y="972000"/>
            <a:ext cx="29988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What do we issue?</a:t>
            </a:r>
            <a:endParaRPr baseline="-25000"/>
          </a:p>
        </p:txBody>
      </p:sp>
      <p:grpSp>
        <p:nvGrpSpPr>
          <p:cNvPr id="234" name="Google Shape;234;p23"/>
          <p:cNvGrpSpPr/>
          <p:nvPr/>
        </p:nvGrpSpPr>
        <p:grpSpPr>
          <a:xfrm>
            <a:off x="2580025" y="1828950"/>
            <a:ext cx="6246900" cy="948900"/>
            <a:chOff x="2581350" y="1868950"/>
            <a:chExt cx="6246900" cy="948900"/>
          </a:xfrm>
        </p:grpSpPr>
        <p:grpSp>
          <p:nvGrpSpPr>
            <p:cNvPr id="235" name="Google Shape;235;p23"/>
            <p:cNvGrpSpPr/>
            <p:nvPr/>
          </p:nvGrpSpPr>
          <p:grpSpPr>
            <a:xfrm>
              <a:off x="2581350" y="1868950"/>
              <a:ext cx="6246900" cy="948900"/>
              <a:chOff x="2581350" y="1868950"/>
              <a:chExt cx="6246900" cy="948900"/>
            </a:xfrm>
          </p:grpSpPr>
          <p:grpSp>
            <p:nvGrpSpPr>
              <p:cNvPr id="236" name="Google Shape;236;p23"/>
              <p:cNvGrpSpPr/>
              <p:nvPr/>
            </p:nvGrpSpPr>
            <p:grpSpPr>
              <a:xfrm>
                <a:off x="2581350" y="1868950"/>
                <a:ext cx="6246900" cy="948900"/>
                <a:chOff x="2581350" y="1868950"/>
                <a:chExt cx="6246900" cy="948900"/>
              </a:xfrm>
            </p:grpSpPr>
            <p:sp>
              <p:nvSpPr>
                <p:cNvPr id="237" name="Google Shape;237;p23"/>
                <p:cNvSpPr/>
                <p:nvPr/>
              </p:nvSpPr>
              <p:spPr>
                <a:xfrm>
                  <a:off x="2581350" y="1868950"/>
                  <a:ext cx="6246900" cy="9489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i="1"/>
                </a:p>
              </p:txBody>
            </p:sp>
            <p:sp>
              <p:nvSpPr>
                <p:cNvPr id="238" name="Google Shape;238;p23"/>
                <p:cNvSpPr txBox="1"/>
                <p:nvPr/>
              </p:nvSpPr>
              <p:spPr>
                <a:xfrm>
                  <a:off x="3447175" y="2112575"/>
                  <a:ext cx="259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1800"/>
                    <a:t>VC</a:t>
                  </a:r>
                  <a:endParaRPr baseline="-25000" sz="1800"/>
                </a:p>
              </p:txBody>
            </p:sp>
          </p:grpSp>
          <p:cxnSp>
            <p:nvCxnSpPr>
              <p:cNvPr id="239" name="Google Shape;239;p23"/>
              <p:cNvCxnSpPr/>
              <p:nvPr/>
            </p:nvCxnSpPr>
            <p:spPr>
              <a:xfrm>
                <a:off x="4204575" y="1909313"/>
                <a:ext cx="0" cy="868200"/>
              </a:xfrm>
              <a:prstGeom prst="straightConnector1">
                <a:avLst/>
              </a:prstGeom>
              <a:noFill/>
              <a:ln cap="flat" cmpd="sng" w="28575">
                <a:solidFill>
                  <a:srgbClr val="999999"/>
                </a:solidFill>
                <a:prstDash val="solid"/>
                <a:round/>
                <a:headEnd len="med" w="med" type="none"/>
                <a:tailEnd len="med" w="med" type="none"/>
              </a:ln>
            </p:spPr>
          </p:cxnSp>
        </p:grpSp>
        <p:sp>
          <p:nvSpPr>
            <p:cNvPr id="240" name="Google Shape;240;p23"/>
            <p:cNvSpPr txBox="1"/>
            <p:nvPr/>
          </p:nvSpPr>
          <p:spPr>
            <a:xfrm>
              <a:off x="4204575" y="1932100"/>
              <a:ext cx="4514400" cy="757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de-DE"/>
                <a:t>Verifiable Credential (VC) standardised by W3C</a:t>
              </a:r>
              <a:endParaRPr/>
            </a:p>
            <a:p>
              <a:pPr indent="-317500" lvl="0" marL="457200" rtl="0" algn="l">
                <a:spcBef>
                  <a:spcPts val="0"/>
                </a:spcBef>
                <a:spcAft>
                  <a:spcPts val="0"/>
                </a:spcAft>
                <a:buSzPts val="1400"/>
                <a:buChar char="●"/>
              </a:pPr>
              <a:r>
                <a:rPr lang="de-DE"/>
                <a:t>Different contexts definable</a:t>
              </a:r>
              <a:endParaRPr/>
            </a:p>
            <a:p>
              <a:pPr indent="-317500" lvl="0" marL="457200" rtl="0" algn="l">
                <a:spcBef>
                  <a:spcPts val="0"/>
                </a:spcBef>
                <a:spcAft>
                  <a:spcPts val="0"/>
                </a:spcAft>
                <a:buSzPts val="1400"/>
                <a:buChar char="●"/>
              </a:pPr>
              <a:r>
                <a:rPr lang="de-DE"/>
                <a:t>I.e. credential attesting to learning achievements</a:t>
              </a:r>
              <a:endParaRPr baseline="-25000"/>
            </a:p>
            <a:p>
              <a:pPr indent="0" lvl="0" marL="0" rtl="0" algn="l">
                <a:spcBef>
                  <a:spcPts val="0"/>
                </a:spcBef>
                <a:spcAft>
                  <a:spcPts val="0"/>
                </a:spcAft>
                <a:buNone/>
              </a:pPr>
              <a:r>
                <a:t/>
              </a:r>
              <a:endParaRPr u="sng"/>
            </a:p>
          </p:txBody>
        </p:sp>
      </p:grpSp>
      <p:sp>
        <p:nvSpPr>
          <p:cNvPr id="241" name="Google Shape;241;p23"/>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242" name="Google Shape;242;p23"/>
          <p:cNvPicPr preferRelativeResize="0"/>
          <p:nvPr/>
        </p:nvPicPr>
        <p:blipFill rotWithShape="1">
          <a:blip r:embed="rId3">
            <a:alphaModFix/>
          </a:blip>
          <a:srcRect b="9029" l="30677" r="29079" t="13330"/>
          <a:stretch/>
        </p:blipFill>
        <p:spPr>
          <a:xfrm>
            <a:off x="161850" y="1861000"/>
            <a:ext cx="2316626" cy="2075325"/>
          </a:xfrm>
          <a:prstGeom prst="rect">
            <a:avLst/>
          </a:prstGeom>
          <a:noFill/>
          <a:ln>
            <a:noFill/>
          </a:ln>
        </p:spPr>
      </p:pic>
      <p:grpSp>
        <p:nvGrpSpPr>
          <p:cNvPr id="243" name="Google Shape;243;p23"/>
          <p:cNvGrpSpPr/>
          <p:nvPr/>
        </p:nvGrpSpPr>
        <p:grpSpPr>
          <a:xfrm>
            <a:off x="2587775" y="2878350"/>
            <a:ext cx="6300350" cy="948900"/>
            <a:chOff x="2587775" y="2878350"/>
            <a:chExt cx="6300350" cy="948900"/>
          </a:xfrm>
        </p:grpSpPr>
        <p:grpSp>
          <p:nvGrpSpPr>
            <p:cNvPr id="244" name="Google Shape;244;p23"/>
            <p:cNvGrpSpPr/>
            <p:nvPr/>
          </p:nvGrpSpPr>
          <p:grpSpPr>
            <a:xfrm>
              <a:off x="2587775" y="2878350"/>
              <a:ext cx="6300350" cy="948900"/>
              <a:chOff x="2587775" y="2878350"/>
              <a:chExt cx="6300350" cy="948900"/>
            </a:xfrm>
          </p:grpSpPr>
          <p:grpSp>
            <p:nvGrpSpPr>
              <p:cNvPr id="245" name="Google Shape;245;p23"/>
              <p:cNvGrpSpPr/>
              <p:nvPr/>
            </p:nvGrpSpPr>
            <p:grpSpPr>
              <a:xfrm>
                <a:off x="2587775" y="2878350"/>
                <a:ext cx="6238800" cy="948900"/>
                <a:chOff x="2589325" y="1868950"/>
                <a:chExt cx="6238800" cy="948900"/>
              </a:xfrm>
            </p:grpSpPr>
            <p:grpSp>
              <p:nvGrpSpPr>
                <p:cNvPr id="246" name="Google Shape;246;p23"/>
                <p:cNvGrpSpPr/>
                <p:nvPr/>
              </p:nvGrpSpPr>
              <p:grpSpPr>
                <a:xfrm>
                  <a:off x="2589325" y="1868950"/>
                  <a:ext cx="6238800" cy="948900"/>
                  <a:chOff x="2589325" y="1868950"/>
                  <a:chExt cx="6238800" cy="948900"/>
                </a:xfrm>
              </p:grpSpPr>
              <p:sp>
                <p:nvSpPr>
                  <p:cNvPr id="247" name="Google Shape;247;p23"/>
                  <p:cNvSpPr/>
                  <p:nvPr/>
                </p:nvSpPr>
                <p:spPr>
                  <a:xfrm>
                    <a:off x="2589325" y="1868950"/>
                    <a:ext cx="6238800" cy="9489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i="1"/>
                  </a:p>
                </p:txBody>
              </p:sp>
              <p:sp>
                <p:nvSpPr>
                  <p:cNvPr id="248" name="Google Shape;248;p23"/>
                  <p:cNvSpPr txBox="1"/>
                  <p:nvPr/>
                </p:nvSpPr>
                <p:spPr>
                  <a:xfrm>
                    <a:off x="3435675" y="2112550"/>
                    <a:ext cx="259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1800"/>
                      <a:t>VC</a:t>
                    </a:r>
                    <a:r>
                      <a:rPr baseline="-25000" lang="de-DE" sz="1800"/>
                      <a:t>ident</a:t>
                    </a:r>
                    <a:endParaRPr baseline="-25000" sz="1800"/>
                  </a:p>
                </p:txBody>
              </p:sp>
            </p:grpSp>
            <p:cxnSp>
              <p:nvCxnSpPr>
                <p:cNvPr id="249" name="Google Shape;249;p23"/>
                <p:cNvCxnSpPr/>
                <p:nvPr/>
              </p:nvCxnSpPr>
              <p:spPr>
                <a:xfrm>
                  <a:off x="4204575" y="1909300"/>
                  <a:ext cx="0" cy="868200"/>
                </a:xfrm>
                <a:prstGeom prst="straightConnector1">
                  <a:avLst/>
                </a:prstGeom>
                <a:noFill/>
                <a:ln cap="flat" cmpd="sng" w="28575">
                  <a:solidFill>
                    <a:srgbClr val="999999"/>
                  </a:solidFill>
                  <a:prstDash val="solid"/>
                  <a:round/>
                  <a:headEnd len="med" w="med" type="none"/>
                  <a:tailEnd len="med" w="med" type="none"/>
                </a:ln>
              </p:spPr>
            </p:cxnSp>
          </p:grpSp>
          <p:sp>
            <p:nvSpPr>
              <p:cNvPr id="250" name="Google Shape;250;p23"/>
              <p:cNvSpPr txBox="1"/>
              <p:nvPr/>
            </p:nvSpPr>
            <p:spPr>
              <a:xfrm>
                <a:off x="4203025" y="2941500"/>
                <a:ext cx="4685100" cy="757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de-DE"/>
                  <a:t>VC identifying the learner</a:t>
                </a:r>
                <a:endParaRPr/>
              </a:p>
              <a:p>
                <a:pPr indent="-317500" lvl="0" marL="457200" rtl="0" algn="l">
                  <a:spcBef>
                    <a:spcPts val="0"/>
                  </a:spcBef>
                  <a:spcAft>
                    <a:spcPts val="0"/>
                  </a:spcAft>
                  <a:buSzPts val="1400"/>
                  <a:buChar char="●"/>
                </a:pPr>
                <a:r>
                  <a:rPr lang="de-DE"/>
                  <a:t>Needs to be linked to other VCs </a:t>
                </a:r>
                <a:r>
                  <a:rPr b="1" lang="de-DE"/>
                  <a:t>if</a:t>
                </a:r>
                <a:r>
                  <a:rPr lang="de-DE"/>
                  <a:t> real life identity is required by relying party</a:t>
                </a:r>
                <a:endParaRPr/>
              </a:p>
            </p:txBody>
          </p:sp>
        </p:grpSp>
        <p:pic>
          <p:nvPicPr>
            <p:cNvPr id="251" name="Google Shape;251;p23"/>
            <p:cNvPicPr preferRelativeResize="0"/>
            <p:nvPr/>
          </p:nvPicPr>
          <p:blipFill>
            <a:blip r:embed="rId4">
              <a:alphaModFix/>
            </a:blip>
            <a:stretch>
              <a:fillRect/>
            </a:stretch>
          </p:blipFill>
          <p:spPr>
            <a:xfrm>
              <a:off x="2714875" y="3132213"/>
              <a:ext cx="727800" cy="511825"/>
            </a:xfrm>
            <a:prstGeom prst="rect">
              <a:avLst/>
            </a:prstGeom>
            <a:noFill/>
            <a:ln>
              <a:noFill/>
            </a:ln>
          </p:spPr>
        </p:pic>
      </p:grpSp>
      <p:pic>
        <p:nvPicPr>
          <p:cNvPr id="252" name="Google Shape;252;p23"/>
          <p:cNvPicPr preferRelativeResize="0"/>
          <p:nvPr/>
        </p:nvPicPr>
        <p:blipFill>
          <a:blip r:embed="rId5">
            <a:alphaModFix/>
          </a:blip>
          <a:stretch>
            <a:fillRect/>
          </a:stretch>
        </p:blipFill>
        <p:spPr>
          <a:xfrm>
            <a:off x="2714875" y="2045390"/>
            <a:ext cx="727800" cy="516022"/>
          </a:xfrm>
          <a:prstGeom prst="rect">
            <a:avLst/>
          </a:prstGeom>
          <a:noFill/>
          <a:ln>
            <a:noFill/>
          </a:ln>
        </p:spPr>
      </p:pic>
      <p:pic>
        <p:nvPicPr>
          <p:cNvPr id="253" name="Google Shape;253;p23"/>
          <p:cNvPicPr preferRelativeResize="0"/>
          <p:nvPr/>
        </p:nvPicPr>
        <p:blipFill>
          <a:blip r:embed="rId6">
            <a:alphaModFix/>
          </a:blip>
          <a:stretch>
            <a:fillRect/>
          </a:stretch>
        </p:blipFill>
        <p:spPr>
          <a:xfrm>
            <a:off x="677125" y="4072623"/>
            <a:ext cx="1286077" cy="6122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4"/>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Where do we get (trusted) data from?</a:t>
            </a:r>
            <a:endParaRPr baseline="-25000"/>
          </a:p>
        </p:txBody>
      </p:sp>
      <p:sp>
        <p:nvSpPr>
          <p:cNvPr id="259" name="Google Shape;259;p24"/>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260" name="Google Shape;260;p24"/>
          <p:cNvPicPr preferRelativeResize="0"/>
          <p:nvPr/>
        </p:nvPicPr>
        <p:blipFill>
          <a:blip r:embed="rId3">
            <a:alphaModFix/>
          </a:blip>
          <a:stretch>
            <a:fillRect/>
          </a:stretch>
        </p:blipFill>
        <p:spPr>
          <a:xfrm>
            <a:off x="319100" y="1356900"/>
            <a:ext cx="8123044" cy="3771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5"/>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Where do we get (trusted) data from?</a:t>
            </a:r>
            <a:endParaRPr baseline="-25000"/>
          </a:p>
        </p:txBody>
      </p:sp>
      <p:sp>
        <p:nvSpPr>
          <p:cNvPr id="266" name="Google Shape;266;p25"/>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267" name="Google Shape;267;p25"/>
          <p:cNvSpPr txBox="1"/>
          <p:nvPr>
            <p:ph idx="1" type="body"/>
          </p:nvPr>
        </p:nvSpPr>
        <p:spPr>
          <a:xfrm>
            <a:off x="5892925" y="1672525"/>
            <a:ext cx="3177000" cy="612300"/>
          </a:xfrm>
          <a:prstGeom prst="rect">
            <a:avLst/>
          </a:prstGeom>
          <a:noFill/>
          <a:ln>
            <a:noFill/>
          </a:ln>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de-DE"/>
              <a:t>Use established Single-Sign On</a:t>
            </a:r>
            <a:endParaRPr/>
          </a:p>
          <a:p>
            <a:pPr indent="-317500" lvl="0" marL="457200" rtl="0" algn="l">
              <a:lnSpc>
                <a:spcPct val="150000"/>
              </a:lnSpc>
              <a:spcBef>
                <a:spcPts val="0"/>
              </a:spcBef>
              <a:spcAft>
                <a:spcPts val="0"/>
              </a:spcAft>
              <a:buSzPts val="1400"/>
              <a:buChar char="●"/>
            </a:pPr>
            <a:r>
              <a:rPr lang="de-DE"/>
              <a:t>SSO-to-VC Middleware</a:t>
            </a:r>
            <a:endParaRPr/>
          </a:p>
          <a:p>
            <a:pPr indent="0" lvl="0" marL="0" rtl="0" algn="l">
              <a:lnSpc>
                <a:spcPct val="150000"/>
              </a:lnSpc>
              <a:spcBef>
                <a:spcPts val="0"/>
              </a:spcBef>
              <a:spcAft>
                <a:spcPts val="0"/>
              </a:spcAft>
              <a:buNone/>
            </a:pPr>
            <a:r>
              <a:t/>
            </a:r>
            <a:endParaRPr sz="1400"/>
          </a:p>
        </p:txBody>
      </p:sp>
      <p:pic>
        <p:nvPicPr>
          <p:cNvPr id="268" name="Google Shape;268;p25"/>
          <p:cNvPicPr preferRelativeResize="0"/>
          <p:nvPr/>
        </p:nvPicPr>
        <p:blipFill>
          <a:blip r:embed="rId3">
            <a:alphaModFix/>
          </a:blip>
          <a:stretch>
            <a:fillRect/>
          </a:stretch>
        </p:blipFill>
        <p:spPr>
          <a:xfrm>
            <a:off x="7498645" y="3159833"/>
            <a:ext cx="1161125" cy="538350"/>
          </a:xfrm>
          <a:prstGeom prst="rect">
            <a:avLst/>
          </a:prstGeom>
          <a:noFill/>
          <a:ln>
            <a:noFill/>
          </a:ln>
        </p:spPr>
      </p:pic>
      <p:pic>
        <p:nvPicPr>
          <p:cNvPr id="269" name="Google Shape;269;p25"/>
          <p:cNvPicPr preferRelativeResize="0"/>
          <p:nvPr/>
        </p:nvPicPr>
        <p:blipFill rotWithShape="1">
          <a:blip r:embed="rId4">
            <a:alphaModFix/>
          </a:blip>
          <a:srcRect b="0" l="0" r="2978" t="11995"/>
          <a:stretch/>
        </p:blipFill>
        <p:spPr>
          <a:xfrm>
            <a:off x="7498653" y="2600450"/>
            <a:ext cx="1309023" cy="445275"/>
          </a:xfrm>
          <a:prstGeom prst="rect">
            <a:avLst/>
          </a:prstGeom>
          <a:noFill/>
          <a:ln>
            <a:noFill/>
          </a:ln>
        </p:spPr>
      </p:pic>
      <p:grpSp>
        <p:nvGrpSpPr>
          <p:cNvPr id="270" name="Google Shape;270;p25"/>
          <p:cNvGrpSpPr/>
          <p:nvPr/>
        </p:nvGrpSpPr>
        <p:grpSpPr>
          <a:xfrm>
            <a:off x="6158588" y="2402313"/>
            <a:ext cx="1038688" cy="2452674"/>
            <a:chOff x="6176213" y="2402300"/>
            <a:chExt cx="1038688" cy="2452674"/>
          </a:xfrm>
        </p:grpSpPr>
        <p:pic>
          <p:nvPicPr>
            <p:cNvPr id="271" name="Google Shape;271;p25"/>
            <p:cNvPicPr preferRelativeResize="0"/>
            <p:nvPr/>
          </p:nvPicPr>
          <p:blipFill rotWithShape="1">
            <a:blip r:embed="rId5">
              <a:alphaModFix/>
            </a:blip>
            <a:srcRect b="6534" l="5901" r="81745" t="28441"/>
            <a:stretch/>
          </p:blipFill>
          <p:spPr>
            <a:xfrm>
              <a:off x="6176212" y="2402300"/>
              <a:ext cx="1003448" cy="2452674"/>
            </a:xfrm>
            <a:prstGeom prst="rect">
              <a:avLst/>
            </a:prstGeom>
            <a:noFill/>
            <a:ln>
              <a:noFill/>
            </a:ln>
          </p:spPr>
        </p:pic>
        <p:sp>
          <p:nvSpPr>
            <p:cNvPr id="272" name="Google Shape;272;p25"/>
            <p:cNvSpPr/>
            <p:nvPr/>
          </p:nvSpPr>
          <p:spPr>
            <a:xfrm>
              <a:off x="6974600" y="2508600"/>
              <a:ext cx="240300" cy="253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3" name="Google Shape;273;p25" title="oidc.mkv">
            <a:hlinkClick r:id="rId6"/>
          </p:cNvPr>
          <p:cNvPicPr preferRelativeResize="0"/>
          <p:nvPr/>
        </p:nvPicPr>
        <p:blipFill>
          <a:blip r:embed="rId7">
            <a:alphaModFix/>
          </a:blip>
          <a:stretch>
            <a:fillRect/>
          </a:stretch>
        </p:blipFill>
        <p:spPr>
          <a:xfrm>
            <a:off x="319100" y="1645673"/>
            <a:ext cx="5573825" cy="31352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6"/>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Where do we get (trusted) data from?</a:t>
            </a:r>
            <a:endParaRPr baseline="-25000"/>
          </a:p>
        </p:txBody>
      </p:sp>
      <p:sp>
        <p:nvSpPr>
          <p:cNvPr id="279" name="Google Shape;279;p26"/>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280" name="Google Shape;280;p26"/>
          <p:cNvPicPr preferRelativeResize="0"/>
          <p:nvPr/>
        </p:nvPicPr>
        <p:blipFill>
          <a:blip r:embed="rId3">
            <a:alphaModFix/>
          </a:blip>
          <a:stretch>
            <a:fillRect/>
          </a:stretch>
        </p:blipFill>
        <p:spPr>
          <a:xfrm>
            <a:off x="319100" y="1356900"/>
            <a:ext cx="8123044" cy="3771975"/>
          </a:xfrm>
          <a:prstGeom prst="rect">
            <a:avLst/>
          </a:prstGeom>
          <a:noFill/>
          <a:ln>
            <a:noFill/>
          </a:ln>
        </p:spPr>
      </p:pic>
      <p:sp>
        <p:nvSpPr>
          <p:cNvPr id="281" name="Google Shape;281;p26"/>
          <p:cNvSpPr/>
          <p:nvPr/>
        </p:nvSpPr>
        <p:spPr>
          <a:xfrm rot="-1440914">
            <a:off x="1776467" y="1814301"/>
            <a:ext cx="3606816" cy="920605"/>
          </a:xfrm>
          <a:prstGeom prst="rect">
            <a:avLst/>
          </a:prstGeom>
          <a:noFill/>
          <a:ln cap="flat" cmpd="sng" w="28575">
            <a:solidFill>
              <a:srgbClr val="B106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2" name="Google Shape;282;p26"/>
          <p:cNvPicPr preferRelativeResize="0"/>
          <p:nvPr/>
        </p:nvPicPr>
        <p:blipFill rotWithShape="1">
          <a:blip r:embed="rId4">
            <a:alphaModFix/>
          </a:blip>
          <a:srcRect b="37123" l="0" r="0" t="34114"/>
          <a:stretch/>
        </p:blipFill>
        <p:spPr>
          <a:xfrm>
            <a:off x="3781613" y="1689576"/>
            <a:ext cx="1338157" cy="384900"/>
          </a:xfrm>
          <a:prstGeom prst="rect">
            <a:avLst/>
          </a:prstGeom>
          <a:noFill/>
          <a:ln>
            <a:noFill/>
          </a:ln>
        </p:spPr>
      </p:pic>
      <p:pic>
        <p:nvPicPr>
          <p:cNvPr id="283" name="Google Shape;283;p26"/>
          <p:cNvPicPr preferRelativeResize="0"/>
          <p:nvPr/>
        </p:nvPicPr>
        <p:blipFill>
          <a:blip r:embed="rId5">
            <a:alphaModFix/>
          </a:blip>
          <a:stretch>
            <a:fillRect/>
          </a:stretch>
        </p:blipFill>
        <p:spPr>
          <a:xfrm>
            <a:off x="2050223" y="2571746"/>
            <a:ext cx="1038674" cy="516866"/>
          </a:xfrm>
          <a:prstGeom prst="rect">
            <a:avLst/>
          </a:prstGeom>
          <a:noFill/>
          <a:ln>
            <a:noFill/>
          </a:ln>
        </p:spPr>
      </p:pic>
      <p:pic>
        <p:nvPicPr>
          <p:cNvPr id="284" name="Google Shape;284;p26"/>
          <p:cNvPicPr preferRelativeResize="0"/>
          <p:nvPr/>
        </p:nvPicPr>
        <p:blipFill>
          <a:blip r:embed="rId6">
            <a:alphaModFix/>
          </a:blip>
          <a:stretch>
            <a:fillRect/>
          </a:stretch>
        </p:blipFill>
        <p:spPr>
          <a:xfrm>
            <a:off x="2572901" y="2130661"/>
            <a:ext cx="1724800" cy="384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7"/>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Where do we get (trusted) data from?</a:t>
            </a:r>
            <a:endParaRPr baseline="-25000"/>
          </a:p>
        </p:txBody>
      </p:sp>
      <p:sp>
        <p:nvSpPr>
          <p:cNvPr id="290" name="Google Shape;290;p27"/>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291" name="Google Shape;291;p27"/>
          <p:cNvPicPr preferRelativeResize="0"/>
          <p:nvPr/>
        </p:nvPicPr>
        <p:blipFill>
          <a:blip r:embed="rId3">
            <a:alphaModFix/>
          </a:blip>
          <a:stretch>
            <a:fillRect/>
          </a:stretch>
        </p:blipFill>
        <p:spPr>
          <a:xfrm>
            <a:off x="290825" y="1287550"/>
            <a:ext cx="8181115" cy="37989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8"/>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Where do we get (trusted) data from?</a:t>
            </a:r>
            <a:endParaRPr baseline="-25000"/>
          </a:p>
        </p:txBody>
      </p:sp>
      <p:sp>
        <p:nvSpPr>
          <p:cNvPr id="297" name="Google Shape;297;p28"/>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298" name="Google Shape;298;p28"/>
          <p:cNvSpPr txBox="1"/>
          <p:nvPr>
            <p:ph idx="1" type="body"/>
          </p:nvPr>
        </p:nvSpPr>
        <p:spPr>
          <a:xfrm>
            <a:off x="319100" y="1545325"/>
            <a:ext cx="7072500" cy="2583300"/>
          </a:xfrm>
          <a:prstGeom prst="rect">
            <a:avLst/>
          </a:prstGeom>
          <a:noFill/>
          <a:ln>
            <a:noFill/>
          </a:ln>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de-DE"/>
              <a:t>Use established standards?</a:t>
            </a:r>
            <a:endParaRPr/>
          </a:p>
          <a:p>
            <a:pPr indent="-317500" lvl="0" marL="457200" rtl="0" algn="l">
              <a:lnSpc>
                <a:spcPct val="150000"/>
              </a:lnSpc>
              <a:spcBef>
                <a:spcPts val="0"/>
              </a:spcBef>
              <a:spcAft>
                <a:spcPts val="0"/>
              </a:spcAft>
              <a:buSzPts val="1400"/>
              <a:buChar char="●"/>
            </a:pPr>
            <a:r>
              <a:rPr lang="de-DE"/>
              <a:t>x-to-VC Middleware?</a:t>
            </a:r>
            <a:endParaRPr/>
          </a:p>
          <a:p>
            <a:pPr indent="-317500" lvl="0" marL="457200" rtl="0" algn="l">
              <a:lnSpc>
                <a:spcPct val="150000"/>
              </a:lnSpc>
              <a:spcBef>
                <a:spcPts val="0"/>
              </a:spcBef>
              <a:spcAft>
                <a:spcPts val="0"/>
              </a:spcAft>
              <a:buSzPts val="1400"/>
              <a:buChar char="●"/>
            </a:pPr>
            <a:r>
              <a:rPr lang="de-DE"/>
              <a:t>Most systems do not expose this information easily</a:t>
            </a:r>
            <a:endParaRPr/>
          </a:p>
          <a:p>
            <a:pPr indent="0" lvl="0" marL="0" rtl="0" algn="l">
              <a:lnSpc>
                <a:spcPct val="150000"/>
              </a:lnSpc>
              <a:spcBef>
                <a:spcPts val="0"/>
              </a:spcBef>
              <a:spcAft>
                <a:spcPts val="0"/>
              </a:spcAft>
              <a:buNone/>
            </a:pPr>
            <a:r>
              <a:t/>
            </a:r>
            <a:endParaRPr/>
          </a:p>
          <a:p>
            <a:pPr indent="-317500" lvl="0" marL="457200" rtl="0" algn="l">
              <a:lnSpc>
                <a:spcPct val="150000"/>
              </a:lnSpc>
              <a:spcBef>
                <a:spcPts val="0"/>
              </a:spcBef>
              <a:spcAft>
                <a:spcPts val="0"/>
              </a:spcAft>
              <a:buSzPts val="1400"/>
              <a:buChar char="●"/>
            </a:pPr>
            <a:r>
              <a:rPr lang="de-DE"/>
              <a:t>Generalised API for VC Issuance (VC-API)</a:t>
            </a:r>
            <a:endParaRPr/>
          </a:p>
          <a:p>
            <a:pPr indent="-317500" lvl="0" marL="457200" rtl="0" algn="l">
              <a:lnSpc>
                <a:spcPct val="150000"/>
              </a:lnSpc>
              <a:spcBef>
                <a:spcPts val="0"/>
              </a:spcBef>
              <a:spcAft>
                <a:spcPts val="0"/>
              </a:spcAft>
              <a:buSzPts val="1400"/>
              <a:buChar char="●"/>
            </a:pPr>
            <a:r>
              <a:rPr lang="de-DE"/>
              <a:t>Integration on a per system basis</a:t>
            </a:r>
            <a:endParaRPr/>
          </a:p>
          <a:p>
            <a:pPr indent="-317500" lvl="1" marL="914400" rtl="0" algn="l">
              <a:lnSpc>
                <a:spcPct val="150000"/>
              </a:lnSpc>
              <a:spcBef>
                <a:spcPts val="0"/>
              </a:spcBef>
              <a:spcAft>
                <a:spcPts val="0"/>
              </a:spcAft>
              <a:buSzPts val="1400"/>
              <a:buChar char="○"/>
            </a:pPr>
            <a:r>
              <a:rPr lang="de-DE" sz="1400"/>
              <a:t>openHPI</a:t>
            </a:r>
            <a:endParaRPr sz="1400"/>
          </a:p>
          <a:p>
            <a:pPr indent="-317500" lvl="1" marL="914400" rtl="0" algn="l">
              <a:lnSpc>
                <a:spcPct val="150000"/>
              </a:lnSpc>
              <a:spcBef>
                <a:spcPts val="0"/>
              </a:spcBef>
              <a:spcAft>
                <a:spcPts val="0"/>
              </a:spcAft>
              <a:buSzPts val="1400"/>
              <a:buChar char="○"/>
            </a:pPr>
            <a:r>
              <a:rPr lang="de-DE" sz="1400"/>
              <a:t>TUMOnline</a:t>
            </a:r>
            <a:endParaRPr sz="1400"/>
          </a:p>
          <a:p>
            <a:pPr indent="0" lvl="0" marL="0" rtl="0" algn="l">
              <a:lnSpc>
                <a:spcPct val="150000"/>
              </a:lnSpc>
              <a:spcBef>
                <a:spcPts val="0"/>
              </a:spcBef>
              <a:spcAft>
                <a:spcPts val="0"/>
              </a:spcAft>
              <a:buNone/>
            </a:pPr>
            <a:r>
              <a:t/>
            </a:r>
            <a:endParaRPr sz="1400"/>
          </a:p>
        </p:txBody>
      </p:sp>
      <p:pic>
        <p:nvPicPr>
          <p:cNvPr id="299" name="Google Shape;299;p28"/>
          <p:cNvPicPr preferRelativeResize="0"/>
          <p:nvPr/>
        </p:nvPicPr>
        <p:blipFill>
          <a:blip r:embed="rId3">
            <a:alphaModFix/>
          </a:blip>
          <a:stretch>
            <a:fillRect/>
          </a:stretch>
        </p:blipFill>
        <p:spPr>
          <a:xfrm>
            <a:off x="5113150" y="1602125"/>
            <a:ext cx="1383900" cy="959475"/>
          </a:xfrm>
          <a:prstGeom prst="rect">
            <a:avLst/>
          </a:prstGeom>
          <a:noFill/>
          <a:ln>
            <a:noFill/>
          </a:ln>
        </p:spPr>
      </p:pic>
      <p:pic>
        <p:nvPicPr>
          <p:cNvPr id="300" name="Google Shape;300;p28"/>
          <p:cNvPicPr preferRelativeResize="0"/>
          <p:nvPr/>
        </p:nvPicPr>
        <p:blipFill rotWithShape="1">
          <a:blip r:embed="rId4">
            <a:alphaModFix/>
          </a:blip>
          <a:srcRect b="36573" l="0" r="0" t="34492"/>
          <a:stretch/>
        </p:blipFill>
        <p:spPr>
          <a:xfrm>
            <a:off x="6627050" y="1448760"/>
            <a:ext cx="1587000" cy="459175"/>
          </a:xfrm>
          <a:prstGeom prst="rect">
            <a:avLst/>
          </a:prstGeom>
          <a:noFill/>
          <a:ln>
            <a:noFill/>
          </a:ln>
        </p:spPr>
      </p:pic>
      <p:sp>
        <p:nvSpPr>
          <p:cNvPr id="301" name="Google Shape;301;p28"/>
          <p:cNvSpPr txBox="1"/>
          <p:nvPr/>
        </p:nvSpPr>
        <p:spPr>
          <a:xfrm>
            <a:off x="6868600" y="1999800"/>
            <a:ext cx="21906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2300">
                <a:solidFill>
                  <a:srgbClr val="999999"/>
                </a:solidFill>
              </a:rPr>
              <a:t>{</a:t>
            </a:r>
            <a:r>
              <a:rPr lang="de-DE" sz="2300">
                <a:solidFill>
                  <a:schemeClr val="accent2"/>
                </a:solidFill>
              </a:rPr>
              <a:t> xAPI </a:t>
            </a:r>
            <a:r>
              <a:rPr lang="de-DE" sz="2300">
                <a:solidFill>
                  <a:srgbClr val="999999"/>
                </a:solidFill>
              </a:rPr>
              <a:t>}</a:t>
            </a:r>
            <a:endParaRPr sz="2300">
              <a:solidFill>
                <a:srgbClr val="99999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1"/>
          <p:cNvSpPr txBox="1"/>
          <p:nvPr>
            <p:ph type="title"/>
          </p:nvPr>
        </p:nvSpPr>
        <p:spPr>
          <a:xfrm>
            <a:off x="319090" y="972000"/>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de-DE"/>
              <a:t>DiBiHo Project Summary</a:t>
            </a:r>
            <a:endParaRPr/>
          </a:p>
        </p:txBody>
      </p:sp>
      <p:sp>
        <p:nvSpPr>
          <p:cNvPr id="83" name="Google Shape;83;p11"/>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84" name="Google Shape;84;p11"/>
          <p:cNvSpPr/>
          <p:nvPr/>
        </p:nvSpPr>
        <p:spPr>
          <a:xfrm>
            <a:off x="319090" y="1553598"/>
            <a:ext cx="2735100" cy="14502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de-DE"/>
              <a:t>Consortium</a:t>
            </a:r>
            <a:endParaRPr b="0" i="0" sz="1800" u="none" cap="none" strike="noStrike">
              <a:solidFill>
                <a:srgbClr val="FFFFFF"/>
              </a:solidFill>
              <a:latin typeface="Arial"/>
              <a:ea typeface="Arial"/>
              <a:cs typeface="Arial"/>
              <a:sym typeface="Arial"/>
            </a:endParaRPr>
          </a:p>
        </p:txBody>
      </p:sp>
      <p:sp>
        <p:nvSpPr>
          <p:cNvPr id="85" name="Google Shape;85;p11"/>
          <p:cNvSpPr/>
          <p:nvPr/>
        </p:nvSpPr>
        <p:spPr>
          <a:xfrm>
            <a:off x="3193313" y="1553598"/>
            <a:ext cx="5467800" cy="14502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de-DE"/>
              <a:t>Project Goal</a:t>
            </a:r>
            <a:endParaRPr b="0" i="0" sz="1800" u="none" cap="none" strike="noStrike">
              <a:solidFill>
                <a:srgbClr val="FFFFFF"/>
              </a:solidFill>
              <a:latin typeface="Arial"/>
              <a:ea typeface="Arial"/>
              <a:cs typeface="Arial"/>
              <a:sym typeface="Arial"/>
            </a:endParaRPr>
          </a:p>
        </p:txBody>
      </p:sp>
      <p:sp>
        <p:nvSpPr>
          <p:cNvPr id="86" name="Google Shape;86;p11"/>
          <p:cNvSpPr/>
          <p:nvPr/>
        </p:nvSpPr>
        <p:spPr>
          <a:xfrm>
            <a:off x="3193325" y="1890301"/>
            <a:ext cx="5467800" cy="938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de-DE" sz="1200">
                <a:solidFill>
                  <a:schemeClr val="dk1"/>
                </a:solidFill>
              </a:rPr>
              <a:t>Exploration of a </a:t>
            </a:r>
            <a:r>
              <a:rPr b="1" lang="de-DE" sz="1200">
                <a:solidFill>
                  <a:schemeClr val="dk1"/>
                </a:solidFill>
              </a:rPr>
              <a:t>trusted, distributed, </a:t>
            </a:r>
            <a:r>
              <a:rPr lang="de-DE" sz="1200">
                <a:solidFill>
                  <a:schemeClr val="dk1"/>
                </a:solidFill>
              </a:rPr>
              <a:t>and </a:t>
            </a:r>
            <a:r>
              <a:rPr b="1" lang="de-DE" sz="1200">
                <a:solidFill>
                  <a:schemeClr val="dk1"/>
                </a:solidFill>
              </a:rPr>
              <a:t>internationally interoperable infrastructure standard </a:t>
            </a:r>
            <a:r>
              <a:rPr lang="de-DE" sz="1200">
                <a:solidFill>
                  <a:schemeClr val="dk1"/>
                </a:solidFill>
              </a:rPr>
              <a:t>for issuing, storing, presenting, and verifying </a:t>
            </a:r>
            <a:r>
              <a:rPr b="1" lang="de-DE" sz="1200">
                <a:solidFill>
                  <a:schemeClr val="dk1"/>
                </a:solidFill>
              </a:rPr>
              <a:t>digital academic credentials </a:t>
            </a:r>
            <a:r>
              <a:rPr lang="de-DE" sz="1200">
                <a:solidFill>
                  <a:schemeClr val="dk1"/>
                </a:solidFill>
              </a:rPr>
              <a:t>in a </a:t>
            </a:r>
            <a:r>
              <a:rPr b="1" lang="de-DE" sz="1200">
                <a:solidFill>
                  <a:schemeClr val="dk1"/>
                </a:solidFill>
              </a:rPr>
              <a:t>national and international context </a:t>
            </a:r>
            <a:r>
              <a:rPr lang="de-DE" sz="1200">
                <a:solidFill>
                  <a:schemeClr val="dk1"/>
                </a:solidFill>
              </a:rPr>
              <a:t>for </a:t>
            </a:r>
            <a:r>
              <a:rPr b="1" lang="de-DE" sz="1200">
                <a:solidFill>
                  <a:schemeClr val="dk1"/>
                </a:solidFill>
              </a:rPr>
              <a:t>German Higher Education Institutions</a:t>
            </a:r>
            <a:r>
              <a:rPr lang="de-DE" sz="1200">
                <a:solidFill>
                  <a:schemeClr val="dk1"/>
                </a:solidFill>
              </a:rPr>
              <a:t>.</a:t>
            </a:r>
            <a:endParaRPr sz="1200">
              <a:solidFill>
                <a:schemeClr val="dk1"/>
              </a:solidFill>
            </a:endParaRPr>
          </a:p>
          <a:p>
            <a:pPr indent="0" lvl="0" marL="0" marR="0" rtl="0" algn="l">
              <a:spcBef>
                <a:spcPts val="1200"/>
              </a:spcBef>
              <a:spcAft>
                <a:spcPts val="0"/>
              </a:spcAft>
              <a:buNone/>
            </a:pPr>
            <a:r>
              <a:t/>
            </a:r>
            <a:endParaRPr sz="1200"/>
          </a:p>
        </p:txBody>
      </p:sp>
      <p:sp>
        <p:nvSpPr>
          <p:cNvPr id="87" name="Google Shape;87;p11"/>
          <p:cNvSpPr/>
          <p:nvPr/>
        </p:nvSpPr>
        <p:spPr>
          <a:xfrm>
            <a:off x="311162" y="3137128"/>
            <a:ext cx="1654800" cy="14502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de-DE"/>
              <a:t>Project Period</a:t>
            </a:r>
            <a:endParaRPr b="0" i="0" sz="1800" u="none" cap="none" strike="noStrike">
              <a:solidFill>
                <a:srgbClr val="FFFFFF"/>
              </a:solidFill>
              <a:latin typeface="Arial"/>
              <a:ea typeface="Arial"/>
              <a:cs typeface="Arial"/>
              <a:sym typeface="Arial"/>
            </a:endParaRPr>
          </a:p>
        </p:txBody>
      </p:sp>
      <p:sp>
        <p:nvSpPr>
          <p:cNvPr id="88" name="Google Shape;88;p11"/>
          <p:cNvSpPr/>
          <p:nvPr/>
        </p:nvSpPr>
        <p:spPr>
          <a:xfrm>
            <a:off x="311162" y="3723731"/>
            <a:ext cx="1629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de-DE" sz="1200" u="none" cap="none" strike="noStrike">
                <a:solidFill>
                  <a:srgbClr val="000000"/>
                </a:solidFill>
                <a:latin typeface="Arial"/>
                <a:ea typeface="Arial"/>
                <a:cs typeface="Arial"/>
                <a:sym typeface="Arial"/>
              </a:rPr>
              <a:t>11/2020 – 12/2022</a:t>
            </a:r>
            <a:endParaRPr b="0" i="0" sz="1800" u="none" cap="none" strike="noStrike">
              <a:solidFill>
                <a:srgbClr val="000000"/>
              </a:solidFill>
              <a:latin typeface="Arial"/>
              <a:ea typeface="Arial"/>
              <a:cs typeface="Arial"/>
              <a:sym typeface="Arial"/>
            </a:endParaRPr>
          </a:p>
        </p:txBody>
      </p:sp>
      <p:sp>
        <p:nvSpPr>
          <p:cNvPr id="89" name="Google Shape;89;p11"/>
          <p:cNvSpPr/>
          <p:nvPr/>
        </p:nvSpPr>
        <p:spPr>
          <a:xfrm>
            <a:off x="2112264" y="3131187"/>
            <a:ext cx="2075400" cy="14502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de-DE"/>
              <a:t>Funding</a:t>
            </a:r>
            <a:endParaRPr b="0" i="0" sz="1800" u="none" cap="none" strike="noStrike">
              <a:solidFill>
                <a:srgbClr val="FFFFFF"/>
              </a:solidFill>
              <a:latin typeface="Arial"/>
              <a:ea typeface="Arial"/>
              <a:cs typeface="Arial"/>
              <a:sym typeface="Arial"/>
            </a:endParaRPr>
          </a:p>
        </p:txBody>
      </p:sp>
      <p:sp>
        <p:nvSpPr>
          <p:cNvPr id="90" name="Google Shape;90;p11"/>
          <p:cNvSpPr/>
          <p:nvPr/>
        </p:nvSpPr>
        <p:spPr>
          <a:xfrm>
            <a:off x="4334060" y="3127254"/>
            <a:ext cx="2523900" cy="14502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de-DE"/>
              <a:t>Contact</a:t>
            </a:r>
            <a:endParaRPr b="0" i="0" sz="1800" u="none" cap="none" strike="noStrike">
              <a:solidFill>
                <a:srgbClr val="FFFFFF"/>
              </a:solidFill>
              <a:latin typeface="Arial"/>
              <a:ea typeface="Arial"/>
              <a:cs typeface="Arial"/>
              <a:sym typeface="Arial"/>
            </a:endParaRPr>
          </a:p>
        </p:txBody>
      </p:sp>
      <p:sp>
        <p:nvSpPr>
          <p:cNvPr id="91" name="Google Shape;91;p11"/>
          <p:cNvSpPr/>
          <p:nvPr/>
        </p:nvSpPr>
        <p:spPr>
          <a:xfrm>
            <a:off x="4334059" y="3509779"/>
            <a:ext cx="25800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000" u="sng"/>
              <a:t>Felix Hoops</a:t>
            </a:r>
            <a:r>
              <a:rPr lang="de-DE" sz="1000"/>
              <a:t> </a:t>
            </a:r>
            <a:r>
              <a:rPr b="0" i="0" lang="de-DE" sz="1000" u="none" cap="none" strike="noStrike">
                <a:solidFill>
                  <a:srgbClr val="000000"/>
                </a:solidFill>
                <a:latin typeface="Arial"/>
                <a:ea typeface="Arial"/>
                <a:cs typeface="Arial"/>
                <a:sym typeface="Arial"/>
              </a:rPr>
              <a:t>(Lead TUM T</a:t>
            </a:r>
            <a:r>
              <a:rPr lang="de-DE" sz="1000"/>
              <a:t>eam</a:t>
            </a:r>
            <a:r>
              <a:rPr b="0" i="0" lang="de-DE" sz="1000" u="none" cap="none" strike="noStrike">
                <a:solidFill>
                  <a:srgbClr val="00000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a:p>
            <a:pPr indent="0" lvl="0" marL="0" marR="0" rtl="0" algn="l">
              <a:spcBef>
                <a:spcPts val="600"/>
              </a:spcBef>
              <a:spcAft>
                <a:spcPts val="0"/>
              </a:spcAft>
              <a:buClr>
                <a:srgbClr val="000000"/>
              </a:buClr>
              <a:buFont typeface="Arial"/>
              <a:buNone/>
            </a:pPr>
            <a:r>
              <a:rPr b="0" i="0" lang="de-DE" sz="1000" u="sng" cap="none" strike="noStrike">
                <a:solidFill>
                  <a:srgbClr val="000000"/>
                </a:solidFill>
                <a:latin typeface="Arial"/>
                <a:ea typeface="Arial"/>
                <a:cs typeface="Arial"/>
                <a:sym typeface="Arial"/>
                <a:hlinkClick r:id="rId3">
                  <a:extLst>
                    <a:ext uri="{A12FA001-AC4F-418D-AE19-62706E023703}">
                      <ahyp:hlinkClr val="tx"/>
                    </a:ext>
                  </a:extLst>
                </a:hlinkClick>
              </a:rPr>
              <a:t>Alexander Mühle</a:t>
            </a:r>
            <a:r>
              <a:rPr b="0" i="0" lang="de-DE" sz="1000" cap="none" strike="noStrike">
                <a:solidFill>
                  <a:srgbClr val="000000"/>
                </a:solidFill>
                <a:uFill>
                  <a:noFill/>
                </a:uFill>
                <a:latin typeface="Arial"/>
                <a:ea typeface="Arial"/>
                <a:cs typeface="Arial"/>
                <a:sym typeface="Arial"/>
                <a:hlinkClick r:id="rId4">
                  <a:extLst>
                    <a:ext uri="{A12FA001-AC4F-418D-AE19-62706E023703}">
                      <ahyp:hlinkClr val="tx"/>
                    </a:ext>
                  </a:extLst>
                </a:hlinkClick>
              </a:rPr>
              <a:t> </a:t>
            </a:r>
            <a:r>
              <a:rPr b="0" i="0" lang="de-DE" sz="1000" u="none" cap="none" strike="noStrike">
                <a:solidFill>
                  <a:srgbClr val="000000"/>
                </a:solidFill>
                <a:latin typeface="Arial"/>
                <a:ea typeface="Arial"/>
                <a:cs typeface="Arial"/>
                <a:sym typeface="Arial"/>
              </a:rPr>
              <a:t>(</a:t>
            </a:r>
            <a:r>
              <a:rPr lang="de-DE" sz="1000"/>
              <a:t>Lead</a:t>
            </a:r>
            <a:r>
              <a:rPr b="0" i="0" lang="de-DE" sz="1000" u="none" cap="none" strike="noStrike">
                <a:solidFill>
                  <a:srgbClr val="000000"/>
                </a:solidFill>
                <a:latin typeface="Arial"/>
                <a:ea typeface="Arial"/>
                <a:cs typeface="Arial"/>
                <a:sym typeface="Arial"/>
              </a:rPr>
              <a:t> HPI Team)</a:t>
            </a:r>
            <a:endParaRPr b="0" i="0" sz="1800" u="none" cap="none" strike="noStrike">
              <a:solidFill>
                <a:srgbClr val="000000"/>
              </a:solidFill>
              <a:latin typeface="Arial"/>
              <a:ea typeface="Arial"/>
              <a:cs typeface="Arial"/>
              <a:sym typeface="Arial"/>
            </a:endParaRPr>
          </a:p>
          <a:p>
            <a:pPr indent="0" lvl="0" marL="0" marR="0" rtl="0" algn="l">
              <a:spcBef>
                <a:spcPts val="600"/>
              </a:spcBef>
              <a:spcAft>
                <a:spcPts val="0"/>
              </a:spcAft>
              <a:buNone/>
            </a:pPr>
            <a:r>
              <a:rPr b="0" i="0" lang="de-DE" sz="1000" u="sng" cap="none" strike="noStrike">
                <a:solidFill>
                  <a:srgbClr val="000000"/>
                </a:solidFill>
                <a:latin typeface="Arial"/>
                <a:ea typeface="Arial"/>
                <a:cs typeface="Arial"/>
                <a:sym typeface="Arial"/>
                <a:hlinkClick r:id="rId5">
                  <a:extLst>
                    <a:ext uri="{A12FA001-AC4F-418D-AE19-62706E023703}">
                      <ahyp:hlinkClr val="tx"/>
                    </a:ext>
                  </a:extLst>
                </a:hlinkClick>
              </a:rPr>
              <a:t>Kathleen Clancy</a:t>
            </a:r>
            <a:r>
              <a:rPr b="0" i="0" lang="de-DE" sz="1000" cap="none" strike="noStrike">
                <a:solidFill>
                  <a:srgbClr val="000000"/>
                </a:solidFill>
                <a:uFill>
                  <a:noFill/>
                </a:uFill>
                <a:latin typeface="Arial"/>
                <a:ea typeface="Arial"/>
                <a:cs typeface="Arial"/>
                <a:sym typeface="Arial"/>
                <a:hlinkClick r:id="rId6">
                  <a:extLst>
                    <a:ext uri="{A12FA001-AC4F-418D-AE19-62706E023703}">
                      <ahyp:hlinkClr val="tx"/>
                    </a:ext>
                  </a:extLst>
                </a:hlinkClick>
              </a:rPr>
              <a:t> </a:t>
            </a:r>
            <a:r>
              <a:rPr b="0" i="0" lang="de-DE" sz="1000" u="none" cap="none" strike="noStrike">
                <a:solidFill>
                  <a:srgbClr val="000000"/>
                </a:solidFill>
                <a:latin typeface="Arial"/>
                <a:ea typeface="Arial"/>
                <a:cs typeface="Arial"/>
                <a:sym typeface="Arial"/>
              </a:rPr>
              <a:t>(</a:t>
            </a:r>
            <a:r>
              <a:rPr lang="de-DE" sz="1000"/>
              <a:t>Lead</a:t>
            </a:r>
            <a:r>
              <a:rPr b="0" i="0" lang="de-DE" sz="1000" u="none" cap="none" strike="noStrike">
                <a:solidFill>
                  <a:srgbClr val="000000"/>
                </a:solidFill>
                <a:latin typeface="Arial"/>
                <a:ea typeface="Arial"/>
                <a:cs typeface="Arial"/>
                <a:sym typeface="Arial"/>
              </a:rPr>
              <a:t> DAAD Team)</a:t>
            </a:r>
            <a:endParaRPr b="0" i="0" sz="1800" u="none" cap="none" strike="noStrike">
              <a:solidFill>
                <a:srgbClr val="000000"/>
              </a:solidFill>
              <a:latin typeface="Arial"/>
              <a:ea typeface="Arial"/>
              <a:cs typeface="Arial"/>
              <a:sym typeface="Arial"/>
            </a:endParaRPr>
          </a:p>
        </p:txBody>
      </p:sp>
      <p:sp>
        <p:nvSpPr>
          <p:cNvPr id="92" name="Google Shape;92;p11"/>
          <p:cNvSpPr/>
          <p:nvPr/>
        </p:nvSpPr>
        <p:spPr>
          <a:xfrm>
            <a:off x="7004373" y="3127254"/>
            <a:ext cx="1656900" cy="14502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de-DE"/>
              <a:t>Website</a:t>
            </a:r>
            <a:endParaRPr b="0" i="0" sz="1800" u="none" cap="none" strike="noStrike">
              <a:solidFill>
                <a:srgbClr val="FFFFFF"/>
              </a:solidFill>
              <a:latin typeface="Arial"/>
              <a:ea typeface="Arial"/>
              <a:cs typeface="Arial"/>
              <a:sym typeface="Arial"/>
            </a:endParaRPr>
          </a:p>
        </p:txBody>
      </p:sp>
      <p:sp>
        <p:nvSpPr>
          <p:cNvPr id="93" name="Google Shape;93;p11"/>
          <p:cNvSpPr/>
          <p:nvPr/>
        </p:nvSpPr>
        <p:spPr>
          <a:xfrm>
            <a:off x="7004373" y="3516110"/>
            <a:ext cx="16569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000" u="sng" cap="none" strike="noStrike">
                <a:solidFill>
                  <a:srgbClr val="000000"/>
                </a:solidFill>
                <a:latin typeface="Arial"/>
                <a:ea typeface="Arial"/>
                <a:cs typeface="Arial"/>
                <a:sym typeface="Arial"/>
                <a:hlinkClick r:id="rId7">
                  <a:extLst>
                    <a:ext uri="{A12FA001-AC4F-418D-AE19-62706E023703}">
                      <ahyp:hlinkClr val="tx"/>
                    </a:ext>
                  </a:extLst>
                </a:hlinkClick>
              </a:rPr>
              <a:t>www.dibiho.de</a:t>
            </a:r>
            <a:endParaRPr b="0" i="0" sz="1800" u="none" cap="none" strike="noStrike">
              <a:solidFill>
                <a:srgbClr val="000000"/>
              </a:solidFill>
              <a:latin typeface="Arial"/>
              <a:ea typeface="Arial"/>
              <a:cs typeface="Arial"/>
              <a:sym typeface="Arial"/>
            </a:endParaRPr>
          </a:p>
        </p:txBody>
      </p:sp>
      <p:pic>
        <p:nvPicPr>
          <p:cNvPr id="94" name="Google Shape;94;p11"/>
          <p:cNvPicPr preferRelativeResize="0"/>
          <p:nvPr/>
        </p:nvPicPr>
        <p:blipFill rotWithShape="1">
          <a:blip r:embed="rId8">
            <a:alphaModFix/>
          </a:blip>
          <a:srcRect b="0" l="0" r="0" t="0"/>
          <a:stretch/>
        </p:blipFill>
        <p:spPr>
          <a:xfrm>
            <a:off x="1427074" y="2161427"/>
            <a:ext cx="629547" cy="355509"/>
          </a:xfrm>
          <a:prstGeom prst="rect">
            <a:avLst/>
          </a:prstGeom>
          <a:noFill/>
          <a:ln>
            <a:noFill/>
          </a:ln>
        </p:spPr>
      </p:pic>
      <p:pic>
        <p:nvPicPr>
          <p:cNvPr id="95" name="Google Shape;95;p11"/>
          <p:cNvPicPr preferRelativeResize="0"/>
          <p:nvPr/>
        </p:nvPicPr>
        <p:blipFill rotWithShape="1">
          <a:blip r:embed="rId9">
            <a:alphaModFix/>
          </a:blip>
          <a:srcRect b="0" l="0" r="0" t="0"/>
          <a:stretch/>
        </p:blipFill>
        <p:spPr>
          <a:xfrm>
            <a:off x="590300" y="2187534"/>
            <a:ext cx="575483" cy="303295"/>
          </a:xfrm>
          <a:prstGeom prst="rect">
            <a:avLst/>
          </a:prstGeom>
          <a:noFill/>
          <a:ln>
            <a:noFill/>
          </a:ln>
        </p:spPr>
      </p:pic>
      <p:pic>
        <p:nvPicPr>
          <p:cNvPr id="96" name="Google Shape;96;p11"/>
          <p:cNvPicPr preferRelativeResize="0"/>
          <p:nvPr/>
        </p:nvPicPr>
        <p:blipFill rotWithShape="1">
          <a:blip r:embed="rId10">
            <a:alphaModFix/>
          </a:blip>
          <a:srcRect b="25207" l="20215" r="20328" t="7448"/>
          <a:stretch/>
        </p:blipFill>
        <p:spPr>
          <a:xfrm>
            <a:off x="2317911" y="2106612"/>
            <a:ext cx="464978" cy="465137"/>
          </a:xfrm>
          <a:prstGeom prst="rect">
            <a:avLst/>
          </a:prstGeom>
          <a:noFill/>
          <a:ln>
            <a:noFill/>
          </a:ln>
        </p:spPr>
      </p:pic>
      <p:sp>
        <p:nvSpPr>
          <p:cNvPr id="97" name="Google Shape;97;p11"/>
          <p:cNvSpPr txBox="1"/>
          <p:nvPr/>
        </p:nvSpPr>
        <p:spPr>
          <a:xfrm>
            <a:off x="2702075" y="4423550"/>
            <a:ext cx="1444800" cy="153900"/>
          </a:xfrm>
          <a:prstGeom prst="rect">
            <a:avLst/>
          </a:prstGeom>
          <a:noFill/>
          <a:ln>
            <a:noFill/>
          </a:ln>
        </p:spPr>
        <p:txBody>
          <a:bodyPr anchorCtr="0" anchor="t" bIns="0" lIns="0" spcFirstLastPara="1" rIns="0" wrap="square" tIns="0">
            <a:spAutoFit/>
          </a:bodyPr>
          <a:lstStyle/>
          <a:p>
            <a:pPr indent="0" lvl="0" marL="0" marR="0" rtl="0" algn="r">
              <a:lnSpc>
                <a:spcPct val="114000"/>
              </a:lnSpc>
              <a:spcBef>
                <a:spcPts val="0"/>
              </a:spcBef>
              <a:spcAft>
                <a:spcPts val="0"/>
              </a:spcAft>
              <a:buNone/>
            </a:pPr>
            <a:r>
              <a:rPr lang="de-DE" sz="1000"/>
              <a:t>Ref. No.</a:t>
            </a:r>
            <a:r>
              <a:rPr b="0" i="0" lang="de-DE" sz="1000" u="none" cap="none" strike="noStrike">
                <a:solidFill>
                  <a:srgbClr val="000000"/>
                </a:solidFill>
                <a:latin typeface="Arial"/>
                <a:ea typeface="Arial"/>
                <a:cs typeface="Arial"/>
                <a:sym typeface="Arial"/>
              </a:rPr>
              <a:t>: M534800</a:t>
            </a:r>
            <a:endParaRPr sz="1000"/>
          </a:p>
        </p:txBody>
      </p:sp>
      <p:pic>
        <p:nvPicPr>
          <p:cNvPr id="98" name="Google Shape;98;p11"/>
          <p:cNvPicPr preferRelativeResize="0"/>
          <p:nvPr/>
        </p:nvPicPr>
        <p:blipFill rotWithShape="1">
          <a:blip r:embed="rId11">
            <a:alphaModFix/>
          </a:blip>
          <a:srcRect b="18593" l="7577" r="28315" t="24267"/>
          <a:stretch/>
        </p:blipFill>
        <p:spPr>
          <a:xfrm>
            <a:off x="2476802" y="3509774"/>
            <a:ext cx="1346324" cy="8248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9"/>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Where do we get (trusted) data from?</a:t>
            </a:r>
            <a:endParaRPr baseline="-25000"/>
          </a:p>
        </p:txBody>
      </p:sp>
      <p:sp>
        <p:nvSpPr>
          <p:cNvPr id="307" name="Google Shape;307;p29"/>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08" name="Google Shape;308;p29"/>
          <p:cNvSpPr/>
          <p:nvPr/>
        </p:nvSpPr>
        <p:spPr>
          <a:xfrm>
            <a:off x="859475" y="1671800"/>
            <a:ext cx="832800" cy="34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DE">
                <a:solidFill>
                  <a:schemeClr val="lt1"/>
                </a:solidFill>
              </a:rPr>
              <a:t>DiBiHo</a:t>
            </a:r>
            <a:endParaRPr>
              <a:solidFill>
                <a:schemeClr val="lt1"/>
              </a:solidFill>
            </a:endParaRPr>
          </a:p>
        </p:txBody>
      </p:sp>
      <p:sp>
        <p:nvSpPr>
          <p:cNvPr id="309" name="Google Shape;309;p29"/>
          <p:cNvSpPr/>
          <p:nvPr/>
        </p:nvSpPr>
        <p:spPr>
          <a:xfrm>
            <a:off x="3682900" y="1671800"/>
            <a:ext cx="979800" cy="34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DE">
                <a:solidFill>
                  <a:schemeClr val="lt1"/>
                </a:solidFill>
              </a:rPr>
              <a:t>openHPI</a:t>
            </a:r>
            <a:endParaRPr>
              <a:solidFill>
                <a:schemeClr val="lt1"/>
              </a:solidFill>
            </a:endParaRPr>
          </a:p>
        </p:txBody>
      </p:sp>
      <p:cxnSp>
        <p:nvCxnSpPr>
          <p:cNvPr id="310" name="Google Shape;310;p29"/>
          <p:cNvCxnSpPr/>
          <p:nvPr/>
        </p:nvCxnSpPr>
        <p:spPr>
          <a:xfrm flipH="1">
            <a:off x="1250975" y="2017700"/>
            <a:ext cx="24900" cy="2985000"/>
          </a:xfrm>
          <a:prstGeom prst="straightConnector1">
            <a:avLst/>
          </a:prstGeom>
          <a:noFill/>
          <a:ln cap="flat" cmpd="sng" w="9525">
            <a:solidFill>
              <a:schemeClr val="dk2"/>
            </a:solidFill>
            <a:prstDash val="dash"/>
            <a:round/>
            <a:headEnd len="med" w="med" type="none"/>
            <a:tailEnd len="med" w="med" type="none"/>
          </a:ln>
        </p:spPr>
      </p:cxnSp>
      <p:cxnSp>
        <p:nvCxnSpPr>
          <p:cNvPr id="311" name="Google Shape;311;p29"/>
          <p:cNvCxnSpPr/>
          <p:nvPr/>
        </p:nvCxnSpPr>
        <p:spPr>
          <a:xfrm flipH="1">
            <a:off x="4160350" y="2017700"/>
            <a:ext cx="24900" cy="2985000"/>
          </a:xfrm>
          <a:prstGeom prst="straightConnector1">
            <a:avLst/>
          </a:prstGeom>
          <a:noFill/>
          <a:ln cap="flat" cmpd="sng" w="9525">
            <a:solidFill>
              <a:schemeClr val="dk2"/>
            </a:solidFill>
            <a:prstDash val="dash"/>
            <a:round/>
            <a:headEnd len="med" w="med" type="none"/>
            <a:tailEnd len="med" w="med" type="none"/>
          </a:ln>
        </p:spPr>
      </p:cxnSp>
      <p:sp>
        <p:nvSpPr>
          <p:cNvPr id="312" name="Google Shape;312;p29"/>
          <p:cNvSpPr/>
          <p:nvPr/>
        </p:nvSpPr>
        <p:spPr>
          <a:xfrm>
            <a:off x="1090725" y="2241875"/>
            <a:ext cx="3234600" cy="480300"/>
          </a:xfrm>
          <a:prstGeom prst="snip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de-DE" sz="1200">
                <a:solidFill>
                  <a:schemeClr val="lt1"/>
                </a:solidFill>
              </a:rPr>
              <a:t>Request a valid authentication token for a user authenticated via OIDC</a:t>
            </a:r>
            <a:endParaRPr sz="1200">
              <a:solidFill>
                <a:schemeClr val="lt1"/>
              </a:solidFill>
            </a:endParaRPr>
          </a:p>
        </p:txBody>
      </p:sp>
      <p:cxnSp>
        <p:nvCxnSpPr>
          <p:cNvPr id="313" name="Google Shape;313;p29"/>
          <p:cNvCxnSpPr/>
          <p:nvPr/>
        </p:nvCxnSpPr>
        <p:spPr>
          <a:xfrm>
            <a:off x="1275875" y="3029075"/>
            <a:ext cx="2907900" cy="0"/>
          </a:xfrm>
          <a:prstGeom prst="straightConnector1">
            <a:avLst/>
          </a:prstGeom>
          <a:noFill/>
          <a:ln cap="flat" cmpd="sng" w="9525">
            <a:solidFill>
              <a:schemeClr val="dk2"/>
            </a:solidFill>
            <a:prstDash val="solid"/>
            <a:round/>
            <a:headEnd len="med" w="med" type="none"/>
            <a:tailEnd len="med" w="med" type="triangle"/>
          </a:ln>
        </p:spPr>
      </p:cxnSp>
      <p:sp>
        <p:nvSpPr>
          <p:cNvPr id="314" name="Google Shape;314;p29"/>
          <p:cNvSpPr txBox="1"/>
          <p:nvPr/>
        </p:nvSpPr>
        <p:spPr>
          <a:xfrm>
            <a:off x="1674925" y="2738088"/>
            <a:ext cx="3689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sz="1100"/>
              <a:t>post </a:t>
            </a:r>
            <a:r>
              <a:rPr lang="de-DE" sz="1100"/>
              <a:t>/authenticate with uid</a:t>
            </a:r>
            <a:endParaRPr sz="1100"/>
          </a:p>
        </p:txBody>
      </p:sp>
      <p:sp>
        <p:nvSpPr>
          <p:cNvPr id="315" name="Google Shape;315;p29"/>
          <p:cNvSpPr/>
          <p:nvPr/>
        </p:nvSpPr>
        <p:spPr>
          <a:xfrm>
            <a:off x="1112525" y="3108025"/>
            <a:ext cx="3234600" cy="480300"/>
          </a:xfrm>
          <a:prstGeom prst="snip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de-DE" sz="1200">
                <a:solidFill>
                  <a:schemeClr val="lt1"/>
                </a:solidFill>
              </a:rPr>
              <a:t>Request all enrolled courses for the user</a:t>
            </a:r>
            <a:endParaRPr sz="1200">
              <a:solidFill>
                <a:schemeClr val="lt1"/>
              </a:solidFill>
            </a:endParaRPr>
          </a:p>
        </p:txBody>
      </p:sp>
      <p:cxnSp>
        <p:nvCxnSpPr>
          <p:cNvPr id="316" name="Google Shape;316;p29"/>
          <p:cNvCxnSpPr/>
          <p:nvPr/>
        </p:nvCxnSpPr>
        <p:spPr>
          <a:xfrm>
            <a:off x="1250975" y="3902550"/>
            <a:ext cx="2907900" cy="0"/>
          </a:xfrm>
          <a:prstGeom prst="straightConnector1">
            <a:avLst/>
          </a:prstGeom>
          <a:noFill/>
          <a:ln cap="flat" cmpd="sng" w="9525">
            <a:solidFill>
              <a:schemeClr val="dk2"/>
            </a:solidFill>
            <a:prstDash val="solid"/>
            <a:round/>
            <a:headEnd len="med" w="med" type="none"/>
            <a:tailEnd len="med" w="med" type="triangle"/>
          </a:ln>
        </p:spPr>
      </p:cxnSp>
      <p:sp>
        <p:nvSpPr>
          <p:cNvPr id="317" name="Google Shape;317;p29"/>
          <p:cNvSpPr txBox="1"/>
          <p:nvPr/>
        </p:nvSpPr>
        <p:spPr>
          <a:xfrm>
            <a:off x="1650025" y="3611563"/>
            <a:ext cx="3689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sz="1100"/>
              <a:t>get</a:t>
            </a:r>
            <a:r>
              <a:rPr b="1" lang="de-DE" sz="1100"/>
              <a:t> </a:t>
            </a:r>
            <a:r>
              <a:rPr lang="de-DE" sz="1100"/>
              <a:t>/my_courses</a:t>
            </a:r>
            <a:endParaRPr sz="1100"/>
          </a:p>
        </p:txBody>
      </p:sp>
      <p:sp>
        <p:nvSpPr>
          <p:cNvPr id="318" name="Google Shape;318;p29"/>
          <p:cNvSpPr/>
          <p:nvPr/>
        </p:nvSpPr>
        <p:spPr>
          <a:xfrm>
            <a:off x="1112525" y="3988825"/>
            <a:ext cx="3234600" cy="480300"/>
          </a:xfrm>
          <a:prstGeom prst="snip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de-DE" sz="1200">
                <a:solidFill>
                  <a:schemeClr val="lt1"/>
                </a:solidFill>
              </a:rPr>
              <a:t>Request achievements for each course</a:t>
            </a:r>
            <a:endParaRPr sz="1200">
              <a:solidFill>
                <a:schemeClr val="lt1"/>
              </a:solidFill>
            </a:endParaRPr>
          </a:p>
        </p:txBody>
      </p:sp>
      <p:cxnSp>
        <p:nvCxnSpPr>
          <p:cNvPr id="319" name="Google Shape;319;p29"/>
          <p:cNvCxnSpPr/>
          <p:nvPr/>
        </p:nvCxnSpPr>
        <p:spPr>
          <a:xfrm>
            <a:off x="1250975" y="4776025"/>
            <a:ext cx="2907900" cy="0"/>
          </a:xfrm>
          <a:prstGeom prst="straightConnector1">
            <a:avLst/>
          </a:prstGeom>
          <a:noFill/>
          <a:ln cap="flat" cmpd="sng" w="9525">
            <a:solidFill>
              <a:schemeClr val="dk2"/>
            </a:solidFill>
            <a:prstDash val="solid"/>
            <a:round/>
            <a:headEnd len="med" w="med" type="none"/>
            <a:tailEnd len="med" w="med" type="triangle"/>
          </a:ln>
        </p:spPr>
      </p:cxnSp>
      <p:sp>
        <p:nvSpPr>
          <p:cNvPr id="320" name="Google Shape;320;p29"/>
          <p:cNvSpPr txBox="1"/>
          <p:nvPr/>
        </p:nvSpPr>
        <p:spPr>
          <a:xfrm>
            <a:off x="1650025" y="4485038"/>
            <a:ext cx="3689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sz="1100"/>
              <a:t>get </a:t>
            </a:r>
            <a:r>
              <a:rPr lang="de-DE" sz="1100"/>
              <a:t>/my_courses/{id}/achievements</a:t>
            </a:r>
            <a:endParaRPr sz="1100"/>
          </a:p>
        </p:txBody>
      </p:sp>
      <p:pic>
        <p:nvPicPr>
          <p:cNvPr id="321" name="Google Shape;321;p29"/>
          <p:cNvPicPr preferRelativeResize="0"/>
          <p:nvPr/>
        </p:nvPicPr>
        <p:blipFill>
          <a:blip r:embed="rId3">
            <a:alphaModFix/>
          </a:blip>
          <a:stretch>
            <a:fillRect/>
          </a:stretch>
        </p:blipFill>
        <p:spPr>
          <a:xfrm>
            <a:off x="5860900" y="1517051"/>
            <a:ext cx="2323702" cy="567300"/>
          </a:xfrm>
          <a:prstGeom prst="rect">
            <a:avLst/>
          </a:prstGeom>
          <a:noFill/>
          <a:ln>
            <a:noFill/>
          </a:ln>
        </p:spPr>
      </p:pic>
      <p:pic>
        <p:nvPicPr>
          <p:cNvPr id="322" name="Google Shape;322;p29"/>
          <p:cNvPicPr preferRelativeResize="0"/>
          <p:nvPr/>
        </p:nvPicPr>
        <p:blipFill>
          <a:blip r:embed="rId4">
            <a:alphaModFix/>
          </a:blip>
          <a:stretch>
            <a:fillRect/>
          </a:stretch>
        </p:blipFill>
        <p:spPr>
          <a:xfrm>
            <a:off x="6825925" y="2628226"/>
            <a:ext cx="2271073" cy="424728"/>
          </a:xfrm>
          <a:prstGeom prst="rect">
            <a:avLst/>
          </a:prstGeom>
          <a:noFill/>
          <a:ln>
            <a:noFill/>
          </a:ln>
        </p:spPr>
      </p:pic>
      <p:pic>
        <p:nvPicPr>
          <p:cNvPr id="323" name="Google Shape;323;p29"/>
          <p:cNvPicPr preferRelativeResize="0"/>
          <p:nvPr/>
        </p:nvPicPr>
        <p:blipFill>
          <a:blip r:embed="rId5">
            <a:alphaModFix/>
          </a:blip>
          <a:stretch>
            <a:fillRect/>
          </a:stretch>
        </p:blipFill>
        <p:spPr>
          <a:xfrm>
            <a:off x="4932187" y="3372720"/>
            <a:ext cx="2271084" cy="273900"/>
          </a:xfrm>
          <a:prstGeom prst="rect">
            <a:avLst/>
          </a:prstGeom>
          <a:noFill/>
          <a:ln>
            <a:noFill/>
          </a:ln>
        </p:spPr>
      </p:pic>
      <p:pic>
        <p:nvPicPr>
          <p:cNvPr id="324" name="Google Shape;324;p29"/>
          <p:cNvPicPr preferRelativeResize="0"/>
          <p:nvPr/>
        </p:nvPicPr>
        <p:blipFill>
          <a:blip r:embed="rId6">
            <a:alphaModFix/>
          </a:blip>
          <a:stretch>
            <a:fillRect/>
          </a:stretch>
        </p:blipFill>
        <p:spPr>
          <a:xfrm>
            <a:off x="6714694" y="3835265"/>
            <a:ext cx="2271078" cy="273900"/>
          </a:xfrm>
          <a:prstGeom prst="rect">
            <a:avLst/>
          </a:prstGeom>
          <a:noFill/>
          <a:ln>
            <a:noFill/>
          </a:ln>
        </p:spPr>
      </p:pic>
      <p:pic>
        <p:nvPicPr>
          <p:cNvPr id="325" name="Google Shape;325;p29"/>
          <p:cNvPicPr preferRelativeResize="0"/>
          <p:nvPr/>
        </p:nvPicPr>
        <p:blipFill>
          <a:blip r:embed="rId7">
            <a:alphaModFix/>
          </a:blip>
          <a:stretch>
            <a:fillRect/>
          </a:stretch>
        </p:blipFill>
        <p:spPr>
          <a:xfrm>
            <a:off x="4722925" y="4229853"/>
            <a:ext cx="2051999" cy="444870"/>
          </a:xfrm>
          <a:prstGeom prst="rect">
            <a:avLst/>
          </a:prstGeom>
          <a:noFill/>
          <a:ln>
            <a:noFill/>
          </a:ln>
        </p:spPr>
      </p:pic>
      <p:pic>
        <p:nvPicPr>
          <p:cNvPr id="326" name="Google Shape;326;p29"/>
          <p:cNvPicPr preferRelativeResize="0"/>
          <p:nvPr/>
        </p:nvPicPr>
        <p:blipFill>
          <a:blip r:embed="rId8">
            <a:alphaModFix/>
          </a:blip>
          <a:stretch>
            <a:fillRect/>
          </a:stretch>
        </p:blipFill>
        <p:spPr>
          <a:xfrm>
            <a:off x="6975476" y="4324268"/>
            <a:ext cx="1851451" cy="567300"/>
          </a:xfrm>
          <a:prstGeom prst="rect">
            <a:avLst/>
          </a:prstGeom>
          <a:noFill/>
          <a:ln>
            <a:noFill/>
          </a:ln>
        </p:spPr>
      </p:pic>
      <p:pic>
        <p:nvPicPr>
          <p:cNvPr id="327" name="Google Shape;327;p29"/>
          <p:cNvPicPr preferRelativeResize="0"/>
          <p:nvPr/>
        </p:nvPicPr>
        <p:blipFill>
          <a:blip r:embed="rId9">
            <a:alphaModFix/>
          </a:blip>
          <a:stretch>
            <a:fillRect/>
          </a:stretch>
        </p:blipFill>
        <p:spPr>
          <a:xfrm>
            <a:off x="4795881" y="2484950"/>
            <a:ext cx="1860544" cy="642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0"/>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Where do we get (trusted) data from?</a:t>
            </a:r>
            <a:endParaRPr baseline="-25000"/>
          </a:p>
        </p:txBody>
      </p:sp>
      <p:sp>
        <p:nvSpPr>
          <p:cNvPr id="333" name="Google Shape;333;p30"/>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334" name="Google Shape;334;p30"/>
          <p:cNvPicPr preferRelativeResize="0"/>
          <p:nvPr/>
        </p:nvPicPr>
        <p:blipFill>
          <a:blip r:embed="rId3">
            <a:alphaModFix/>
          </a:blip>
          <a:stretch>
            <a:fillRect/>
          </a:stretch>
        </p:blipFill>
        <p:spPr>
          <a:xfrm>
            <a:off x="1368713" y="1509300"/>
            <a:ext cx="6409673" cy="3345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1"/>
          <p:cNvSpPr txBox="1"/>
          <p:nvPr>
            <p:ph type="title"/>
          </p:nvPr>
        </p:nvSpPr>
        <p:spPr>
          <a:xfrm>
            <a:off x="319090" y="972000"/>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rPr lang="de-DE"/>
              <a:t>Where do we get (trusted) data from?</a:t>
            </a:r>
            <a:endParaRPr/>
          </a:p>
        </p:txBody>
      </p:sp>
      <p:sp>
        <p:nvSpPr>
          <p:cNvPr id="341" name="Google Shape;341;p31"/>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342" name="Google Shape;342;p31"/>
          <p:cNvPicPr preferRelativeResize="0"/>
          <p:nvPr/>
        </p:nvPicPr>
        <p:blipFill>
          <a:blip r:embed="rId3">
            <a:alphaModFix/>
          </a:blip>
          <a:stretch>
            <a:fillRect/>
          </a:stretch>
        </p:blipFill>
        <p:spPr>
          <a:xfrm>
            <a:off x="152400" y="1509300"/>
            <a:ext cx="6592589" cy="3193285"/>
          </a:xfrm>
          <a:prstGeom prst="rect">
            <a:avLst/>
          </a:prstGeom>
          <a:noFill/>
          <a:ln>
            <a:noFill/>
          </a:ln>
        </p:spPr>
      </p:pic>
      <p:sp>
        <p:nvSpPr>
          <p:cNvPr id="343" name="Google Shape;343;p31"/>
          <p:cNvSpPr txBox="1"/>
          <p:nvPr/>
        </p:nvSpPr>
        <p:spPr>
          <a:xfrm>
            <a:off x="6745000" y="1660650"/>
            <a:ext cx="2133300" cy="2339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de-DE"/>
              <a:t>Watchdog automatically issues credentials for new degrees every night</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de-DE"/>
              <a:t>Students &amp; Staff use the TUMonline website like they are accustomed to</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2"/>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Where do we get (trusted) data from?</a:t>
            </a:r>
            <a:endParaRPr baseline="-25000"/>
          </a:p>
        </p:txBody>
      </p:sp>
      <p:sp>
        <p:nvSpPr>
          <p:cNvPr id="349" name="Google Shape;349;p32"/>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350" name="Google Shape;350;p32"/>
          <p:cNvPicPr preferRelativeResize="0"/>
          <p:nvPr/>
        </p:nvPicPr>
        <p:blipFill>
          <a:blip r:embed="rId3">
            <a:alphaModFix/>
          </a:blip>
          <a:stretch>
            <a:fillRect/>
          </a:stretch>
        </p:blipFill>
        <p:spPr>
          <a:xfrm>
            <a:off x="1139075" y="1509300"/>
            <a:ext cx="6868939" cy="33456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3"/>
          <p:cNvSpPr txBox="1"/>
          <p:nvPr>
            <p:ph type="title"/>
          </p:nvPr>
        </p:nvSpPr>
        <p:spPr>
          <a:xfrm>
            <a:off x="319094" y="972000"/>
            <a:ext cx="29988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What is presented?</a:t>
            </a:r>
            <a:endParaRPr baseline="-25000"/>
          </a:p>
        </p:txBody>
      </p:sp>
      <p:pic>
        <p:nvPicPr>
          <p:cNvPr id="356" name="Google Shape;356;p33"/>
          <p:cNvPicPr preferRelativeResize="0"/>
          <p:nvPr/>
        </p:nvPicPr>
        <p:blipFill>
          <a:blip r:embed="rId3">
            <a:alphaModFix/>
          </a:blip>
          <a:stretch>
            <a:fillRect/>
          </a:stretch>
        </p:blipFill>
        <p:spPr>
          <a:xfrm>
            <a:off x="414900" y="1750650"/>
            <a:ext cx="733950" cy="733950"/>
          </a:xfrm>
          <a:prstGeom prst="rect">
            <a:avLst/>
          </a:prstGeom>
          <a:noFill/>
          <a:ln>
            <a:noFill/>
          </a:ln>
        </p:spPr>
      </p:pic>
      <p:sp>
        <p:nvSpPr>
          <p:cNvPr id="357" name="Google Shape;357;p33"/>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358" name="Google Shape;358;p33"/>
          <p:cNvPicPr preferRelativeResize="0"/>
          <p:nvPr/>
        </p:nvPicPr>
        <p:blipFill rotWithShape="1">
          <a:blip r:embed="rId3">
            <a:alphaModFix/>
          </a:blip>
          <a:srcRect b="21819" l="0" r="0" t="-21820"/>
          <a:stretch/>
        </p:blipFill>
        <p:spPr>
          <a:xfrm>
            <a:off x="414900" y="1997275"/>
            <a:ext cx="733950" cy="733950"/>
          </a:xfrm>
          <a:prstGeom prst="rect">
            <a:avLst/>
          </a:prstGeom>
          <a:noFill/>
          <a:ln>
            <a:noFill/>
          </a:ln>
        </p:spPr>
      </p:pic>
      <p:grpSp>
        <p:nvGrpSpPr>
          <p:cNvPr id="359" name="Google Shape;359;p33"/>
          <p:cNvGrpSpPr/>
          <p:nvPr/>
        </p:nvGrpSpPr>
        <p:grpSpPr>
          <a:xfrm>
            <a:off x="2583650" y="1860900"/>
            <a:ext cx="6446598" cy="1597853"/>
            <a:chOff x="319092" y="1868947"/>
            <a:chExt cx="8822496" cy="948900"/>
          </a:xfrm>
        </p:grpSpPr>
        <p:grpSp>
          <p:nvGrpSpPr>
            <p:cNvPr id="360" name="Google Shape;360;p33"/>
            <p:cNvGrpSpPr/>
            <p:nvPr/>
          </p:nvGrpSpPr>
          <p:grpSpPr>
            <a:xfrm>
              <a:off x="319092" y="1868947"/>
              <a:ext cx="8736600" cy="948900"/>
              <a:chOff x="319092" y="1868947"/>
              <a:chExt cx="8736600" cy="948900"/>
            </a:xfrm>
          </p:grpSpPr>
          <p:grpSp>
            <p:nvGrpSpPr>
              <p:cNvPr id="361" name="Google Shape;361;p33"/>
              <p:cNvGrpSpPr/>
              <p:nvPr/>
            </p:nvGrpSpPr>
            <p:grpSpPr>
              <a:xfrm>
                <a:off x="319092" y="1868947"/>
                <a:ext cx="8736600" cy="948900"/>
                <a:chOff x="319092" y="1868947"/>
                <a:chExt cx="8736600" cy="948900"/>
              </a:xfrm>
            </p:grpSpPr>
            <p:sp>
              <p:nvSpPr>
                <p:cNvPr id="362" name="Google Shape;362;p33"/>
                <p:cNvSpPr/>
                <p:nvPr/>
              </p:nvSpPr>
              <p:spPr>
                <a:xfrm>
                  <a:off x="319092" y="1868947"/>
                  <a:ext cx="8736600" cy="948900"/>
                </a:xfrm>
                <a:prstGeom prst="rect">
                  <a:avLst/>
                </a:prstGeom>
                <a:solidFill>
                  <a:srgbClr val="FFFFFF"/>
                </a:solidFill>
                <a:ln>
                  <a:noFill/>
                </a:ln>
                <a:effectLst>
                  <a:outerShdw blurRad="228600" rotWithShape="0" algn="t" dir="5400000" dist="38100">
                    <a:srgbClr val="000000">
                      <a:alpha val="2471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i="1"/>
                </a:p>
              </p:txBody>
            </p:sp>
            <p:sp>
              <p:nvSpPr>
                <p:cNvPr id="363" name="Google Shape;363;p33"/>
                <p:cNvSpPr txBox="1"/>
                <p:nvPr/>
              </p:nvSpPr>
              <p:spPr>
                <a:xfrm>
                  <a:off x="1889336" y="2239339"/>
                  <a:ext cx="2597700" cy="27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1800"/>
                    <a:t>VP</a:t>
                  </a:r>
                  <a:endParaRPr baseline="-25000" sz="1800"/>
                </a:p>
              </p:txBody>
            </p:sp>
          </p:grpSp>
          <p:cxnSp>
            <p:nvCxnSpPr>
              <p:cNvPr id="364" name="Google Shape;364;p33"/>
              <p:cNvCxnSpPr/>
              <p:nvPr/>
            </p:nvCxnSpPr>
            <p:spPr>
              <a:xfrm>
                <a:off x="2785361" y="1909313"/>
                <a:ext cx="0" cy="868200"/>
              </a:xfrm>
              <a:prstGeom prst="straightConnector1">
                <a:avLst/>
              </a:prstGeom>
              <a:noFill/>
              <a:ln cap="flat" cmpd="sng" w="28575">
                <a:solidFill>
                  <a:srgbClr val="999999"/>
                </a:solidFill>
                <a:prstDash val="solid"/>
                <a:round/>
                <a:headEnd len="med" w="med" type="none"/>
                <a:tailEnd len="med" w="med" type="none"/>
              </a:ln>
            </p:spPr>
          </p:cxnSp>
        </p:grpSp>
        <p:sp>
          <p:nvSpPr>
            <p:cNvPr id="365" name="Google Shape;365;p33"/>
            <p:cNvSpPr txBox="1"/>
            <p:nvPr/>
          </p:nvSpPr>
          <p:spPr>
            <a:xfrm>
              <a:off x="2698489" y="1964514"/>
              <a:ext cx="6443100" cy="757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de-DE"/>
                <a:t>Verifiable Presentation (VP) standardised by W3C</a:t>
              </a:r>
              <a:endParaRPr/>
            </a:p>
            <a:p>
              <a:pPr indent="-317500" lvl="0" marL="457200" rtl="0" algn="l">
                <a:spcBef>
                  <a:spcPts val="0"/>
                </a:spcBef>
                <a:spcAft>
                  <a:spcPts val="0"/>
                </a:spcAft>
                <a:buSzPts val="1400"/>
                <a:buChar char="●"/>
              </a:pPr>
              <a:r>
                <a:rPr lang="de-DE"/>
                <a:t>Combination of different VCs (i.e. VC</a:t>
              </a:r>
              <a:r>
                <a:rPr baseline="-25000" lang="de-DE"/>
                <a:t>ident</a:t>
              </a:r>
              <a:r>
                <a:rPr lang="de-DE"/>
                <a:t> + VC</a:t>
              </a:r>
              <a:r>
                <a:rPr baseline="-25000" lang="de-DE"/>
                <a:t>diploma)</a:t>
              </a:r>
              <a:endParaRPr baseline="-25000"/>
            </a:p>
            <a:p>
              <a:pPr indent="-317500" lvl="0" marL="457200" rtl="0" algn="l">
                <a:spcBef>
                  <a:spcPts val="0"/>
                </a:spcBef>
                <a:spcAft>
                  <a:spcPts val="0"/>
                </a:spcAft>
                <a:buSzPts val="1400"/>
                <a:buChar char="●"/>
              </a:pPr>
              <a:r>
                <a:rPr lang="de-DE"/>
                <a:t>Signed by user to proof control and freshness</a:t>
              </a:r>
              <a:endParaRPr/>
            </a:p>
            <a:p>
              <a:pPr indent="-317500" lvl="0" marL="457200" rtl="0" algn="l">
                <a:spcBef>
                  <a:spcPts val="0"/>
                </a:spcBef>
                <a:spcAft>
                  <a:spcPts val="0"/>
                </a:spcAft>
                <a:buSzPts val="1400"/>
                <a:buChar char="●"/>
              </a:pPr>
              <a:r>
                <a:rPr lang="de-DE"/>
                <a:t>Relying Party requests </a:t>
              </a:r>
              <a:r>
                <a:rPr b="1" lang="de-DE"/>
                <a:t>specific set of attributes</a:t>
              </a:r>
              <a:endParaRPr b="1"/>
            </a:p>
            <a:p>
              <a:pPr indent="-317500" lvl="0" marL="457200" rtl="0" algn="l">
                <a:spcBef>
                  <a:spcPts val="0"/>
                </a:spcBef>
                <a:spcAft>
                  <a:spcPts val="0"/>
                </a:spcAft>
                <a:buSzPts val="1400"/>
                <a:buChar char="●"/>
              </a:pPr>
              <a:r>
                <a:rPr lang="de-DE"/>
                <a:t>Relying</a:t>
              </a:r>
              <a:r>
                <a:rPr lang="de-DE"/>
                <a:t> Party operates </a:t>
              </a:r>
              <a:r>
                <a:rPr b="1" lang="de-DE"/>
                <a:t>specific trust boundaries</a:t>
              </a:r>
              <a:endParaRPr b="1"/>
            </a:p>
          </p:txBody>
        </p:sp>
      </p:grpSp>
      <p:pic>
        <p:nvPicPr>
          <p:cNvPr id="366" name="Google Shape;366;p33"/>
          <p:cNvPicPr preferRelativeResize="0"/>
          <p:nvPr/>
        </p:nvPicPr>
        <p:blipFill>
          <a:blip r:embed="rId4">
            <a:alphaModFix/>
          </a:blip>
          <a:stretch>
            <a:fillRect/>
          </a:stretch>
        </p:blipFill>
        <p:spPr>
          <a:xfrm>
            <a:off x="2813398" y="2350773"/>
            <a:ext cx="805650" cy="812775"/>
          </a:xfrm>
          <a:prstGeom prst="rect">
            <a:avLst/>
          </a:prstGeom>
          <a:noFill/>
          <a:ln>
            <a:noFill/>
          </a:ln>
        </p:spPr>
      </p:pic>
      <p:grpSp>
        <p:nvGrpSpPr>
          <p:cNvPr id="367" name="Google Shape;367;p33"/>
          <p:cNvGrpSpPr/>
          <p:nvPr/>
        </p:nvGrpSpPr>
        <p:grpSpPr>
          <a:xfrm>
            <a:off x="161850" y="1838325"/>
            <a:ext cx="2316626" cy="2112011"/>
            <a:chOff x="161850" y="1838325"/>
            <a:chExt cx="2316626" cy="2112011"/>
          </a:xfrm>
        </p:grpSpPr>
        <p:pic>
          <p:nvPicPr>
            <p:cNvPr id="368" name="Google Shape;368;p33"/>
            <p:cNvPicPr preferRelativeResize="0"/>
            <p:nvPr/>
          </p:nvPicPr>
          <p:blipFill rotWithShape="1">
            <a:blip r:embed="rId5">
              <a:alphaModFix/>
            </a:blip>
            <a:srcRect b="38394" l="30677" r="29079" t="13329"/>
            <a:stretch/>
          </p:blipFill>
          <p:spPr>
            <a:xfrm>
              <a:off x="161850" y="1861000"/>
              <a:ext cx="2316626" cy="1290426"/>
            </a:xfrm>
            <a:prstGeom prst="rect">
              <a:avLst/>
            </a:prstGeom>
            <a:noFill/>
            <a:ln>
              <a:noFill/>
            </a:ln>
          </p:spPr>
        </p:pic>
        <p:sp>
          <p:nvSpPr>
            <p:cNvPr id="369" name="Google Shape;369;p33"/>
            <p:cNvSpPr/>
            <p:nvPr/>
          </p:nvSpPr>
          <p:spPr>
            <a:xfrm>
              <a:off x="179350" y="1838325"/>
              <a:ext cx="792300" cy="98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3"/>
            <p:cNvSpPr/>
            <p:nvPr/>
          </p:nvSpPr>
          <p:spPr>
            <a:xfrm>
              <a:off x="1470100" y="1838325"/>
              <a:ext cx="792300" cy="98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1" name="Google Shape;371;p33"/>
            <p:cNvPicPr preferRelativeResize="0"/>
            <p:nvPr/>
          </p:nvPicPr>
          <p:blipFill>
            <a:blip r:embed="rId4">
              <a:alphaModFix/>
            </a:blip>
            <a:stretch>
              <a:fillRect/>
            </a:stretch>
          </p:blipFill>
          <p:spPr>
            <a:xfrm>
              <a:off x="924075" y="3209925"/>
              <a:ext cx="733950" cy="740411"/>
            </a:xfrm>
            <a:prstGeom prst="rect">
              <a:avLst/>
            </a:prstGeom>
            <a:noFill/>
            <a:ln>
              <a:noFill/>
            </a:ln>
          </p:spPr>
        </p:pic>
        <p:pic>
          <p:nvPicPr>
            <p:cNvPr id="372" name="Google Shape;372;p33"/>
            <p:cNvPicPr preferRelativeResize="0"/>
            <p:nvPr/>
          </p:nvPicPr>
          <p:blipFill>
            <a:blip r:embed="rId6">
              <a:alphaModFix/>
            </a:blip>
            <a:stretch>
              <a:fillRect/>
            </a:stretch>
          </p:blipFill>
          <p:spPr>
            <a:xfrm>
              <a:off x="1502350" y="2073515"/>
              <a:ext cx="727800" cy="516022"/>
            </a:xfrm>
            <a:prstGeom prst="rect">
              <a:avLst/>
            </a:prstGeom>
            <a:noFill/>
            <a:ln>
              <a:noFill/>
            </a:ln>
          </p:spPr>
        </p:pic>
        <p:pic>
          <p:nvPicPr>
            <p:cNvPr id="373" name="Google Shape;373;p33"/>
            <p:cNvPicPr preferRelativeResize="0"/>
            <p:nvPr/>
          </p:nvPicPr>
          <p:blipFill>
            <a:blip r:embed="rId7">
              <a:alphaModFix/>
            </a:blip>
            <a:stretch>
              <a:fillRect/>
            </a:stretch>
          </p:blipFill>
          <p:spPr>
            <a:xfrm>
              <a:off x="395300" y="2075613"/>
              <a:ext cx="727800" cy="511825"/>
            </a:xfrm>
            <a:prstGeom prst="rect">
              <a:avLst/>
            </a:prstGeom>
            <a:noFill/>
            <a:ln>
              <a:noFill/>
            </a:ln>
          </p:spPr>
        </p:pic>
      </p:grpSp>
      <p:pic>
        <p:nvPicPr>
          <p:cNvPr id="374" name="Google Shape;374;p33"/>
          <p:cNvPicPr preferRelativeResize="0"/>
          <p:nvPr/>
        </p:nvPicPr>
        <p:blipFill>
          <a:blip r:embed="rId8">
            <a:alphaModFix/>
          </a:blip>
          <a:stretch>
            <a:fillRect/>
          </a:stretch>
        </p:blipFill>
        <p:spPr>
          <a:xfrm>
            <a:off x="677125" y="4072623"/>
            <a:ext cx="1286077" cy="6122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4"/>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How does the learner interact?</a:t>
            </a:r>
            <a:endParaRPr baseline="-25000"/>
          </a:p>
        </p:txBody>
      </p:sp>
      <p:sp>
        <p:nvSpPr>
          <p:cNvPr id="380" name="Google Shape;380;p34"/>
          <p:cNvSpPr/>
          <p:nvPr/>
        </p:nvSpPr>
        <p:spPr>
          <a:xfrm>
            <a:off x="3854175" y="1498875"/>
            <a:ext cx="4602600" cy="1302000"/>
          </a:xfrm>
          <a:prstGeom prst="rect">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4"/>
          <p:cNvSpPr/>
          <p:nvPr/>
        </p:nvSpPr>
        <p:spPr>
          <a:xfrm>
            <a:off x="5923575" y="1873425"/>
            <a:ext cx="1725300" cy="552900"/>
          </a:xfrm>
          <a:prstGeom prst="rect">
            <a:avLst/>
          </a:prstGeom>
          <a:solidFill>
            <a:schemeClr val="l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DE">
                <a:solidFill>
                  <a:schemeClr val="lt1"/>
                </a:solidFill>
              </a:rPr>
              <a:t>Relying Party Service</a:t>
            </a:r>
            <a:endParaRPr>
              <a:solidFill>
                <a:schemeClr val="lt1"/>
              </a:solidFill>
            </a:endParaRPr>
          </a:p>
        </p:txBody>
      </p:sp>
      <p:pic>
        <p:nvPicPr>
          <p:cNvPr id="382" name="Google Shape;382;p34"/>
          <p:cNvPicPr preferRelativeResize="0"/>
          <p:nvPr/>
        </p:nvPicPr>
        <p:blipFill>
          <a:blip r:embed="rId3">
            <a:alphaModFix/>
          </a:blip>
          <a:stretch>
            <a:fillRect/>
          </a:stretch>
        </p:blipFill>
        <p:spPr>
          <a:xfrm>
            <a:off x="4311613" y="1673625"/>
            <a:ext cx="1389183" cy="952500"/>
          </a:xfrm>
          <a:prstGeom prst="rect">
            <a:avLst/>
          </a:prstGeom>
          <a:noFill/>
          <a:ln>
            <a:noFill/>
          </a:ln>
        </p:spPr>
      </p:pic>
      <p:cxnSp>
        <p:nvCxnSpPr>
          <p:cNvPr id="383" name="Google Shape;383;p34"/>
          <p:cNvCxnSpPr/>
          <p:nvPr/>
        </p:nvCxnSpPr>
        <p:spPr>
          <a:xfrm>
            <a:off x="1408350" y="2143125"/>
            <a:ext cx="2680500" cy="13500"/>
          </a:xfrm>
          <a:prstGeom prst="straightConnector1">
            <a:avLst/>
          </a:prstGeom>
          <a:noFill/>
          <a:ln cap="flat" cmpd="sng" w="9525">
            <a:solidFill>
              <a:srgbClr val="000000"/>
            </a:solidFill>
            <a:prstDash val="solid"/>
            <a:round/>
            <a:headEnd len="med" w="med" type="triangle"/>
            <a:tailEnd len="med" w="med" type="triangle"/>
          </a:ln>
        </p:spPr>
      </p:cxnSp>
      <p:sp>
        <p:nvSpPr>
          <p:cNvPr id="384" name="Google Shape;384;p34"/>
          <p:cNvSpPr/>
          <p:nvPr/>
        </p:nvSpPr>
        <p:spPr>
          <a:xfrm>
            <a:off x="491575" y="3011088"/>
            <a:ext cx="959400" cy="4179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DE" sz="1200">
                <a:solidFill>
                  <a:schemeClr val="lt1"/>
                </a:solidFill>
              </a:rPr>
              <a:t>DID Wallet</a:t>
            </a:r>
            <a:endParaRPr sz="1200">
              <a:solidFill>
                <a:schemeClr val="lt1"/>
              </a:solidFill>
            </a:endParaRPr>
          </a:p>
        </p:txBody>
      </p:sp>
      <p:sp>
        <p:nvSpPr>
          <p:cNvPr id="385" name="Google Shape;385;p34"/>
          <p:cNvSpPr/>
          <p:nvPr/>
        </p:nvSpPr>
        <p:spPr>
          <a:xfrm>
            <a:off x="491575" y="3961575"/>
            <a:ext cx="959400" cy="4179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DE" sz="1200">
                <a:solidFill>
                  <a:schemeClr val="lt1"/>
                </a:solidFill>
              </a:rPr>
              <a:t>Credential Wallet</a:t>
            </a:r>
            <a:endParaRPr sz="1200">
              <a:solidFill>
                <a:schemeClr val="lt1"/>
              </a:solidFill>
            </a:endParaRPr>
          </a:p>
        </p:txBody>
      </p:sp>
      <p:sp>
        <p:nvSpPr>
          <p:cNvPr id="386" name="Google Shape;386;p34"/>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387" name="Google Shape;387;p34"/>
          <p:cNvPicPr preferRelativeResize="0"/>
          <p:nvPr/>
        </p:nvPicPr>
        <p:blipFill>
          <a:blip r:embed="rId4">
            <a:alphaModFix/>
          </a:blip>
          <a:stretch>
            <a:fillRect/>
          </a:stretch>
        </p:blipFill>
        <p:spPr>
          <a:xfrm>
            <a:off x="623788" y="1787325"/>
            <a:ext cx="694963" cy="691200"/>
          </a:xfrm>
          <a:prstGeom prst="rect">
            <a:avLst/>
          </a:prstGeom>
          <a:noFill/>
          <a:ln>
            <a:noFill/>
          </a:ln>
        </p:spPr>
      </p:pic>
      <p:pic>
        <p:nvPicPr>
          <p:cNvPr id="388" name="Google Shape;388;p34"/>
          <p:cNvPicPr preferRelativeResize="0"/>
          <p:nvPr/>
        </p:nvPicPr>
        <p:blipFill>
          <a:blip r:embed="rId5">
            <a:alphaModFix/>
          </a:blip>
          <a:stretch>
            <a:fillRect/>
          </a:stretch>
        </p:blipFill>
        <p:spPr>
          <a:xfrm>
            <a:off x="1071350" y="2531941"/>
            <a:ext cx="422025" cy="425745"/>
          </a:xfrm>
          <a:prstGeom prst="rect">
            <a:avLst/>
          </a:prstGeom>
          <a:noFill/>
          <a:ln>
            <a:noFill/>
          </a:ln>
        </p:spPr>
      </p:pic>
      <p:pic>
        <p:nvPicPr>
          <p:cNvPr id="389" name="Google Shape;389;p34"/>
          <p:cNvPicPr preferRelativeResize="0"/>
          <p:nvPr/>
        </p:nvPicPr>
        <p:blipFill>
          <a:blip r:embed="rId6">
            <a:alphaModFix/>
          </a:blip>
          <a:stretch>
            <a:fillRect/>
          </a:stretch>
        </p:blipFill>
        <p:spPr>
          <a:xfrm>
            <a:off x="1071350" y="3535814"/>
            <a:ext cx="422025" cy="425758"/>
          </a:xfrm>
          <a:prstGeom prst="rect">
            <a:avLst/>
          </a:prstGeom>
          <a:noFill/>
          <a:ln>
            <a:noFill/>
          </a:ln>
        </p:spPr>
      </p:pic>
      <p:cxnSp>
        <p:nvCxnSpPr>
          <p:cNvPr id="390" name="Google Shape;390;p34"/>
          <p:cNvCxnSpPr>
            <a:endCxn id="384" idx="2"/>
          </p:cNvCxnSpPr>
          <p:nvPr/>
        </p:nvCxnSpPr>
        <p:spPr>
          <a:xfrm rot="10800000">
            <a:off x="971275" y="3428988"/>
            <a:ext cx="3900" cy="549300"/>
          </a:xfrm>
          <a:prstGeom prst="straightConnector1">
            <a:avLst/>
          </a:prstGeom>
          <a:noFill/>
          <a:ln cap="flat" cmpd="sng" w="9525">
            <a:solidFill>
              <a:schemeClr val="dk2"/>
            </a:solidFill>
            <a:prstDash val="solid"/>
            <a:round/>
            <a:headEnd len="med" w="med" type="none"/>
            <a:tailEnd len="med" w="med" type="triangle"/>
          </a:ln>
        </p:spPr>
      </p:cxnSp>
      <p:cxnSp>
        <p:nvCxnSpPr>
          <p:cNvPr id="391" name="Google Shape;391;p34"/>
          <p:cNvCxnSpPr/>
          <p:nvPr/>
        </p:nvCxnSpPr>
        <p:spPr>
          <a:xfrm flipH="1" rot="10800000">
            <a:off x="971275" y="2473188"/>
            <a:ext cx="11100" cy="537900"/>
          </a:xfrm>
          <a:prstGeom prst="straightConnector1">
            <a:avLst/>
          </a:prstGeom>
          <a:noFill/>
          <a:ln cap="flat" cmpd="sng" w="9525">
            <a:solidFill>
              <a:schemeClr val="dk2"/>
            </a:solidFill>
            <a:prstDash val="solid"/>
            <a:round/>
            <a:headEnd len="med" w="med" type="none"/>
            <a:tailEnd len="med" w="med" type="triangle"/>
          </a:ln>
        </p:spPr>
      </p:cxnSp>
      <p:pic>
        <p:nvPicPr>
          <p:cNvPr id="392" name="Google Shape;392;p34"/>
          <p:cNvPicPr preferRelativeResize="0"/>
          <p:nvPr/>
        </p:nvPicPr>
        <p:blipFill>
          <a:blip r:embed="rId7">
            <a:alphaModFix/>
          </a:blip>
          <a:stretch>
            <a:fillRect/>
          </a:stretch>
        </p:blipFill>
        <p:spPr>
          <a:xfrm>
            <a:off x="1644250" y="4332075"/>
            <a:ext cx="1054547" cy="384900"/>
          </a:xfrm>
          <a:prstGeom prst="rect">
            <a:avLst/>
          </a:prstGeom>
          <a:noFill/>
          <a:ln>
            <a:noFill/>
          </a:ln>
        </p:spPr>
      </p:pic>
      <p:pic>
        <p:nvPicPr>
          <p:cNvPr id="393" name="Google Shape;393;p34"/>
          <p:cNvPicPr preferRelativeResize="0"/>
          <p:nvPr/>
        </p:nvPicPr>
        <p:blipFill>
          <a:blip r:embed="rId8">
            <a:alphaModFix/>
          </a:blip>
          <a:stretch>
            <a:fillRect/>
          </a:stretch>
        </p:blipFill>
        <p:spPr>
          <a:xfrm>
            <a:off x="2199498" y="4008983"/>
            <a:ext cx="1030702" cy="323099"/>
          </a:xfrm>
          <a:prstGeom prst="rect">
            <a:avLst/>
          </a:prstGeom>
          <a:noFill/>
          <a:ln>
            <a:noFill/>
          </a:ln>
        </p:spPr>
      </p:pic>
      <p:pic>
        <p:nvPicPr>
          <p:cNvPr id="394" name="Google Shape;394;p34"/>
          <p:cNvPicPr preferRelativeResize="0"/>
          <p:nvPr/>
        </p:nvPicPr>
        <p:blipFill>
          <a:blip r:embed="rId9">
            <a:alphaModFix/>
          </a:blip>
          <a:stretch>
            <a:fillRect/>
          </a:stretch>
        </p:blipFill>
        <p:spPr>
          <a:xfrm>
            <a:off x="1693725" y="3876575"/>
            <a:ext cx="422025" cy="422025"/>
          </a:xfrm>
          <a:prstGeom prst="rect">
            <a:avLst/>
          </a:prstGeom>
          <a:noFill/>
          <a:ln>
            <a:noFill/>
          </a:ln>
        </p:spPr>
      </p:pic>
      <p:pic>
        <p:nvPicPr>
          <p:cNvPr id="395" name="Google Shape;395;p34"/>
          <p:cNvPicPr preferRelativeResize="0"/>
          <p:nvPr/>
        </p:nvPicPr>
        <p:blipFill>
          <a:blip r:embed="rId10">
            <a:alphaModFix/>
          </a:blip>
          <a:stretch>
            <a:fillRect/>
          </a:stretch>
        </p:blipFill>
        <p:spPr>
          <a:xfrm>
            <a:off x="1644250" y="3009025"/>
            <a:ext cx="422026" cy="422026"/>
          </a:xfrm>
          <a:prstGeom prst="rect">
            <a:avLst/>
          </a:prstGeom>
          <a:noFill/>
          <a:ln>
            <a:noFill/>
          </a:ln>
        </p:spPr>
      </p:pic>
      <p:pic>
        <p:nvPicPr>
          <p:cNvPr id="396" name="Google Shape;396;p34"/>
          <p:cNvPicPr preferRelativeResize="0"/>
          <p:nvPr/>
        </p:nvPicPr>
        <p:blipFill>
          <a:blip r:embed="rId11">
            <a:alphaModFix/>
          </a:blip>
          <a:stretch>
            <a:fillRect/>
          </a:stretch>
        </p:blipFill>
        <p:spPr>
          <a:xfrm>
            <a:off x="2199499" y="3083088"/>
            <a:ext cx="808386" cy="273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5"/>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How does the learner interact?</a:t>
            </a:r>
            <a:endParaRPr baseline="-25000"/>
          </a:p>
        </p:txBody>
      </p:sp>
      <p:sp>
        <p:nvSpPr>
          <p:cNvPr id="402" name="Google Shape;402;p35"/>
          <p:cNvSpPr/>
          <p:nvPr/>
        </p:nvSpPr>
        <p:spPr>
          <a:xfrm>
            <a:off x="3854175" y="1498875"/>
            <a:ext cx="4602600" cy="1302000"/>
          </a:xfrm>
          <a:prstGeom prst="rect">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5"/>
          <p:cNvSpPr/>
          <p:nvPr/>
        </p:nvSpPr>
        <p:spPr>
          <a:xfrm>
            <a:off x="5923575" y="1873425"/>
            <a:ext cx="1725300" cy="552900"/>
          </a:xfrm>
          <a:prstGeom prst="rect">
            <a:avLst/>
          </a:prstGeom>
          <a:solidFill>
            <a:schemeClr val="l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DE">
                <a:solidFill>
                  <a:schemeClr val="lt1"/>
                </a:solidFill>
              </a:rPr>
              <a:t>Relying Party Service</a:t>
            </a:r>
            <a:endParaRPr>
              <a:solidFill>
                <a:schemeClr val="lt1"/>
              </a:solidFill>
            </a:endParaRPr>
          </a:p>
        </p:txBody>
      </p:sp>
      <p:pic>
        <p:nvPicPr>
          <p:cNvPr id="404" name="Google Shape;404;p35"/>
          <p:cNvPicPr preferRelativeResize="0"/>
          <p:nvPr/>
        </p:nvPicPr>
        <p:blipFill>
          <a:blip r:embed="rId3">
            <a:alphaModFix/>
          </a:blip>
          <a:stretch>
            <a:fillRect/>
          </a:stretch>
        </p:blipFill>
        <p:spPr>
          <a:xfrm>
            <a:off x="4311613" y="1673625"/>
            <a:ext cx="1389183" cy="952500"/>
          </a:xfrm>
          <a:prstGeom prst="rect">
            <a:avLst/>
          </a:prstGeom>
          <a:noFill/>
          <a:ln>
            <a:noFill/>
          </a:ln>
        </p:spPr>
      </p:pic>
      <p:sp>
        <p:nvSpPr>
          <p:cNvPr id="405" name="Google Shape;405;p35"/>
          <p:cNvSpPr txBox="1"/>
          <p:nvPr/>
        </p:nvSpPr>
        <p:spPr>
          <a:xfrm>
            <a:off x="2036975" y="1787325"/>
            <a:ext cx="1231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p>
        </p:txBody>
      </p:sp>
      <p:cxnSp>
        <p:nvCxnSpPr>
          <p:cNvPr id="406" name="Google Shape;406;p35"/>
          <p:cNvCxnSpPr/>
          <p:nvPr/>
        </p:nvCxnSpPr>
        <p:spPr>
          <a:xfrm>
            <a:off x="1408350" y="2143125"/>
            <a:ext cx="2680500" cy="13500"/>
          </a:xfrm>
          <a:prstGeom prst="straightConnector1">
            <a:avLst/>
          </a:prstGeom>
          <a:noFill/>
          <a:ln cap="flat" cmpd="sng" w="9525">
            <a:solidFill>
              <a:srgbClr val="000000"/>
            </a:solidFill>
            <a:prstDash val="solid"/>
            <a:round/>
            <a:headEnd len="med" w="med" type="triangle"/>
            <a:tailEnd len="med" w="med" type="triangle"/>
          </a:ln>
        </p:spPr>
      </p:cxnSp>
      <p:sp>
        <p:nvSpPr>
          <p:cNvPr id="407" name="Google Shape;407;p35"/>
          <p:cNvSpPr/>
          <p:nvPr/>
        </p:nvSpPr>
        <p:spPr>
          <a:xfrm>
            <a:off x="213025" y="3056947"/>
            <a:ext cx="1527600" cy="6438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DE" sz="1200">
                <a:solidFill>
                  <a:schemeClr val="lt1"/>
                </a:solidFill>
              </a:rPr>
              <a:t>DID + Credential Wallet</a:t>
            </a:r>
            <a:endParaRPr sz="1200">
              <a:solidFill>
                <a:schemeClr val="lt1"/>
              </a:solidFill>
            </a:endParaRPr>
          </a:p>
        </p:txBody>
      </p:sp>
      <p:sp>
        <p:nvSpPr>
          <p:cNvPr id="408" name="Google Shape;408;p35"/>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409" name="Google Shape;409;p35"/>
          <p:cNvPicPr preferRelativeResize="0"/>
          <p:nvPr/>
        </p:nvPicPr>
        <p:blipFill>
          <a:blip r:embed="rId4">
            <a:alphaModFix/>
          </a:blip>
          <a:stretch>
            <a:fillRect/>
          </a:stretch>
        </p:blipFill>
        <p:spPr>
          <a:xfrm>
            <a:off x="623788" y="1787325"/>
            <a:ext cx="694963" cy="691200"/>
          </a:xfrm>
          <a:prstGeom prst="rect">
            <a:avLst/>
          </a:prstGeom>
          <a:noFill/>
          <a:ln>
            <a:noFill/>
          </a:ln>
        </p:spPr>
      </p:pic>
      <p:pic>
        <p:nvPicPr>
          <p:cNvPr id="410" name="Google Shape;410;p35"/>
          <p:cNvPicPr preferRelativeResize="0"/>
          <p:nvPr/>
        </p:nvPicPr>
        <p:blipFill>
          <a:blip r:embed="rId5">
            <a:alphaModFix/>
          </a:blip>
          <a:stretch>
            <a:fillRect/>
          </a:stretch>
        </p:blipFill>
        <p:spPr>
          <a:xfrm>
            <a:off x="1071350" y="2531941"/>
            <a:ext cx="422025" cy="425745"/>
          </a:xfrm>
          <a:prstGeom prst="rect">
            <a:avLst/>
          </a:prstGeom>
          <a:noFill/>
          <a:ln>
            <a:noFill/>
          </a:ln>
        </p:spPr>
      </p:pic>
      <p:cxnSp>
        <p:nvCxnSpPr>
          <p:cNvPr id="411" name="Google Shape;411;p35"/>
          <p:cNvCxnSpPr/>
          <p:nvPr/>
        </p:nvCxnSpPr>
        <p:spPr>
          <a:xfrm flipH="1" rot="10800000">
            <a:off x="971275" y="2473188"/>
            <a:ext cx="11100" cy="537900"/>
          </a:xfrm>
          <a:prstGeom prst="straightConnector1">
            <a:avLst/>
          </a:prstGeom>
          <a:noFill/>
          <a:ln cap="flat" cmpd="sng" w="9525">
            <a:solidFill>
              <a:schemeClr val="dk2"/>
            </a:solidFill>
            <a:prstDash val="solid"/>
            <a:round/>
            <a:headEnd len="med" w="med" type="none"/>
            <a:tailEnd len="med" w="med" type="triangle"/>
          </a:ln>
        </p:spPr>
      </p:cxnSp>
      <p:pic>
        <p:nvPicPr>
          <p:cNvPr id="412" name="Google Shape;412;p35"/>
          <p:cNvPicPr preferRelativeResize="0"/>
          <p:nvPr/>
        </p:nvPicPr>
        <p:blipFill>
          <a:blip r:embed="rId6">
            <a:alphaModFix/>
          </a:blip>
          <a:stretch>
            <a:fillRect/>
          </a:stretch>
        </p:blipFill>
        <p:spPr>
          <a:xfrm>
            <a:off x="3667100" y="2908025"/>
            <a:ext cx="4976756" cy="2002203"/>
          </a:xfrm>
          <a:prstGeom prst="rect">
            <a:avLst/>
          </a:prstGeom>
          <a:noFill/>
          <a:ln>
            <a:noFill/>
          </a:ln>
        </p:spPr>
      </p:pic>
      <p:pic>
        <p:nvPicPr>
          <p:cNvPr id="413" name="Google Shape;413;p35"/>
          <p:cNvPicPr preferRelativeResize="0"/>
          <p:nvPr/>
        </p:nvPicPr>
        <p:blipFill>
          <a:blip r:embed="rId7">
            <a:alphaModFix/>
          </a:blip>
          <a:stretch>
            <a:fillRect/>
          </a:stretch>
        </p:blipFill>
        <p:spPr>
          <a:xfrm>
            <a:off x="153038" y="3800023"/>
            <a:ext cx="1647575" cy="643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6"/>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420" name="Google Shape;420;p36"/>
          <p:cNvPicPr preferRelativeResize="0"/>
          <p:nvPr/>
        </p:nvPicPr>
        <p:blipFill>
          <a:blip r:embed="rId3">
            <a:alphaModFix/>
          </a:blip>
          <a:stretch>
            <a:fillRect/>
          </a:stretch>
        </p:blipFill>
        <p:spPr>
          <a:xfrm>
            <a:off x="104375" y="911588"/>
            <a:ext cx="5695201" cy="3117025"/>
          </a:xfrm>
          <a:prstGeom prst="rect">
            <a:avLst/>
          </a:prstGeom>
          <a:noFill/>
          <a:ln>
            <a:noFill/>
          </a:ln>
        </p:spPr>
      </p:pic>
      <p:sp>
        <p:nvSpPr>
          <p:cNvPr id="421" name="Google Shape;421;p36"/>
          <p:cNvSpPr txBox="1"/>
          <p:nvPr/>
        </p:nvSpPr>
        <p:spPr>
          <a:xfrm>
            <a:off x="104375" y="3840600"/>
            <a:ext cx="7794000" cy="200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a:solidFill>
                  <a:schemeClr val="dk1"/>
                </a:solidFill>
              </a:rPr>
              <a:t>2. User </a:t>
            </a:r>
            <a:r>
              <a:rPr b="1" lang="de-DE">
                <a:solidFill>
                  <a:schemeClr val="dk1"/>
                </a:solidFill>
              </a:rPr>
              <a:t>scans QR Code</a:t>
            </a:r>
            <a:endParaRPr b="1">
              <a:solidFill>
                <a:schemeClr val="dk1"/>
              </a:solidFill>
            </a:endParaRPr>
          </a:p>
          <a:p>
            <a:pPr indent="0" lvl="0" marL="0" rtl="0" algn="l">
              <a:spcBef>
                <a:spcPts val="0"/>
              </a:spcBef>
              <a:spcAft>
                <a:spcPts val="0"/>
              </a:spcAft>
              <a:buNone/>
            </a:pPr>
            <a:r>
              <a:t/>
            </a:r>
            <a:endParaRPr b="1" sz="400">
              <a:solidFill>
                <a:schemeClr val="dk1"/>
              </a:solidFill>
            </a:endParaRPr>
          </a:p>
          <a:p>
            <a:pPr indent="0" lvl="0" marL="0" rtl="0" algn="l">
              <a:spcBef>
                <a:spcPts val="0"/>
              </a:spcBef>
              <a:spcAft>
                <a:spcPts val="0"/>
              </a:spcAft>
              <a:buNone/>
            </a:pPr>
            <a:r>
              <a:rPr lang="de-DE">
                <a:solidFill>
                  <a:schemeClr val="dk1"/>
                </a:solidFill>
              </a:rPr>
              <a:t>3. </a:t>
            </a:r>
            <a:r>
              <a:rPr b="1" lang="de-DE">
                <a:solidFill>
                  <a:schemeClr val="dk1"/>
                </a:solidFill>
              </a:rPr>
              <a:t>Wallet</a:t>
            </a:r>
            <a:r>
              <a:rPr lang="de-DE">
                <a:solidFill>
                  <a:schemeClr val="dk1"/>
                </a:solidFill>
              </a:rPr>
              <a:t> calls </a:t>
            </a:r>
            <a:r>
              <a:rPr b="1" lang="de-DE">
                <a:solidFill>
                  <a:schemeClr val="dk1"/>
                </a:solidFill>
              </a:rPr>
              <a:t>Initiate-Exchange</a:t>
            </a:r>
            <a:r>
              <a:rPr lang="de-DE">
                <a:solidFill>
                  <a:schemeClr val="dk1"/>
                </a:solidFill>
              </a:rPr>
              <a:t>-API -- </a:t>
            </a:r>
            <a:r>
              <a:rPr b="1" lang="de-DE">
                <a:solidFill>
                  <a:schemeClr val="dk1"/>
                </a:solidFill>
              </a:rPr>
              <a:t>Server</a:t>
            </a:r>
            <a:r>
              <a:rPr lang="de-DE">
                <a:solidFill>
                  <a:schemeClr val="dk1"/>
                </a:solidFill>
              </a:rPr>
              <a:t> responds with </a:t>
            </a:r>
            <a:r>
              <a:rPr b="1" lang="de-DE">
                <a:solidFill>
                  <a:schemeClr val="dk1"/>
                </a:solidFill>
              </a:rPr>
              <a:t>Presentation Request</a:t>
            </a:r>
            <a:endParaRPr b="1">
              <a:solidFill>
                <a:schemeClr val="dk1"/>
              </a:solidFill>
            </a:endParaRPr>
          </a:p>
          <a:p>
            <a:pPr indent="0" lvl="0" marL="0" rtl="0" algn="l">
              <a:spcBef>
                <a:spcPts val="0"/>
              </a:spcBef>
              <a:spcAft>
                <a:spcPts val="0"/>
              </a:spcAft>
              <a:buNone/>
            </a:pPr>
            <a:r>
              <a:t/>
            </a:r>
            <a:endParaRPr b="1" sz="400">
              <a:solidFill>
                <a:schemeClr val="dk1"/>
              </a:solidFill>
            </a:endParaRPr>
          </a:p>
          <a:p>
            <a:pPr indent="0" lvl="0" marL="0" rtl="0" algn="l">
              <a:spcBef>
                <a:spcPts val="0"/>
              </a:spcBef>
              <a:spcAft>
                <a:spcPts val="0"/>
              </a:spcAft>
              <a:buNone/>
            </a:pPr>
            <a:r>
              <a:rPr lang="de-DE">
                <a:solidFill>
                  <a:schemeClr val="dk1"/>
                </a:solidFill>
              </a:rPr>
              <a:t>4. </a:t>
            </a:r>
            <a:r>
              <a:rPr b="1" lang="de-DE">
                <a:solidFill>
                  <a:schemeClr val="dk1"/>
                </a:solidFill>
              </a:rPr>
              <a:t>Wallet</a:t>
            </a:r>
            <a:r>
              <a:rPr lang="de-DE">
                <a:solidFill>
                  <a:schemeClr val="dk1"/>
                </a:solidFill>
              </a:rPr>
              <a:t> guides user through </a:t>
            </a:r>
            <a:r>
              <a:rPr b="1" lang="de-DE">
                <a:solidFill>
                  <a:schemeClr val="dk1"/>
                </a:solidFill>
              </a:rPr>
              <a:t>VC selection</a:t>
            </a:r>
            <a:r>
              <a:rPr lang="de-DE">
                <a:solidFill>
                  <a:schemeClr val="dk1"/>
                </a:solidFill>
              </a:rPr>
              <a:t>; </a:t>
            </a:r>
            <a:r>
              <a:rPr b="1" lang="de-DE">
                <a:solidFill>
                  <a:schemeClr val="dk1"/>
                </a:solidFill>
              </a:rPr>
              <a:t>creates a VP; </a:t>
            </a:r>
            <a:r>
              <a:rPr lang="de-DE">
                <a:solidFill>
                  <a:schemeClr val="dk1"/>
                </a:solidFill>
              </a:rPr>
              <a:t>sends to </a:t>
            </a:r>
            <a:r>
              <a:rPr b="1" lang="de-DE">
                <a:solidFill>
                  <a:schemeClr val="dk1"/>
                </a:solidFill>
              </a:rPr>
              <a:t>submission</a:t>
            </a:r>
            <a:r>
              <a:rPr lang="de-DE">
                <a:solidFill>
                  <a:schemeClr val="dk1"/>
                </a:solidFill>
              </a:rPr>
              <a:t> endpoint</a:t>
            </a:r>
            <a:endParaRPr>
              <a:solidFill>
                <a:schemeClr val="dk1"/>
              </a:solidFill>
            </a:endParaRPr>
          </a:p>
          <a:p>
            <a:pPr indent="0" lvl="0" marL="0" rtl="0" algn="l">
              <a:spcBef>
                <a:spcPts val="0"/>
              </a:spcBef>
              <a:spcAft>
                <a:spcPts val="0"/>
              </a:spcAft>
              <a:buNone/>
            </a:pPr>
            <a:r>
              <a:t/>
            </a:r>
            <a:endParaRPr sz="400">
              <a:solidFill>
                <a:schemeClr val="dk1"/>
              </a:solidFill>
            </a:endParaRPr>
          </a:p>
          <a:p>
            <a:pPr indent="0" lvl="0" marL="0" rtl="0" algn="l">
              <a:spcBef>
                <a:spcPts val="0"/>
              </a:spcBef>
              <a:spcAft>
                <a:spcPts val="0"/>
              </a:spcAft>
              <a:buNone/>
            </a:pPr>
            <a:r>
              <a:rPr lang="de-DE">
                <a:solidFill>
                  <a:schemeClr val="dk1"/>
                </a:solidFill>
              </a:rPr>
              <a:t>5. Server </a:t>
            </a:r>
            <a:r>
              <a:rPr b="1" lang="de-DE">
                <a:solidFill>
                  <a:schemeClr val="dk1"/>
                </a:solidFill>
              </a:rPr>
              <a:t>verifies VP</a:t>
            </a:r>
            <a:r>
              <a:rPr lang="de-DE">
                <a:solidFill>
                  <a:schemeClr val="dk1"/>
                </a:solidFill>
              </a:rPr>
              <a:t> and notifies querying application</a:t>
            </a:r>
            <a:endParaRPr>
              <a:solidFill>
                <a:schemeClr val="dk1"/>
              </a:solidFill>
            </a:endParaRPr>
          </a:p>
          <a:p>
            <a:pPr indent="0" lvl="0" marL="0" rtl="0" algn="l">
              <a:spcBef>
                <a:spcPts val="0"/>
              </a:spcBef>
              <a:spcAft>
                <a:spcPts val="0"/>
              </a:spcAft>
              <a:buNone/>
            </a:pPr>
            <a:r>
              <a:t/>
            </a:r>
            <a:endParaRPr b="1" sz="1200">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sz="1200"/>
          </a:p>
          <a:p>
            <a:pPr indent="0" lvl="0" marL="0" rtl="0" algn="l">
              <a:spcBef>
                <a:spcPts val="0"/>
              </a:spcBef>
              <a:spcAft>
                <a:spcPts val="0"/>
              </a:spcAft>
              <a:buNone/>
            </a:pPr>
            <a:r>
              <a:t/>
            </a:r>
            <a:endParaRPr sz="1200"/>
          </a:p>
        </p:txBody>
      </p:sp>
      <p:sp>
        <p:nvSpPr>
          <p:cNvPr id="422" name="Google Shape;422;p36"/>
          <p:cNvSpPr txBox="1"/>
          <p:nvPr/>
        </p:nvSpPr>
        <p:spPr>
          <a:xfrm>
            <a:off x="104375" y="613900"/>
            <a:ext cx="487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a:solidFill>
                  <a:schemeClr val="dk1"/>
                </a:solidFill>
              </a:rPr>
              <a:t>1. Relying Party Application generates </a:t>
            </a:r>
            <a:r>
              <a:rPr b="1" lang="de-DE">
                <a:solidFill>
                  <a:schemeClr val="dk1"/>
                </a:solidFill>
              </a:rPr>
              <a:t>QR Code</a:t>
            </a:r>
            <a:endParaRPr sz="1200">
              <a:solidFill>
                <a:schemeClr val="dk1"/>
              </a:solidFill>
            </a:endParaRPr>
          </a:p>
        </p:txBody>
      </p:sp>
      <p:sp>
        <p:nvSpPr>
          <p:cNvPr id="423" name="Google Shape;423;p36"/>
          <p:cNvSpPr txBox="1"/>
          <p:nvPr/>
        </p:nvSpPr>
        <p:spPr>
          <a:xfrm>
            <a:off x="6285000" y="2732400"/>
            <a:ext cx="2549400" cy="11082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Char char="●"/>
            </a:pPr>
            <a:r>
              <a:rPr lang="de-DE" sz="1200">
                <a:solidFill>
                  <a:schemeClr val="dk1"/>
                </a:solidFill>
              </a:rPr>
              <a:t>user-specific generated </a:t>
            </a:r>
            <a:r>
              <a:rPr b="1" lang="de-DE" sz="1200">
                <a:solidFill>
                  <a:schemeClr val="dk1"/>
                </a:solidFill>
              </a:rPr>
              <a:t>challenge</a:t>
            </a:r>
            <a:r>
              <a:rPr lang="de-DE" sz="1200">
                <a:solidFill>
                  <a:schemeClr val="dk1"/>
                </a:solidFill>
              </a:rPr>
              <a:t> parameter</a:t>
            </a:r>
            <a:endParaRPr sz="1200">
              <a:solidFill>
                <a:schemeClr val="dk1"/>
              </a:solidFill>
            </a:endParaRPr>
          </a:p>
          <a:p>
            <a:pPr indent="-304800" lvl="0" marL="457200" rtl="0" algn="l">
              <a:spcBef>
                <a:spcPts val="0"/>
              </a:spcBef>
              <a:spcAft>
                <a:spcPts val="0"/>
              </a:spcAft>
              <a:buClr>
                <a:schemeClr val="dk1"/>
              </a:buClr>
              <a:buSzPts val="1200"/>
              <a:buChar char="●"/>
            </a:pPr>
            <a:r>
              <a:rPr lang="de-DE" sz="1200">
                <a:solidFill>
                  <a:schemeClr val="dk1"/>
                </a:solidFill>
              </a:rPr>
              <a:t>expected credential types, query description, etc.</a:t>
            </a:r>
            <a:endParaRPr sz="1200">
              <a:solidFill>
                <a:schemeClr val="dk1"/>
              </a:solidFill>
            </a:endParaRPr>
          </a:p>
          <a:p>
            <a:pPr indent="-304800" lvl="0" marL="457200" rtl="0" algn="l">
              <a:spcBef>
                <a:spcPts val="0"/>
              </a:spcBef>
              <a:spcAft>
                <a:spcPts val="0"/>
              </a:spcAft>
              <a:buClr>
                <a:schemeClr val="dk1"/>
              </a:buClr>
              <a:buSzPts val="1200"/>
              <a:buChar char="●"/>
            </a:pPr>
            <a:r>
              <a:rPr b="1" lang="de-DE" sz="1200">
                <a:solidFill>
                  <a:schemeClr val="dk1"/>
                </a:solidFill>
              </a:rPr>
              <a:t>submission-endpoint</a:t>
            </a:r>
            <a:endParaRPr/>
          </a:p>
        </p:txBody>
      </p:sp>
      <p:sp>
        <p:nvSpPr>
          <p:cNvPr id="424" name="Google Shape;424;p36"/>
          <p:cNvSpPr txBox="1"/>
          <p:nvPr/>
        </p:nvSpPr>
        <p:spPr>
          <a:xfrm>
            <a:off x="5799575" y="911600"/>
            <a:ext cx="3168600" cy="923400"/>
          </a:xfrm>
          <a:prstGeom prst="rect">
            <a:avLst/>
          </a:prstGeom>
          <a:noFill/>
          <a:ln cap="flat" cmpd="sng" w="9525">
            <a:solidFill>
              <a:srgbClr val="B7B7B7"/>
            </a:solidFill>
            <a:prstDash val="solid"/>
            <a:round/>
            <a:headEnd len="sm" w="sm" type="none"/>
            <a:tailEnd len="sm" w="sm" type="none"/>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Char char="●"/>
            </a:pPr>
            <a:r>
              <a:rPr lang="de-DE" sz="1200">
                <a:solidFill>
                  <a:schemeClr val="dk1"/>
                </a:solidFill>
              </a:rPr>
              <a:t>contains endpoint to </a:t>
            </a:r>
            <a:r>
              <a:rPr b="1" lang="de-DE" sz="1200">
                <a:solidFill>
                  <a:schemeClr val="dk1"/>
                </a:solidFill>
              </a:rPr>
              <a:t>Initiate-Exchange-API-Endpoint</a:t>
            </a:r>
            <a:endParaRPr b="1" sz="1200">
              <a:solidFill>
                <a:schemeClr val="dk1"/>
              </a:solidFill>
            </a:endParaRPr>
          </a:p>
          <a:p>
            <a:pPr indent="-304800" lvl="0" marL="457200" rtl="0" algn="l">
              <a:spcBef>
                <a:spcPts val="0"/>
              </a:spcBef>
              <a:spcAft>
                <a:spcPts val="0"/>
              </a:spcAft>
              <a:buClr>
                <a:schemeClr val="dk1"/>
              </a:buClr>
              <a:buSzPts val="1200"/>
              <a:buChar char="●"/>
            </a:pPr>
            <a:r>
              <a:rPr lang="de-DE" sz="1200">
                <a:solidFill>
                  <a:schemeClr val="dk1"/>
                </a:solidFill>
              </a:rPr>
              <a:t>includes </a:t>
            </a:r>
            <a:r>
              <a:rPr b="1" lang="de-DE" sz="1200">
                <a:solidFill>
                  <a:schemeClr val="dk1"/>
                </a:solidFill>
              </a:rPr>
              <a:t>Exchange ID</a:t>
            </a:r>
            <a:r>
              <a:rPr lang="de-DE" sz="1200">
                <a:solidFill>
                  <a:schemeClr val="dk1"/>
                </a:solidFill>
              </a:rPr>
              <a:t> to associate browser session to wallet</a:t>
            </a:r>
            <a:endParaRPr/>
          </a:p>
        </p:txBody>
      </p:sp>
      <p:cxnSp>
        <p:nvCxnSpPr>
          <p:cNvPr id="425" name="Google Shape;425;p36"/>
          <p:cNvCxnSpPr/>
          <p:nvPr/>
        </p:nvCxnSpPr>
        <p:spPr>
          <a:xfrm rot="10800000">
            <a:off x="4124375" y="824825"/>
            <a:ext cx="1686300" cy="90600"/>
          </a:xfrm>
          <a:prstGeom prst="straightConnector1">
            <a:avLst/>
          </a:prstGeom>
          <a:noFill/>
          <a:ln cap="flat" cmpd="sng" w="9525">
            <a:solidFill>
              <a:srgbClr val="999999"/>
            </a:solidFill>
            <a:prstDash val="solid"/>
            <a:round/>
            <a:headEnd len="med" w="med" type="none"/>
            <a:tailEnd len="med" w="med" type="none"/>
          </a:ln>
        </p:spPr>
      </p:cxnSp>
      <p:cxnSp>
        <p:nvCxnSpPr>
          <p:cNvPr id="426" name="Google Shape;426;p36"/>
          <p:cNvCxnSpPr/>
          <p:nvPr/>
        </p:nvCxnSpPr>
        <p:spPr>
          <a:xfrm flipH="1">
            <a:off x="6105600" y="3832400"/>
            <a:ext cx="201600" cy="302700"/>
          </a:xfrm>
          <a:prstGeom prst="straightConnector1">
            <a:avLst/>
          </a:prstGeom>
          <a:noFill/>
          <a:ln cap="flat" cmpd="sng" w="9525">
            <a:solidFill>
              <a:srgbClr val="999999"/>
            </a:solidFill>
            <a:prstDash val="solid"/>
            <a:round/>
            <a:headEnd len="med" w="med" type="none"/>
            <a:tailEnd len="med" w="med"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37"/>
          <p:cNvPicPr preferRelativeResize="0"/>
          <p:nvPr>
            <p:ph idx="2" type="pic"/>
          </p:nvPr>
        </p:nvPicPr>
        <p:blipFill rotWithShape="1">
          <a:blip r:embed="rId3">
            <a:alphaModFix/>
          </a:blip>
          <a:srcRect b="13778" l="0" r="0" t="0"/>
          <a:stretch/>
        </p:blipFill>
        <p:spPr>
          <a:xfrm>
            <a:off x="0" y="926275"/>
            <a:ext cx="9144000" cy="4217224"/>
          </a:xfrm>
          <a:prstGeom prst="rect">
            <a:avLst/>
          </a:prstGeom>
        </p:spPr>
      </p:pic>
      <p:sp>
        <p:nvSpPr>
          <p:cNvPr id="433" name="Google Shape;433;p37"/>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8"/>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440" name="Google Shape;440;p38"/>
          <p:cNvPicPr preferRelativeResize="0"/>
          <p:nvPr/>
        </p:nvPicPr>
        <p:blipFill>
          <a:blip r:embed="rId3">
            <a:alphaModFix/>
          </a:blip>
          <a:stretch>
            <a:fillRect/>
          </a:stretch>
        </p:blipFill>
        <p:spPr>
          <a:xfrm>
            <a:off x="0" y="0"/>
            <a:ext cx="5695206" cy="4838701"/>
          </a:xfrm>
          <a:prstGeom prst="rect">
            <a:avLst/>
          </a:prstGeom>
          <a:noFill/>
          <a:ln>
            <a:noFill/>
          </a:ln>
        </p:spPr>
      </p:pic>
      <p:sp>
        <p:nvSpPr>
          <p:cNvPr id="441" name="Google Shape;441;p38"/>
          <p:cNvSpPr txBox="1"/>
          <p:nvPr/>
        </p:nvSpPr>
        <p:spPr>
          <a:xfrm>
            <a:off x="5695200" y="2219250"/>
            <a:ext cx="285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a:t>VP Metadata</a:t>
            </a:r>
            <a:endParaRPr b="1"/>
          </a:p>
        </p:txBody>
      </p:sp>
      <p:sp>
        <p:nvSpPr>
          <p:cNvPr id="442" name="Google Shape;442;p38"/>
          <p:cNvSpPr txBox="1"/>
          <p:nvPr/>
        </p:nvSpPr>
        <p:spPr>
          <a:xfrm>
            <a:off x="5781350" y="2976275"/>
            <a:ext cx="3081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a:t>Credential Verification Results</a:t>
            </a:r>
            <a:endParaRPr b="1"/>
          </a:p>
          <a:p>
            <a:pPr indent="0" lvl="0" marL="0" rtl="0" algn="l">
              <a:spcBef>
                <a:spcPts val="0"/>
              </a:spcBef>
              <a:spcAft>
                <a:spcPts val="0"/>
              </a:spcAft>
              <a:buNone/>
            </a:pPr>
            <a:r>
              <a:rPr lang="de-DE"/>
              <a:t>For all VCs included in the VP.</a:t>
            </a:r>
            <a:endParaRPr/>
          </a:p>
          <a:p>
            <a:pPr indent="0" lvl="0" marL="0" rtl="0" algn="l">
              <a:spcBef>
                <a:spcPts val="0"/>
              </a:spcBef>
              <a:spcAft>
                <a:spcPts val="0"/>
              </a:spcAft>
              <a:buNone/>
            </a:pPr>
            <a:r>
              <a:rPr lang="de-DE"/>
              <a:t>(can be expanded for more details)</a:t>
            </a:r>
            <a:endParaRPr/>
          </a:p>
        </p:txBody>
      </p:sp>
      <p:cxnSp>
        <p:nvCxnSpPr>
          <p:cNvPr id="443" name="Google Shape;443;p38"/>
          <p:cNvCxnSpPr>
            <a:stCxn id="441" idx="1"/>
          </p:cNvCxnSpPr>
          <p:nvPr/>
        </p:nvCxnSpPr>
        <p:spPr>
          <a:xfrm rot="10800000">
            <a:off x="4041900" y="2419350"/>
            <a:ext cx="1653300" cy="0"/>
          </a:xfrm>
          <a:prstGeom prst="straightConnector1">
            <a:avLst/>
          </a:prstGeom>
          <a:noFill/>
          <a:ln cap="flat" cmpd="sng" w="9525">
            <a:solidFill>
              <a:schemeClr val="dk2"/>
            </a:solidFill>
            <a:prstDash val="solid"/>
            <a:round/>
            <a:headEnd len="med" w="med" type="none"/>
            <a:tailEnd len="med" w="med" type="none"/>
          </a:ln>
        </p:spPr>
      </p:cxnSp>
      <p:cxnSp>
        <p:nvCxnSpPr>
          <p:cNvPr id="444" name="Google Shape;444;p38"/>
          <p:cNvCxnSpPr/>
          <p:nvPr/>
        </p:nvCxnSpPr>
        <p:spPr>
          <a:xfrm rot="10800000">
            <a:off x="5226350" y="3284075"/>
            <a:ext cx="555000" cy="0"/>
          </a:xfrm>
          <a:prstGeom prst="straightConnector1">
            <a:avLst/>
          </a:prstGeom>
          <a:noFill/>
          <a:ln cap="flat" cmpd="sng" w="9525">
            <a:solidFill>
              <a:schemeClr val="dk2"/>
            </a:solidFill>
            <a:prstDash val="solid"/>
            <a:round/>
            <a:headEnd len="med" w="med" type="none"/>
            <a:tailEnd len="med" w="med" type="none"/>
          </a:ln>
        </p:spPr>
      </p:cxnSp>
      <p:sp>
        <p:nvSpPr>
          <p:cNvPr id="445" name="Google Shape;445;p38"/>
          <p:cNvSpPr txBox="1"/>
          <p:nvPr/>
        </p:nvSpPr>
        <p:spPr>
          <a:xfrm>
            <a:off x="5715050" y="828275"/>
            <a:ext cx="3213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2400"/>
              <a:t>Verification Result Overview</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2"/>
          <p:cNvSpPr txBox="1"/>
          <p:nvPr>
            <p:ph idx="1" type="body"/>
          </p:nvPr>
        </p:nvSpPr>
        <p:spPr>
          <a:xfrm>
            <a:off x="319090" y="1600200"/>
            <a:ext cx="8508900" cy="309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e-DE"/>
              <a:t>  </a:t>
            </a:r>
            <a:endParaRPr/>
          </a:p>
        </p:txBody>
      </p:sp>
      <p:sp>
        <p:nvSpPr>
          <p:cNvPr id="105" name="Google Shape;105;p12"/>
          <p:cNvSpPr txBox="1"/>
          <p:nvPr>
            <p:ph type="title"/>
          </p:nvPr>
        </p:nvSpPr>
        <p:spPr>
          <a:xfrm>
            <a:off x="319090" y="972000"/>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de-DE"/>
              <a:t>The Chicken-or-Egg Dilemma of Interoperability</a:t>
            </a:r>
            <a:endParaRPr/>
          </a:p>
        </p:txBody>
      </p:sp>
      <p:sp>
        <p:nvSpPr>
          <p:cNvPr id="106" name="Google Shape;106;p12"/>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107" name="Google Shape;107;p12"/>
          <p:cNvPicPr preferRelativeResize="0"/>
          <p:nvPr/>
        </p:nvPicPr>
        <p:blipFill>
          <a:blip r:embed="rId3">
            <a:alphaModFix/>
          </a:blip>
          <a:stretch>
            <a:fillRect/>
          </a:stretch>
        </p:blipFill>
        <p:spPr>
          <a:xfrm>
            <a:off x="0" y="1434830"/>
            <a:ext cx="9144000" cy="39883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39"/>
          <p:cNvPicPr preferRelativeResize="0"/>
          <p:nvPr/>
        </p:nvPicPr>
        <p:blipFill>
          <a:blip r:embed="rId3">
            <a:alphaModFix/>
          </a:blip>
          <a:stretch>
            <a:fillRect/>
          </a:stretch>
        </p:blipFill>
        <p:spPr>
          <a:xfrm>
            <a:off x="0" y="0"/>
            <a:ext cx="5695206" cy="4838701"/>
          </a:xfrm>
          <a:prstGeom prst="rect">
            <a:avLst/>
          </a:prstGeom>
          <a:noFill/>
          <a:ln>
            <a:noFill/>
          </a:ln>
        </p:spPr>
      </p:pic>
      <p:sp>
        <p:nvSpPr>
          <p:cNvPr id="452" name="Google Shape;452;p39"/>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453" name="Google Shape;453;p39"/>
          <p:cNvSpPr txBox="1"/>
          <p:nvPr/>
        </p:nvSpPr>
        <p:spPr>
          <a:xfrm>
            <a:off x="352050" y="4602475"/>
            <a:ext cx="2585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a:latin typeface="Calibri"/>
                <a:ea typeface="Calibri"/>
                <a:cs typeface="Calibri"/>
                <a:sym typeface="Calibri"/>
              </a:rPr>
              <a:t>Credential </a:t>
            </a:r>
            <a:r>
              <a:rPr b="1" lang="de-DE">
                <a:latin typeface="Calibri"/>
                <a:ea typeface="Calibri"/>
                <a:cs typeface="Calibri"/>
                <a:sym typeface="Calibri"/>
              </a:rPr>
              <a:t>Preview Rendering</a:t>
            </a:r>
            <a:endParaRPr b="1">
              <a:latin typeface="Calibri"/>
              <a:ea typeface="Calibri"/>
              <a:cs typeface="Calibri"/>
              <a:sym typeface="Calibri"/>
            </a:endParaRPr>
          </a:p>
          <a:p>
            <a:pPr indent="0" lvl="0" marL="0" rtl="0" algn="l">
              <a:spcBef>
                <a:spcPts val="0"/>
              </a:spcBef>
              <a:spcAft>
                <a:spcPts val="0"/>
              </a:spcAft>
              <a:buNone/>
            </a:pPr>
            <a:r>
              <a:rPr lang="de-DE" sz="1000">
                <a:latin typeface="Calibri"/>
                <a:ea typeface="Calibri"/>
                <a:cs typeface="Calibri"/>
                <a:sym typeface="Calibri"/>
              </a:rPr>
              <a:t>Dynamic Rendering based on Credential Type</a:t>
            </a:r>
            <a:endParaRPr sz="1000">
              <a:latin typeface="Calibri"/>
              <a:ea typeface="Calibri"/>
              <a:cs typeface="Calibri"/>
              <a:sym typeface="Calibri"/>
            </a:endParaRPr>
          </a:p>
        </p:txBody>
      </p:sp>
      <p:cxnSp>
        <p:nvCxnSpPr>
          <p:cNvPr id="454" name="Google Shape;454;p39"/>
          <p:cNvCxnSpPr/>
          <p:nvPr/>
        </p:nvCxnSpPr>
        <p:spPr>
          <a:xfrm flipH="1" rot="10800000">
            <a:off x="910425" y="3862875"/>
            <a:ext cx="347100" cy="789900"/>
          </a:xfrm>
          <a:prstGeom prst="straightConnector1">
            <a:avLst/>
          </a:prstGeom>
          <a:noFill/>
          <a:ln cap="flat" cmpd="sng" w="9525">
            <a:solidFill>
              <a:schemeClr val="dk2"/>
            </a:solidFill>
            <a:prstDash val="solid"/>
            <a:round/>
            <a:headEnd len="med" w="med" type="none"/>
            <a:tailEnd len="med" w="med" type="none"/>
          </a:ln>
        </p:spPr>
      </p:cxnSp>
      <p:sp>
        <p:nvSpPr>
          <p:cNvPr id="455" name="Google Shape;455;p39"/>
          <p:cNvSpPr txBox="1"/>
          <p:nvPr/>
        </p:nvSpPr>
        <p:spPr>
          <a:xfrm>
            <a:off x="6241625" y="3677775"/>
            <a:ext cx="2052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a:t>Verification </a:t>
            </a:r>
            <a:r>
              <a:rPr b="1" lang="de-DE"/>
              <a:t>Results</a:t>
            </a:r>
            <a:endParaRPr b="1"/>
          </a:p>
          <a:p>
            <a:pPr indent="0" lvl="0" marL="0" rtl="0" algn="l">
              <a:spcBef>
                <a:spcPts val="0"/>
              </a:spcBef>
              <a:spcAft>
                <a:spcPts val="0"/>
              </a:spcAft>
              <a:buNone/>
            </a:pPr>
            <a:r>
              <a:rPr lang="de-DE" sz="1100"/>
              <a:t>Narrowed down to credential and check type</a:t>
            </a:r>
            <a:endParaRPr sz="1100"/>
          </a:p>
        </p:txBody>
      </p:sp>
      <p:cxnSp>
        <p:nvCxnSpPr>
          <p:cNvPr id="456" name="Google Shape;456;p39"/>
          <p:cNvCxnSpPr/>
          <p:nvPr/>
        </p:nvCxnSpPr>
        <p:spPr>
          <a:xfrm rot="10800000">
            <a:off x="4961275" y="3972825"/>
            <a:ext cx="1230000" cy="0"/>
          </a:xfrm>
          <a:prstGeom prst="straightConnector1">
            <a:avLst/>
          </a:prstGeom>
          <a:noFill/>
          <a:ln cap="flat" cmpd="sng" w="9525">
            <a:solidFill>
              <a:schemeClr val="dk2"/>
            </a:solidFill>
            <a:prstDash val="solid"/>
            <a:round/>
            <a:headEnd len="med" w="med" type="none"/>
            <a:tailEnd len="med" w="med" type="none"/>
          </a:ln>
        </p:spPr>
      </p:cxnSp>
      <p:sp>
        <p:nvSpPr>
          <p:cNvPr id="457" name="Google Shape;457;p39"/>
          <p:cNvSpPr txBox="1"/>
          <p:nvPr/>
        </p:nvSpPr>
        <p:spPr>
          <a:xfrm>
            <a:off x="6080575" y="2197050"/>
            <a:ext cx="2273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a:t>Verified </a:t>
            </a:r>
            <a:r>
              <a:rPr b="1" lang="de-DE"/>
              <a:t>Issuer Identity</a:t>
            </a:r>
            <a:endParaRPr b="1"/>
          </a:p>
          <a:p>
            <a:pPr indent="0" lvl="0" marL="0" rtl="0" algn="l">
              <a:spcBef>
                <a:spcPts val="0"/>
              </a:spcBef>
              <a:spcAft>
                <a:spcPts val="0"/>
              </a:spcAft>
              <a:buNone/>
            </a:pPr>
            <a:r>
              <a:rPr lang="de-DE" sz="1000"/>
              <a:t>Based on Trusted Issuer Registry</a:t>
            </a:r>
            <a:endParaRPr sz="1000"/>
          </a:p>
        </p:txBody>
      </p:sp>
      <p:cxnSp>
        <p:nvCxnSpPr>
          <p:cNvPr id="458" name="Google Shape;458;p39"/>
          <p:cNvCxnSpPr>
            <a:stCxn id="457" idx="1"/>
          </p:cNvCxnSpPr>
          <p:nvPr/>
        </p:nvCxnSpPr>
        <p:spPr>
          <a:xfrm flipH="1">
            <a:off x="4315375" y="2474100"/>
            <a:ext cx="1765200" cy="565500"/>
          </a:xfrm>
          <a:prstGeom prst="straightConnector1">
            <a:avLst/>
          </a:prstGeom>
          <a:noFill/>
          <a:ln cap="flat" cmpd="sng" w="9525">
            <a:solidFill>
              <a:schemeClr val="dk2"/>
            </a:solidFill>
            <a:prstDash val="solid"/>
            <a:round/>
            <a:headEnd len="med" w="med" type="none"/>
            <a:tailEnd len="med" w="med" type="none"/>
          </a:ln>
        </p:spPr>
      </p:cxnSp>
      <p:sp>
        <p:nvSpPr>
          <p:cNvPr id="459" name="Google Shape;459;p39"/>
          <p:cNvSpPr txBox="1"/>
          <p:nvPr/>
        </p:nvSpPr>
        <p:spPr>
          <a:xfrm>
            <a:off x="5974925" y="3081638"/>
            <a:ext cx="2273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a:t>Verified </a:t>
            </a:r>
            <a:r>
              <a:rPr b="1" lang="de-DE"/>
              <a:t>Holder Identity</a:t>
            </a:r>
            <a:endParaRPr b="1"/>
          </a:p>
          <a:p>
            <a:pPr indent="0" lvl="0" marL="0" rtl="0" algn="l">
              <a:spcBef>
                <a:spcPts val="0"/>
              </a:spcBef>
              <a:spcAft>
                <a:spcPts val="0"/>
              </a:spcAft>
              <a:buNone/>
            </a:pPr>
            <a:r>
              <a:rPr lang="de-DE" sz="1000"/>
              <a:t>Based on Identity Credential Check</a:t>
            </a:r>
            <a:endParaRPr sz="1000"/>
          </a:p>
        </p:txBody>
      </p:sp>
      <p:cxnSp>
        <p:nvCxnSpPr>
          <p:cNvPr id="460" name="Google Shape;460;p39"/>
          <p:cNvCxnSpPr/>
          <p:nvPr/>
        </p:nvCxnSpPr>
        <p:spPr>
          <a:xfrm rot="10800000">
            <a:off x="4295825" y="3434850"/>
            <a:ext cx="1591500" cy="0"/>
          </a:xfrm>
          <a:prstGeom prst="straightConnector1">
            <a:avLst/>
          </a:prstGeom>
          <a:noFill/>
          <a:ln cap="flat" cmpd="sng" w="9525">
            <a:solidFill>
              <a:schemeClr val="dk2"/>
            </a:solidFill>
            <a:prstDash val="solid"/>
            <a:round/>
            <a:headEnd len="med" w="med" type="none"/>
            <a:tailEnd len="med" w="med" type="none"/>
          </a:ln>
        </p:spPr>
      </p:cxnSp>
      <p:sp>
        <p:nvSpPr>
          <p:cNvPr id="461" name="Google Shape;461;p39"/>
          <p:cNvSpPr txBox="1"/>
          <p:nvPr/>
        </p:nvSpPr>
        <p:spPr>
          <a:xfrm>
            <a:off x="5974925" y="1174500"/>
            <a:ext cx="285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p>
        </p:txBody>
      </p:sp>
      <p:sp>
        <p:nvSpPr>
          <p:cNvPr id="462" name="Google Shape;462;p39"/>
          <p:cNvSpPr txBox="1"/>
          <p:nvPr/>
        </p:nvSpPr>
        <p:spPr>
          <a:xfrm>
            <a:off x="5715050" y="828275"/>
            <a:ext cx="3213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2400"/>
              <a:t>VC Detail View</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0"/>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469" name="Google Shape;469;p40"/>
          <p:cNvPicPr preferRelativeResize="0"/>
          <p:nvPr/>
        </p:nvPicPr>
        <p:blipFill>
          <a:blip r:embed="rId3">
            <a:alphaModFix/>
          </a:blip>
          <a:stretch>
            <a:fillRect/>
          </a:stretch>
        </p:blipFill>
        <p:spPr>
          <a:xfrm>
            <a:off x="0" y="0"/>
            <a:ext cx="5695206" cy="4838701"/>
          </a:xfrm>
          <a:prstGeom prst="rect">
            <a:avLst/>
          </a:prstGeom>
          <a:noFill/>
          <a:ln>
            <a:noFill/>
          </a:ln>
        </p:spPr>
      </p:pic>
      <p:sp>
        <p:nvSpPr>
          <p:cNvPr id="470" name="Google Shape;470;p40"/>
          <p:cNvSpPr txBox="1"/>
          <p:nvPr/>
        </p:nvSpPr>
        <p:spPr>
          <a:xfrm>
            <a:off x="5839250" y="2371650"/>
            <a:ext cx="30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a:t>Identity Credential</a:t>
            </a:r>
            <a:endParaRPr b="1"/>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1"/>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477" name="Google Shape;477;p41"/>
          <p:cNvPicPr preferRelativeResize="0"/>
          <p:nvPr/>
        </p:nvPicPr>
        <p:blipFill>
          <a:blip r:embed="rId3">
            <a:alphaModFix/>
          </a:blip>
          <a:stretch>
            <a:fillRect/>
          </a:stretch>
        </p:blipFill>
        <p:spPr>
          <a:xfrm>
            <a:off x="0" y="0"/>
            <a:ext cx="5310638" cy="4838697"/>
          </a:xfrm>
          <a:prstGeom prst="rect">
            <a:avLst/>
          </a:prstGeom>
          <a:noFill/>
          <a:ln>
            <a:noFill/>
          </a:ln>
        </p:spPr>
      </p:pic>
      <p:sp>
        <p:nvSpPr>
          <p:cNvPr id="478" name="Google Shape;478;p41"/>
          <p:cNvSpPr txBox="1"/>
          <p:nvPr/>
        </p:nvSpPr>
        <p:spPr>
          <a:xfrm>
            <a:off x="5839250" y="2371650"/>
            <a:ext cx="30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a:t>Achievement Credential</a:t>
            </a:r>
            <a:endParaRPr b="1"/>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2"/>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485" name="Google Shape;485;p42"/>
          <p:cNvPicPr preferRelativeResize="0"/>
          <p:nvPr/>
        </p:nvPicPr>
        <p:blipFill>
          <a:blip r:embed="rId3">
            <a:alphaModFix/>
          </a:blip>
          <a:stretch>
            <a:fillRect/>
          </a:stretch>
        </p:blipFill>
        <p:spPr>
          <a:xfrm>
            <a:off x="0" y="0"/>
            <a:ext cx="5695206" cy="4838701"/>
          </a:xfrm>
          <a:prstGeom prst="rect">
            <a:avLst/>
          </a:prstGeom>
          <a:noFill/>
          <a:ln>
            <a:noFill/>
          </a:ln>
        </p:spPr>
      </p:pic>
      <p:sp>
        <p:nvSpPr>
          <p:cNvPr id="486" name="Google Shape;486;p42"/>
          <p:cNvSpPr txBox="1"/>
          <p:nvPr/>
        </p:nvSpPr>
        <p:spPr>
          <a:xfrm>
            <a:off x="5839250" y="2371650"/>
            <a:ext cx="30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a:t>Invalid Credential</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3"/>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493" name="Google Shape;493;p43"/>
          <p:cNvPicPr preferRelativeResize="0"/>
          <p:nvPr/>
        </p:nvPicPr>
        <p:blipFill>
          <a:blip r:embed="rId3">
            <a:alphaModFix/>
          </a:blip>
          <a:stretch>
            <a:fillRect/>
          </a:stretch>
        </p:blipFill>
        <p:spPr>
          <a:xfrm>
            <a:off x="-76250" y="457200"/>
            <a:ext cx="4363810" cy="4838702"/>
          </a:xfrm>
          <a:prstGeom prst="rect">
            <a:avLst/>
          </a:prstGeom>
          <a:noFill/>
          <a:ln>
            <a:noFill/>
          </a:ln>
        </p:spPr>
      </p:pic>
      <p:pic>
        <p:nvPicPr>
          <p:cNvPr id="494" name="Google Shape;494;p43"/>
          <p:cNvPicPr preferRelativeResize="0"/>
          <p:nvPr/>
        </p:nvPicPr>
        <p:blipFill>
          <a:blip r:embed="rId4">
            <a:alphaModFix/>
          </a:blip>
          <a:stretch>
            <a:fillRect/>
          </a:stretch>
        </p:blipFill>
        <p:spPr>
          <a:xfrm>
            <a:off x="4287550" y="457200"/>
            <a:ext cx="4363810" cy="4838702"/>
          </a:xfrm>
          <a:prstGeom prst="rect">
            <a:avLst/>
          </a:prstGeom>
          <a:noFill/>
          <a:ln>
            <a:noFill/>
          </a:ln>
        </p:spPr>
      </p:pic>
      <p:sp>
        <p:nvSpPr>
          <p:cNvPr id="495" name="Google Shape;495;p43"/>
          <p:cNvSpPr txBox="1"/>
          <p:nvPr/>
        </p:nvSpPr>
        <p:spPr>
          <a:xfrm>
            <a:off x="213500" y="139400"/>
            <a:ext cx="30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a:t>Print / Export - Mode</a:t>
            </a:r>
            <a:endParaRPr b="1"/>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4"/>
          <p:cNvSpPr txBox="1"/>
          <p:nvPr>
            <p:ph type="title"/>
          </p:nvPr>
        </p:nvSpPr>
        <p:spPr>
          <a:xfrm>
            <a:off x="319090" y="972000"/>
            <a:ext cx="85089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Thank you for listening</a:t>
            </a:r>
            <a:endParaRPr baseline="-25000"/>
          </a:p>
        </p:txBody>
      </p:sp>
      <p:sp>
        <p:nvSpPr>
          <p:cNvPr id="501" name="Google Shape;501;p44"/>
          <p:cNvSpPr/>
          <p:nvPr/>
        </p:nvSpPr>
        <p:spPr>
          <a:xfrm>
            <a:off x="-63900" y="1469250"/>
            <a:ext cx="9271800" cy="2965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4"/>
          <p:cNvSpPr txBox="1"/>
          <p:nvPr/>
        </p:nvSpPr>
        <p:spPr>
          <a:xfrm>
            <a:off x="4572000" y="4435050"/>
            <a:ext cx="4572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1500"/>
              <a:t>See you in Berlin? </a:t>
            </a:r>
            <a:endParaRPr sz="1700"/>
          </a:p>
        </p:txBody>
      </p:sp>
      <p:sp>
        <p:nvSpPr>
          <p:cNvPr id="503" name="Google Shape;503;p44"/>
          <p:cNvSpPr txBox="1"/>
          <p:nvPr/>
        </p:nvSpPr>
        <p:spPr>
          <a:xfrm>
            <a:off x="-25" y="4435050"/>
            <a:ext cx="4572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1500"/>
              <a:t>Join our mailing list!</a:t>
            </a:r>
            <a:endParaRPr sz="1700"/>
          </a:p>
        </p:txBody>
      </p:sp>
      <p:pic>
        <p:nvPicPr>
          <p:cNvPr id="504" name="Google Shape;504;p44"/>
          <p:cNvPicPr preferRelativeResize="0"/>
          <p:nvPr/>
        </p:nvPicPr>
        <p:blipFill rotWithShape="1">
          <a:blip r:embed="rId3">
            <a:alphaModFix/>
          </a:blip>
          <a:srcRect b="11186" l="10824" r="10903" t="11287"/>
          <a:stretch/>
        </p:blipFill>
        <p:spPr>
          <a:xfrm>
            <a:off x="1565975" y="2239350"/>
            <a:ext cx="1440000" cy="1425600"/>
          </a:xfrm>
          <a:prstGeom prst="rect">
            <a:avLst/>
          </a:prstGeom>
          <a:noFill/>
          <a:ln>
            <a:noFill/>
          </a:ln>
          <a:effectLst>
            <a:outerShdw blurRad="57150" rotWithShape="0" algn="bl" dir="5400000" dist="19050">
              <a:srgbClr val="000000">
                <a:alpha val="50000"/>
              </a:srgbClr>
            </a:outerShdw>
          </a:effectLst>
        </p:spPr>
      </p:pic>
      <p:pic>
        <p:nvPicPr>
          <p:cNvPr id="505" name="Google Shape;505;p44"/>
          <p:cNvPicPr preferRelativeResize="0"/>
          <p:nvPr/>
        </p:nvPicPr>
        <p:blipFill>
          <a:blip r:embed="rId4">
            <a:alphaModFix/>
          </a:blip>
          <a:stretch>
            <a:fillRect/>
          </a:stretch>
        </p:blipFill>
        <p:spPr>
          <a:xfrm>
            <a:off x="5720972" y="1469250"/>
            <a:ext cx="2274056" cy="2965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0" name="Shape 510"/>
        <p:cNvGrpSpPr/>
        <p:nvPr/>
      </p:nvGrpSpPr>
      <p:grpSpPr>
        <a:xfrm>
          <a:off x="0" y="0"/>
          <a:ext cx="0" cy="0"/>
          <a:chOff x="0" y="0"/>
          <a:chExt cx="0" cy="0"/>
        </a:xfrm>
      </p:grpSpPr>
      <p:sp>
        <p:nvSpPr>
          <p:cNvPr id="511" name="Google Shape;511;p45"/>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512" name="Google Shape;512;p45"/>
          <p:cNvPicPr preferRelativeResize="0"/>
          <p:nvPr/>
        </p:nvPicPr>
        <p:blipFill>
          <a:blip r:embed="rId3">
            <a:alphaModFix/>
          </a:blip>
          <a:stretch>
            <a:fillRect/>
          </a:stretch>
        </p:blipFill>
        <p:spPr>
          <a:xfrm>
            <a:off x="0" y="0"/>
            <a:ext cx="5695206" cy="4838701"/>
          </a:xfrm>
          <a:prstGeom prst="rect">
            <a:avLst/>
          </a:prstGeom>
          <a:noFill/>
          <a:ln>
            <a:noFill/>
          </a:ln>
        </p:spPr>
      </p:pic>
      <p:sp>
        <p:nvSpPr>
          <p:cNvPr id="513" name="Google Shape;513;p45"/>
          <p:cNvSpPr txBox="1"/>
          <p:nvPr/>
        </p:nvSpPr>
        <p:spPr>
          <a:xfrm>
            <a:off x="5839250" y="2371650"/>
            <a:ext cx="30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a:t>Diploma Credential</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8" name="Shape 518"/>
        <p:cNvGrpSpPr/>
        <p:nvPr/>
      </p:nvGrpSpPr>
      <p:grpSpPr>
        <a:xfrm>
          <a:off x="0" y="0"/>
          <a:ext cx="0" cy="0"/>
          <a:chOff x="0" y="0"/>
          <a:chExt cx="0" cy="0"/>
        </a:xfrm>
      </p:grpSpPr>
      <p:sp>
        <p:nvSpPr>
          <p:cNvPr id="519" name="Google Shape;519;p46"/>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520" name="Google Shape;520;p46"/>
          <p:cNvPicPr preferRelativeResize="0"/>
          <p:nvPr/>
        </p:nvPicPr>
        <p:blipFill>
          <a:blip r:embed="rId3">
            <a:alphaModFix/>
          </a:blip>
          <a:stretch>
            <a:fillRect/>
          </a:stretch>
        </p:blipFill>
        <p:spPr>
          <a:xfrm>
            <a:off x="0" y="0"/>
            <a:ext cx="5964815" cy="5143501"/>
          </a:xfrm>
          <a:prstGeom prst="rect">
            <a:avLst/>
          </a:prstGeom>
          <a:noFill/>
          <a:ln>
            <a:noFill/>
          </a:ln>
        </p:spPr>
      </p:pic>
      <p:cxnSp>
        <p:nvCxnSpPr>
          <p:cNvPr id="521" name="Google Shape;521;p46"/>
          <p:cNvCxnSpPr/>
          <p:nvPr/>
        </p:nvCxnSpPr>
        <p:spPr>
          <a:xfrm rot="-5400000">
            <a:off x="2228100" y="2120400"/>
            <a:ext cx="2128500" cy="2012700"/>
          </a:xfrm>
          <a:prstGeom prst="curvedConnector3">
            <a:avLst>
              <a:gd fmla="val 2724" name="adj1"/>
            </a:avLst>
          </a:prstGeom>
          <a:noFill/>
          <a:ln cap="flat" cmpd="sng" w="9525">
            <a:solidFill>
              <a:schemeClr val="accent1"/>
            </a:solidFill>
            <a:prstDash val="solid"/>
            <a:round/>
            <a:headEnd len="med" w="med" type="none"/>
            <a:tailEnd len="med" w="med" type="triangle"/>
          </a:ln>
        </p:spPr>
      </p:cxnSp>
      <p:sp>
        <p:nvSpPr>
          <p:cNvPr id="522" name="Google Shape;522;p46"/>
          <p:cNvSpPr txBox="1"/>
          <p:nvPr/>
        </p:nvSpPr>
        <p:spPr>
          <a:xfrm>
            <a:off x="6165400" y="2048400"/>
            <a:ext cx="2852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a:t>VP Input</a:t>
            </a:r>
            <a:r>
              <a:rPr lang="de-DE"/>
              <a:t> can happen via:</a:t>
            </a:r>
            <a:endParaRPr/>
          </a:p>
          <a:p>
            <a:pPr indent="-317500" lvl="0" marL="457200" rtl="0" algn="l">
              <a:spcBef>
                <a:spcPts val="0"/>
              </a:spcBef>
              <a:spcAft>
                <a:spcPts val="0"/>
              </a:spcAft>
              <a:buSzPts val="1400"/>
              <a:buChar char="●"/>
            </a:pPr>
            <a:r>
              <a:rPr i="1" lang="de-DE"/>
              <a:t>Drag &amp; Drop</a:t>
            </a:r>
            <a:endParaRPr i="1"/>
          </a:p>
          <a:p>
            <a:pPr indent="-317500" lvl="0" marL="457200" rtl="0" algn="l">
              <a:spcBef>
                <a:spcPts val="0"/>
              </a:spcBef>
              <a:spcAft>
                <a:spcPts val="0"/>
              </a:spcAft>
              <a:buSzPts val="1400"/>
              <a:buChar char="●"/>
            </a:pPr>
            <a:r>
              <a:rPr lang="de-DE"/>
              <a:t>Copy &amp; Paste</a:t>
            </a:r>
            <a:endParaRPr/>
          </a:p>
          <a:p>
            <a:pPr indent="-317500" lvl="0" marL="457200" rtl="0" algn="l">
              <a:spcBef>
                <a:spcPts val="0"/>
              </a:spcBef>
              <a:spcAft>
                <a:spcPts val="0"/>
              </a:spcAft>
              <a:buSzPts val="1400"/>
              <a:buChar char="●"/>
            </a:pPr>
            <a:r>
              <a:rPr lang="de-DE"/>
              <a:t>Exchange API 		(directly from Wallet)</a:t>
            </a:r>
            <a:endParaRPr/>
          </a:p>
        </p:txBody>
      </p:sp>
      <p:sp>
        <p:nvSpPr>
          <p:cNvPr id="523" name="Google Shape;523;p46"/>
          <p:cNvSpPr txBox="1"/>
          <p:nvPr/>
        </p:nvSpPr>
        <p:spPr>
          <a:xfrm>
            <a:off x="5930400" y="820825"/>
            <a:ext cx="3213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2400"/>
              <a:t>DiBiHo Verifier</a:t>
            </a: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8" name="Shape 528"/>
        <p:cNvGrpSpPr/>
        <p:nvPr/>
      </p:nvGrpSpPr>
      <p:grpSpPr>
        <a:xfrm>
          <a:off x="0" y="0"/>
          <a:ext cx="0" cy="0"/>
          <a:chOff x="0" y="0"/>
          <a:chExt cx="0" cy="0"/>
        </a:xfrm>
      </p:grpSpPr>
      <p:sp>
        <p:nvSpPr>
          <p:cNvPr id="529" name="Google Shape;529;p47"/>
          <p:cNvSpPr txBox="1"/>
          <p:nvPr>
            <p:ph type="title"/>
          </p:nvPr>
        </p:nvSpPr>
        <p:spPr>
          <a:xfrm>
            <a:off x="319090" y="972000"/>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de-DE"/>
              <a:t>Project Timeline</a:t>
            </a:r>
            <a:endParaRPr/>
          </a:p>
        </p:txBody>
      </p:sp>
      <p:sp>
        <p:nvSpPr>
          <p:cNvPr id="530" name="Google Shape;530;p47"/>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531" name="Google Shape;531;p47"/>
          <p:cNvSpPr/>
          <p:nvPr/>
        </p:nvSpPr>
        <p:spPr>
          <a:xfrm rot="-984884">
            <a:off x="6487292" y="3013705"/>
            <a:ext cx="1116820" cy="57901"/>
          </a:xfrm>
          <a:prstGeom prst="roundRect">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7"/>
          <p:cNvSpPr/>
          <p:nvPr/>
        </p:nvSpPr>
        <p:spPr>
          <a:xfrm flipH="1" rot="984884">
            <a:off x="5453678" y="3013705"/>
            <a:ext cx="1116820" cy="57901"/>
          </a:xfrm>
          <a:prstGeom prst="roundRect">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7"/>
          <p:cNvSpPr/>
          <p:nvPr/>
        </p:nvSpPr>
        <p:spPr>
          <a:xfrm rot="-984884">
            <a:off x="4427029" y="3013705"/>
            <a:ext cx="1116820" cy="57901"/>
          </a:xfrm>
          <a:prstGeom prst="roundRect">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7"/>
          <p:cNvSpPr/>
          <p:nvPr/>
        </p:nvSpPr>
        <p:spPr>
          <a:xfrm flipH="1" rot="984884">
            <a:off x="3396384" y="3013705"/>
            <a:ext cx="1116820" cy="57901"/>
          </a:xfrm>
          <a:prstGeom prst="roundRect">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7"/>
          <p:cNvSpPr/>
          <p:nvPr/>
        </p:nvSpPr>
        <p:spPr>
          <a:xfrm rot="-984884">
            <a:off x="2373863" y="3013705"/>
            <a:ext cx="1116820" cy="57901"/>
          </a:xfrm>
          <a:prstGeom prst="roundRect">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7"/>
          <p:cNvSpPr/>
          <p:nvPr/>
        </p:nvSpPr>
        <p:spPr>
          <a:xfrm flipH="1" rot="984884">
            <a:off x="1343207" y="3013705"/>
            <a:ext cx="1116820" cy="57901"/>
          </a:xfrm>
          <a:prstGeom prst="roundRect">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7"/>
          <p:cNvSpPr/>
          <p:nvPr/>
        </p:nvSpPr>
        <p:spPr>
          <a:xfrm rot="-984884">
            <a:off x="320686" y="3013705"/>
            <a:ext cx="1116820" cy="57901"/>
          </a:xfrm>
          <a:prstGeom prst="roundRect">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8" name="Google Shape;538;p47"/>
          <p:cNvGrpSpPr/>
          <p:nvPr/>
        </p:nvGrpSpPr>
        <p:grpSpPr>
          <a:xfrm>
            <a:off x="530595" y="1752657"/>
            <a:ext cx="1712700" cy="1246754"/>
            <a:chOff x="1072790" y="1221570"/>
            <a:chExt cx="1712700" cy="1246754"/>
          </a:xfrm>
        </p:grpSpPr>
        <p:sp>
          <p:nvSpPr>
            <p:cNvPr id="539" name="Google Shape;539;p47"/>
            <p:cNvSpPr/>
            <p:nvPr/>
          </p:nvSpPr>
          <p:spPr>
            <a:xfrm>
              <a:off x="1072790" y="1221570"/>
              <a:ext cx="1712700" cy="703500"/>
            </a:xfrm>
            <a:prstGeom prst="roundRect">
              <a:avLst>
                <a:gd fmla="val 4485"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de-DE">
                  <a:solidFill>
                    <a:schemeClr val="lt1"/>
                  </a:solidFill>
                </a:rPr>
                <a:t>Project Kickoff</a:t>
              </a:r>
              <a:endParaRPr>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40" name="Google Shape;540;p47"/>
            <p:cNvSpPr txBox="1"/>
            <p:nvPr/>
          </p:nvSpPr>
          <p:spPr>
            <a:xfrm>
              <a:off x="1579860" y="1986924"/>
              <a:ext cx="6969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de-DE" sz="800">
                  <a:solidFill>
                    <a:schemeClr val="lt2"/>
                  </a:solidFill>
                  <a:latin typeface="Roboto"/>
                  <a:ea typeface="Roboto"/>
                  <a:cs typeface="Roboto"/>
                  <a:sym typeface="Roboto"/>
                </a:rPr>
                <a:t>2021</a:t>
              </a:r>
              <a:endParaRPr b="1" sz="800">
                <a:solidFill>
                  <a:schemeClr val="lt2"/>
                </a:solidFill>
                <a:latin typeface="Roboto"/>
                <a:ea typeface="Roboto"/>
                <a:cs typeface="Roboto"/>
                <a:sym typeface="Roboto"/>
              </a:endParaRPr>
            </a:p>
          </p:txBody>
        </p:sp>
        <p:sp>
          <p:nvSpPr>
            <p:cNvPr id="541" name="Google Shape;541;p47"/>
            <p:cNvSpPr/>
            <p:nvPr/>
          </p:nvSpPr>
          <p:spPr>
            <a:xfrm rot="10800000">
              <a:off x="1884115" y="1920663"/>
              <a:ext cx="90000" cy="675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7"/>
            <p:cNvSpPr/>
            <p:nvPr/>
          </p:nvSpPr>
          <p:spPr>
            <a:xfrm rot="-1789476">
              <a:off x="1846080" y="2278597"/>
              <a:ext cx="160451" cy="160451"/>
            </a:xfrm>
            <a:prstGeom prst="ellipse">
              <a:avLst/>
            </a:prstGeom>
            <a:solidFill>
              <a:srgbClr val="FFFFFF"/>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3" name="Google Shape;543;p47"/>
          <p:cNvSpPr/>
          <p:nvPr/>
        </p:nvSpPr>
        <p:spPr>
          <a:xfrm flipH="1" rot="984884">
            <a:off x="7511803" y="3013705"/>
            <a:ext cx="1116820" cy="57901"/>
          </a:xfrm>
          <a:prstGeom prst="roundRect">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4" name="Google Shape;544;p47"/>
          <p:cNvGrpSpPr/>
          <p:nvPr/>
        </p:nvGrpSpPr>
        <p:grpSpPr>
          <a:xfrm>
            <a:off x="1560590" y="3087492"/>
            <a:ext cx="1712700" cy="1217736"/>
            <a:chOff x="1408190" y="3087492"/>
            <a:chExt cx="1712700" cy="1217736"/>
          </a:xfrm>
        </p:grpSpPr>
        <p:sp>
          <p:nvSpPr>
            <p:cNvPr id="545" name="Google Shape;545;p47"/>
            <p:cNvSpPr/>
            <p:nvPr/>
          </p:nvSpPr>
          <p:spPr>
            <a:xfrm rot="-1789476">
              <a:off x="2184335" y="3116766"/>
              <a:ext cx="160451" cy="160451"/>
            </a:xfrm>
            <a:prstGeom prst="ellipse">
              <a:avLst/>
            </a:prstGeom>
            <a:solidFill>
              <a:schemeClr val="lt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6" name="Google Shape;546;p47"/>
            <p:cNvGrpSpPr/>
            <p:nvPr/>
          </p:nvGrpSpPr>
          <p:grpSpPr>
            <a:xfrm>
              <a:off x="1408190" y="3537079"/>
              <a:ext cx="1712700" cy="768149"/>
              <a:chOff x="4165140" y="3005991"/>
              <a:chExt cx="1712700" cy="768149"/>
            </a:xfrm>
          </p:grpSpPr>
          <p:sp>
            <p:nvSpPr>
              <p:cNvPr id="547" name="Google Shape;547;p47"/>
              <p:cNvSpPr/>
              <p:nvPr/>
            </p:nvSpPr>
            <p:spPr>
              <a:xfrm>
                <a:off x="4165140" y="3070640"/>
                <a:ext cx="1712700" cy="703500"/>
              </a:xfrm>
              <a:prstGeom prst="roundRect">
                <a:avLst>
                  <a:gd fmla="val 4485"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de-DE">
                    <a:solidFill>
                      <a:schemeClr val="lt1"/>
                    </a:solidFill>
                  </a:rPr>
                  <a:t>1st International Stakeholder Dialogue</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p:txBody>
          </p:sp>
          <p:sp>
            <p:nvSpPr>
              <p:cNvPr id="548" name="Google Shape;548;p47"/>
              <p:cNvSpPr/>
              <p:nvPr/>
            </p:nvSpPr>
            <p:spPr>
              <a:xfrm>
                <a:off x="4976490" y="3005991"/>
                <a:ext cx="90000" cy="67500"/>
              </a:xfrm>
              <a:prstGeom prst="triangle">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49" name="Google Shape;549;p47"/>
          <p:cNvGrpSpPr/>
          <p:nvPr/>
        </p:nvGrpSpPr>
        <p:grpSpPr>
          <a:xfrm>
            <a:off x="3615828" y="3087492"/>
            <a:ext cx="1712700" cy="1217736"/>
            <a:chOff x="1408190" y="3087492"/>
            <a:chExt cx="1712700" cy="1217736"/>
          </a:xfrm>
        </p:grpSpPr>
        <p:sp>
          <p:nvSpPr>
            <p:cNvPr id="550" name="Google Shape;550;p47"/>
            <p:cNvSpPr/>
            <p:nvPr/>
          </p:nvSpPr>
          <p:spPr>
            <a:xfrm rot="-1789476">
              <a:off x="2184335" y="3116766"/>
              <a:ext cx="160451" cy="160451"/>
            </a:xfrm>
            <a:prstGeom prst="ellipse">
              <a:avLst/>
            </a:prstGeom>
            <a:solidFill>
              <a:schemeClr val="lt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1" name="Google Shape;551;p47"/>
            <p:cNvGrpSpPr/>
            <p:nvPr/>
          </p:nvGrpSpPr>
          <p:grpSpPr>
            <a:xfrm>
              <a:off x="1408190" y="3537079"/>
              <a:ext cx="1712700" cy="768149"/>
              <a:chOff x="4165140" y="3005991"/>
              <a:chExt cx="1712700" cy="768149"/>
            </a:xfrm>
          </p:grpSpPr>
          <p:sp>
            <p:nvSpPr>
              <p:cNvPr id="552" name="Google Shape;552;p47"/>
              <p:cNvSpPr/>
              <p:nvPr/>
            </p:nvSpPr>
            <p:spPr>
              <a:xfrm>
                <a:off x="4165140" y="3070640"/>
                <a:ext cx="1712700" cy="703500"/>
              </a:xfrm>
              <a:prstGeom prst="roundRect">
                <a:avLst>
                  <a:gd fmla="val 4485"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de-DE">
                    <a:solidFill>
                      <a:schemeClr val="lt1"/>
                    </a:solidFill>
                  </a:rPr>
                  <a:t>Requirements Engineering</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p:txBody>
          </p:sp>
          <p:sp>
            <p:nvSpPr>
              <p:cNvPr id="553" name="Google Shape;553;p47"/>
              <p:cNvSpPr/>
              <p:nvPr/>
            </p:nvSpPr>
            <p:spPr>
              <a:xfrm>
                <a:off x="4976490" y="3005991"/>
                <a:ext cx="90000" cy="67500"/>
              </a:xfrm>
              <a:prstGeom prst="triangle">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4" name="Google Shape;554;p47"/>
          <p:cNvGrpSpPr/>
          <p:nvPr/>
        </p:nvGrpSpPr>
        <p:grpSpPr>
          <a:xfrm>
            <a:off x="5671478" y="3087492"/>
            <a:ext cx="1712700" cy="1217736"/>
            <a:chOff x="1408190" y="3087492"/>
            <a:chExt cx="1712700" cy="1217736"/>
          </a:xfrm>
        </p:grpSpPr>
        <p:sp>
          <p:nvSpPr>
            <p:cNvPr id="555" name="Google Shape;555;p47"/>
            <p:cNvSpPr/>
            <p:nvPr/>
          </p:nvSpPr>
          <p:spPr>
            <a:xfrm rot="-1789476">
              <a:off x="2184335" y="3116766"/>
              <a:ext cx="160451" cy="160451"/>
            </a:xfrm>
            <a:prstGeom prst="ellipse">
              <a:avLst/>
            </a:prstGeom>
            <a:solidFill>
              <a:schemeClr val="lt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6" name="Google Shape;556;p47"/>
            <p:cNvGrpSpPr/>
            <p:nvPr/>
          </p:nvGrpSpPr>
          <p:grpSpPr>
            <a:xfrm>
              <a:off x="1408190" y="3537079"/>
              <a:ext cx="1712700" cy="768149"/>
              <a:chOff x="4165140" y="3005991"/>
              <a:chExt cx="1712700" cy="768149"/>
            </a:xfrm>
          </p:grpSpPr>
          <p:sp>
            <p:nvSpPr>
              <p:cNvPr id="557" name="Google Shape;557;p47"/>
              <p:cNvSpPr/>
              <p:nvPr/>
            </p:nvSpPr>
            <p:spPr>
              <a:xfrm>
                <a:off x="4165140" y="3070640"/>
                <a:ext cx="1712700" cy="703500"/>
              </a:xfrm>
              <a:prstGeom prst="roundRect">
                <a:avLst>
                  <a:gd fmla="val 4485"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de-DE">
                    <a:solidFill>
                      <a:schemeClr val="lt1"/>
                    </a:solidFill>
                  </a:rPr>
                  <a:t>State-of-the-Art Analysis</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p:txBody>
          </p:sp>
          <p:sp>
            <p:nvSpPr>
              <p:cNvPr id="558" name="Google Shape;558;p47"/>
              <p:cNvSpPr/>
              <p:nvPr/>
            </p:nvSpPr>
            <p:spPr>
              <a:xfrm>
                <a:off x="4976490" y="3005991"/>
                <a:ext cx="90000" cy="67500"/>
              </a:xfrm>
              <a:prstGeom prst="triangle">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9" name="Google Shape;559;p47"/>
          <p:cNvGrpSpPr/>
          <p:nvPr/>
        </p:nvGrpSpPr>
        <p:grpSpPr>
          <a:xfrm>
            <a:off x="2576340" y="1752657"/>
            <a:ext cx="1712700" cy="1246734"/>
            <a:chOff x="2423940" y="1752657"/>
            <a:chExt cx="1712700" cy="1246734"/>
          </a:xfrm>
        </p:grpSpPr>
        <p:grpSp>
          <p:nvGrpSpPr>
            <p:cNvPr id="560" name="Google Shape;560;p47"/>
            <p:cNvGrpSpPr/>
            <p:nvPr/>
          </p:nvGrpSpPr>
          <p:grpSpPr>
            <a:xfrm>
              <a:off x="2423940" y="1752657"/>
              <a:ext cx="1712700" cy="766593"/>
              <a:chOff x="3123140" y="1221570"/>
              <a:chExt cx="1712700" cy="766593"/>
            </a:xfrm>
          </p:grpSpPr>
          <p:sp>
            <p:nvSpPr>
              <p:cNvPr id="561" name="Google Shape;561;p47"/>
              <p:cNvSpPr/>
              <p:nvPr/>
            </p:nvSpPr>
            <p:spPr>
              <a:xfrm>
                <a:off x="3123140" y="1221570"/>
                <a:ext cx="1712700" cy="703500"/>
              </a:xfrm>
              <a:prstGeom prst="roundRect">
                <a:avLst>
                  <a:gd fmla="val 4485"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de-DE">
                    <a:solidFill>
                      <a:schemeClr val="lt1"/>
                    </a:solidFill>
                  </a:rPr>
                  <a:t>Dissemination and Stakeholder Concept</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p:txBody>
          </p:sp>
          <p:sp>
            <p:nvSpPr>
              <p:cNvPr id="562" name="Google Shape;562;p47"/>
              <p:cNvSpPr/>
              <p:nvPr/>
            </p:nvSpPr>
            <p:spPr>
              <a:xfrm rot="10800000">
                <a:off x="3934465" y="1920663"/>
                <a:ext cx="90000" cy="67500"/>
              </a:xfrm>
              <a:prstGeom prst="triangle">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3" name="Google Shape;563;p47"/>
            <p:cNvSpPr/>
            <p:nvPr/>
          </p:nvSpPr>
          <p:spPr>
            <a:xfrm rot="-1789476">
              <a:off x="3200085" y="2809666"/>
              <a:ext cx="160451" cy="160451"/>
            </a:xfrm>
            <a:prstGeom prst="ellipse">
              <a:avLst/>
            </a:prstGeom>
            <a:solidFill>
              <a:schemeClr val="lt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 name="Google Shape;564;p47"/>
          <p:cNvGrpSpPr/>
          <p:nvPr/>
        </p:nvGrpSpPr>
        <p:grpSpPr>
          <a:xfrm>
            <a:off x="4643890" y="1752657"/>
            <a:ext cx="1712700" cy="1246734"/>
            <a:chOff x="2423940" y="1752657"/>
            <a:chExt cx="1712700" cy="1246734"/>
          </a:xfrm>
        </p:grpSpPr>
        <p:grpSp>
          <p:nvGrpSpPr>
            <p:cNvPr id="565" name="Google Shape;565;p47"/>
            <p:cNvGrpSpPr/>
            <p:nvPr/>
          </p:nvGrpSpPr>
          <p:grpSpPr>
            <a:xfrm>
              <a:off x="2423940" y="1752657"/>
              <a:ext cx="1712700" cy="766593"/>
              <a:chOff x="3123140" y="1221570"/>
              <a:chExt cx="1712700" cy="766593"/>
            </a:xfrm>
          </p:grpSpPr>
          <p:sp>
            <p:nvSpPr>
              <p:cNvPr id="566" name="Google Shape;566;p47"/>
              <p:cNvSpPr/>
              <p:nvPr/>
            </p:nvSpPr>
            <p:spPr>
              <a:xfrm>
                <a:off x="3123140" y="1221570"/>
                <a:ext cx="1712700" cy="703500"/>
              </a:xfrm>
              <a:prstGeom prst="roundRect">
                <a:avLst>
                  <a:gd fmla="val 4485"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de-DE">
                    <a:solidFill>
                      <a:schemeClr val="lt1"/>
                    </a:solidFill>
                  </a:rPr>
                  <a:t>User Workshop</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p:txBody>
          </p:sp>
          <p:sp>
            <p:nvSpPr>
              <p:cNvPr id="567" name="Google Shape;567;p47"/>
              <p:cNvSpPr/>
              <p:nvPr/>
            </p:nvSpPr>
            <p:spPr>
              <a:xfrm rot="10800000">
                <a:off x="3934465" y="1920663"/>
                <a:ext cx="90000" cy="67500"/>
              </a:xfrm>
              <a:prstGeom prst="triangle">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8" name="Google Shape;568;p47"/>
            <p:cNvSpPr/>
            <p:nvPr/>
          </p:nvSpPr>
          <p:spPr>
            <a:xfrm rot="-1789476">
              <a:off x="3200085" y="2809666"/>
              <a:ext cx="160451" cy="160451"/>
            </a:xfrm>
            <a:prstGeom prst="ellipse">
              <a:avLst/>
            </a:prstGeom>
            <a:solidFill>
              <a:schemeClr val="lt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 name="Google Shape;569;p47"/>
          <p:cNvGrpSpPr/>
          <p:nvPr/>
        </p:nvGrpSpPr>
        <p:grpSpPr>
          <a:xfrm>
            <a:off x="6683715" y="1752657"/>
            <a:ext cx="1712700" cy="1246734"/>
            <a:chOff x="2423940" y="1752657"/>
            <a:chExt cx="1712700" cy="1246734"/>
          </a:xfrm>
        </p:grpSpPr>
        <p:grpSp>
          <p:nvGrpSpPr>
            <p:cNvPr id="570" name="Google Shape;570;p47"/>
            <p:cNvGrpSpPr/>
            <p:nvPr/>
          </p:nvGrpSpPr>
          <p:grpSpPr>
            <a:xfrm>
              <a:off x="2423940" y="1752657"/>
              <a:ext cx="1712700" cy="766593"/>
              <a:chOff x="3123140" y="1221570"/>
              <a:chExt cx="1712700" cy="766593"/>
            </a:xfrm>
          </p:grpSpPr>
          <p:sp>
            <p:nvSpPr>
              <p:cNvPr id="571" name="Google Shape;571;p47"/>
              <p:cNvSpPr/>
              <p:nvPr/>
            </p:nvSpPr>
            <p:spPr>
              <a:xfrm>
                <a:off x="3123140" y="1221570"/>
                <a:ext cx="1712700" cy="703500"/>
              </a:xfrm>
              <a:prstGeom prst="roundRect">
                <a:avLst>
                  <a:gd fmla="val 4485"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de-DE">
                    <a:solidFill>
                      <a:schemeClr val="lt1"/>
                    </a:solidFill>
                  </a:rPr>
                  <a:t>Pro</a:t>
                </a:r>
                <a:r>
                  <a:rPr lang="de-DE">
                    <a:solidFill>
                      <a:schemeClr val="lt1"/>
                    </a:solidFill>
                  </a:rPr>
                  <a:t>of of Concept Development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p:txBody>
          </p:sp>
          <p:sp>
            <p:nvSpPr>
              <p:cNvPr id="572" name="Google Shape;572;p47"/>
              <p:cNvSpPr/>
              <p:nvPr/>
            </p:nvSpPr>
            <p:spPr>
              <a:xfrm rot="10800000">
                <a:off x="3934465" y="1920663"/>
                <a:ext cx="90000" cy="67500"/>
              </a:xfrm>
              <a:prstGeom prst="triangle">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3" name="Google Shape;573;p47"/>
            <p:cNvSpPr/>
            <p:nvPr/>
          </p:nvSpPr>
          <p:spPr>
            <a:xfrm rot="-1789476">
              <a:off x="3200085" y="2809666"/>
              <a:ext cx="160451" cy="160451"/>
            </a:xfrm>
            <a:prstGeom prst="ellipse">
              <a:avLst/>
            </a:prstGeom>
            <a:solidFill>
              <a:schemeClr val="lt1"/>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4" name="Google Shape;574;p47"/>
          <p:cNvSpPr txBox="1"/>
          <p:nvPr/>
        </p:nvSpPr>
        <p:spPr>
          <a:xfrm>
            <a:off x="7191615" y="2514937"/>
            <a:ext cx="6969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de-DE" sz="800">
                <a:solidFill>
                  <a:schemeClr val="lt2"/>
                </a:solidFill>
                <a:latin typeface="Roboto"/>
                <a:ea typeface="Roboto"/>
                <a:cs typeface="Roboto"/>
                <a:sym typeface="Roboto"/>
              </a:rPr>
              <a:t>Now</a:t>
            </a:r>
            <a:endParaRPr b="1" sz="800">
              <a:solidFill>
                <a:schemeClr val="lt2"/>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9" name="Shape 579"/>
        <p:cNvGrpSpPr/>
        <p:nvPr/>
      </p:nvGrpSpPr>
      <p:grpSpPr>
        <a:xfrm>
          <a:off x="0" y="0"/>
          <a:ext cx="0" cy="0"/>
          <a:chOff x="0" y="0"/>
          <a:chExt cx="0" cy="0"/>
        </a:xfrm>
      </p:grpSpPr>
      <p:pic>
        <p:nvPicPr>
          <p:cNvPr id="580" name="Google Shape;580;p48"/>
          <p:cNvPicPr preferRelativeResize="0"/>
          <p:nvPr>
            <p:ph idx="2" type="pic"/>
          </p:nvPr>
        </p:nvPicPr>
        <p:blipFill rotWithShape="1">
          <a:blip r:embed="rId3">
            <a:alphaModFix/>
          </a:blip>
          <a:srcRect b="13784" l="0" r="0" t="912"/>
          <a:stretch/>
        </p:blipFill>
        <p:spPr>
          <a:xfrm>
            <a:off x="0" y="727850"/>
            <a:ext cx="9144000" cy="4172426"/>
          </a:xfrm>
          <a:prstGeom prst="rect">
            <a:avLst/>
          </a:prstGeom>
        </p:spPr>
      </p:pic>
      <p:sp>
        <p:nvSpPr>
          <p:cNvPr id="581" name="Google Shape;581;p48"/>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3"/>
          <p:cNvSpPr txBox="1"/>
          <p:nvPr>
            <p:ph idx="1" type="body"/>
          </p:nvPr>
        </p:nvSpPr>
        <p:spPr>
          <a:xfrm>
            <a:off x="319090" y="1600200"/>
            <a:ext cx="8508900" cy="309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4" name="Google Shape;114;p13"/>
          <p:cNvSpPr txBox="1"/>
          <p:nvPr>
            <p:ph type="title"/>
          </p:nvPr>
        </p:nvSpPr>
        <p:spPr>
          <a:xfrm>
            <a:off x="319090" y="972000"/>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15" name="Google Shape;115;p13"/>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116" name="Google Shape;116;p13"/>
          <p:cNvPicPr preferRelativeResize="0"/>
          <p:nvPr/>
        </p:nvPicPr>
        <p:blipFill>
          <a:blip r:embed="rId3">
            <a:alphaModFix/>
          </a:blip>
          <a:stretch>
            <a:fillRect/>
          </a:stretch>
        </p:blipFill>
        <p:spPr>
          <a:xfrm>
            <a:off x="1550" y="709875"/>
            <a:ext cx="9144000" cy="4419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6" name="Shape 586"/>
        <p:cNvGrpSpPr/>
        <p:nvPr/>
      </p:nvGrpSpPr>
      <p:grpSpPr>
        <a:xfrm>
          <a:off x="0" y="0"/>
          <a:ext cx="0" cy="0"/>
          <a:chOff x="0" y="0"/>
          <a:chExt cx="0" cy="0"/>
        </a:xfrm>
      </p:grpSpPr>
      <p:pic>
        <p:nvPicPr>
          <p:cNvPr id="587" name="Google Shape;587;p49"/>
          <p:cNvPicPr preferRelativeResize="0"/>
          <p:nvPr>
            <p:ph idx="2" type="pic"/>
          </p:nvPr>
        </p:nvPicPr>
        <p:blipFill rotWithShape="1">
          <a:blip r:embed="rId3">
            <a:alphaModFix/>
          </a:blip>
          <a:srcRect b="13778" l="0" r="0" t="0"/>
          <a:stretch/>
        </p:blipFill>
        <p:spPr>
          <a:xfrm>
            <a:off x="-55550" y="735775"/>
            <a:ext cx="9144000" cy="4217224"/>
          </a:xfrm>
          <a:prstGeom prst="rect">
            <a:avLst/>
          </a:prstGeom>
        </p:spPr>
      </p:pic>
      <p:sp>
        <p:nvSpPr>
          <p:cNvPr id="588" name="Google Shape;588;p49"/>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3" name="Shape 593"/>
        <p:cNvGrpSpPr/>
        <p:nvPr/>
      </p:nvGrpSpPr>
      <p:grpSpPr>
        <a:xfrm>
          <a:off x="0" y="0"/>
          <a:ext cx="0" cy="0"/>
          <a:chOff x="0" y="0"/>
          <a:chExt cx="0" cy="0"/>
        </a:xfrm>
      </p:grpSpPr>
      <p:grpSp>
        <p:nvGrpSpPr>
          <p:cNvPr id="594" name="Google Shape;594;p50"/>
          <p:cNvGrpSpPr/>
          <p:nvPr/>
        </p:nvGrpSpPr>
        <p:grpSpPr>
          <a:xfrm rot="10800000">
            <a:off x="2173875" y="3708109"/>
            <a:ext cx="908250" cy="1164898"/>
            <a:chOff x="4600125" y="3178395"/>
            <a:chExt cx="908250" cy="1208400"/>
          </a:xfrm>
        </p:grpSpPr>
        <p:sp>
          <p:nvSpPr>
            <p:cNvPr id="595" name="Google Shape;595;p50"/>
            <p:cNvSpPr/>
            <p:nvPr/>
          </p:nvSpPr>
          <p:spPr>
            <a:xfrm>
              <a:off x="4600125" y="3208175"/>
              <a:ext cx="796800" cy="1161300"/>
            </a:xfrm>
            <a:prstGeom prst="brace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0"/>
            <p:cNvSpPr/>
            <p:nvPr/>
          </p:nvSpPr>
          <p:spPr>
            <a:xfrm>
              <a:off x="5173275" y="3178395"/>
              <a:ext cx="335100" cy="1208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7" name="Google Shape;597;p50"/>
          <p:cNvGrpSpPr/>
          <p:nvPr/>
        </p:nvGrpSpPr>
        <p:grpSpPr>
          <a:xfrm rot="10800000">
            <a:off x="2157211" y="1408221"/>
            <a:ext cx="908250" cy="2202309"/>
            <a:chOff x="4600125" y="3178395"/>
            <a:chExt cx="908250" cy="1208400"/>
          </a:xfrm>
        </p:grpSpPr>
        <p:sp>
          <p:nvSpPr>
            <p:cNvPr id="598" name="Google Shape;598;p50"/>
            <p:cNvSpPr/>
            <p:nvPr/>
          </p:nvSpPr>
          <p:spPr>
            <a:xfrm>
              <a:off x="4600125" y="3208175"/>
              <a:ext cx="796800" cy="1161300"/>
            </a:xfrm>
            <a:prstGeom prst="brace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50"/>
            <p:cNvSpPr/>
            <p:nvPr/>
          </p:nvSpPr>
          <p:spPr>
            <a:xfrm>
              <a:off x="5173275" y="3178395"/>
              <a:ext cx="335100" cy="1208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0" name="Google Shape;600;p50"/>
          <p:cNvGrpSpPr/>
          <p:nvPr/>
        </p:nvGrpSpPr>
        <p:grpSpPr>
          <a:xfrm>
            <a:off x="5846050" y="1338250"/>
            <a:ext cx="908250" cy="3641755"/>
            <a:chOff x="4600125" y="3178395"/>
            <a:chExt cx="908250" cy="1208400"/>
          </a:xfrm>
        </p:grpSpPr>
        <p:sp>
          <p:nvSpPr>
            <p:cNvPr id="601" name="Google Shape;601;p50"/>
            <p:cNvSpPr/>
            <p:nvPr/>
          </p:nvSpPr>
          <p:spPr>
            <a:xfrm>
              <a:off x="4600125" y="3208175"/>
              <a:ext cx="796800" cy="1161300"/>
            </a:xfrm>
            <a:prstGeom prst="brace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0"/>
            <p:cNvSpPr/>
            <p:nvPr/>
          </p:nvSpPr>
          <p:spPr>
            <a:xfrm>
              <a:off x="5173275" y="3178395"/>
              <a:ext cx="335100" cy="1208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3" name="Google Shape;603;p50"/>
          <p:cNvSpPr txBox="1"/>
          <p:nvPr/>
        </p:nvSpPr>
        <p:spPr>
          <a:xfrm>
            <a:off x="6786250" y="1365200"/>
            <a:ext cx="2310000" cy="7578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b="1" lang="de-DE" sz="1200"/>
              <a:t>DID Registries</a:t>
            </a:r>
            <a:endParaRPr b="1" sz="1200"/>
          </a:p>
          <a:p>
            <a:pPr indent="0" lvl="0" marL="0" rtl="0" algn="l">
              <a:spcBef>
                <a:spcPts val="0"/>
              </a:spcBef>
              <a:spcAft>
                <a:spcPts val="0"/>
              </a:spcAft>
              <a:buNone/>
            </a:pPr>
            <a:r>
              <a:t/>
            </a:r>
            <a:endParaRPr b="1" sz="100"/>
          </a:p>
          <a:p>
            <a:pPr indent="-292100" lvl="0" marL="457200" rtl="0" algn="l">
              <a:spcBef>
                <a:spcPts val="0"/>
              </a:spcBef>
              <a:spcAft>
                <a:spcPts val="0"/>
              </a:spcAft>
              <a:buClr>
                <a:schemeClr val="dk1"/>
              </a:buClr>
              <a:buSzPts val="1000"/>
              <a:buChar char="●"/>
            </a:pPr>
            <a:r>
              <a:rPr lang="de-DE" sz="1000">
                <a:solidFill>
                  <a:schemeClr val="dk1"/>
                </a:solidFill>
              </a:rPr>
              <a:t>provide </a:t>
            </a:r>
            <a:r>
              <a:rPr b="1" lang="de-DE" sz="1000">
                <a:solidFill>
                  <a:schemeClr val="dk1"/>
                </a:solidFill>
              </a:rPr>
              <a:t>cryptographic keys</a:t>
            </a:r>
            <a:r>
              <a:rPr lang="de-DE" sz="1000">
                <a:solidFill>
                  <a:schemeClr val="dk1"/>
                </a:solidFill>
              </a:rPr>
              <a:t> &amp; metadata</a:t>
            </a:r>
            <a:endParaRPr sz="1000">
              <a:solidFill>
                <a:schemeClr val="dk1"/>
              </a:solidFill>
            </a:endParaRPr>
          </a:p>
          <a:p>
            <a:pPr indent="-234950" lvl="1" marL="914400" rtl="0" algn="l">
              <a:spcBef>
                <a:spcPts val="0"/>
              </a:spcBef>
              <a:spcAft>
                <a:spcPts val="0"/>
              </a:spcAft>
              <a:buClr>
                <a:schemeClr val="dk1"/>
              </a:buClr>
              <a:buSzPts val="100"/>
              <a:buChar char="○"/>
            </a:pPr>
            <a:r>
              <a:t/>
            </a:r>
            <a:endParaRPr sz="100">
              <a:solidFill>
                <a:schemeClr val="dk1"/>
              </a:solidFill>
            </a:endParaRPr>
          </a:p>
          <a:p>
            <a:pPr indent="-292100" lvl="0" marL="457200" rtl="0" algn="l">
              <a:spcBef>
                <a:spcPts val="0"/>
              </a:spcBef>
              <a:spcAft>
                <a:spcPts val="0"/>
              </a:spcAft>
              <a:buClr>
                <a:schemeClr val="dk1"/>
              </a:buClr>
              <a:buSzPts val="1000"/>
              <a:buChar char="●"/>
            </a:pPr>
            <a:r>
              <a:rPr lang="de-DE" sz="1000">
                <a:solidFill>
                  <a:schemeClr val="dk1"/>
                </a:solidFill>
              </a:rPr>
              <a:t>depends on </a:t>
            </a:r>
            <a:r>
              <a:rPr b="1" lang="de-DE" sz="1000">
                <a:solidFill>
                  <a:schemeClr val="dk1"/>
                </a:solidFill>
              </a:rPr>
              <a:t>DID-method</a:t>
            </a:r>
            <a:r>
              <a:rPr lang="de-DE" sz="1000">
                <a:solidFill>
                  <a:schemeClr val="dk1"/>
                </a:solidFill>
              </a:rPr>
              <a:t> - currently supported: did:key, did:web, did:ethr, did:iota</a:t>
            </a:r>
            <a:endParaRPr b="1" sz="1200"/>
          </a:p>
        </p:txBody>
      </p:sp>
      <p:sp>
        <p:nvSpPr>
          <p:cNvPr id="604" name="Google Shape;604;p50"/>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605" name="Google Shape;605;p50"/>
          <p:cNvSpPr txBox="1"/>
          <p:nvPr/>
        </p:nvSpPr>
        <p:spPr>
          <a:xfrm>
            <a:off x="-99427" y="1540645"/>
            <a:ext cx="2358000" cy="7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DE" sz="1200"/>
              <a:t>Verifiable Credential(s)</a:t>
            </a:r>
            <a:endParaRPr b="1" sz="1200"/>
          </a:p>
          <a:p>
            <a:pPr indent="0" lvl="0" marL="0" rtl="0" algn="ctr">
              <a:spcBef>
                <a:spcPts val="0"/>
              </a:spcBef>
              <a:spcAft>
                <a:spcPts val="0"/>
              </a:spcAft>
              <a:buNone/>
            </a:pPr>
            <a:r>
              <a:t/>
            </a:r>
            <a:endParaRPr b="1" sz="100"/>
          </a:p>
          <a:p>
            <a:pPr indent="-292100" lvl="0" marL="457200" rtl="0" algn="l">
              <a:spcBef>
                <a:spcPts val="0"/>
              </a:spcBef>
              <a:spcAft>
                <a:spcPts val="0"/>
              </a:spcAft>
              <a:buClr>
                <a:schemeClr val="dk1"/>
              </a:buClr>
              <a:buSzPts val="1000"/>
              <a:buChar char="●"/>
            </a:pPr>
            <a:r>
              <a:rPr lang="de-DE" sz="1000">
                <a:solidFill>
                  <a:schemeClr val="dk1"/>
                </a:solidFill>
              </a:rPr>
              <a:t>credential(s) to be verified</a:t>
            </a:r>
            <a:endParaRPr sz="1000">
              <a:solidFill>
                <a:schemeClr val="dk1"/>
              </a:solidFill>
            </a:endParaRPr>
          </a:p>
          <a:p>
            <a:pPr indent="-241300" lvl="0" marL="457200" rtl="0" algn="l">
              <a:spcBef>
                <a:spcPts val="0"/>
              </a:spcBef>
              <a:spcAft>
                <a:spcPts val="0"/>
              </a:spcAft>
              <a:buClr>
                <a:schemeClr val="dk1"/>
              </a:buClr>
              <a:buSzPts val="200"/>
              <a:buChar char="●"/>
            </a:pPr>
            <a:r>
              <a:t/>
            </a:r>
            <a:endParaRPr sz="200">
              <a:solidFill>
                <a:schemeClr val="dk1"/>
              </a:solidFill>
            </a:endParaRPr>
          </a:p>
          <a:p>
            <a:pPr indent="-292100" lvl="0" marL="457200" rtl="0" algn="l">
              <a:spcBef>
                <a:spcPts val="0"/>
              </a:spcBef>
              <a:spcAft>
                <a:spcPts val="0"/>
              </a:spcAft>
              <a:buClr>
                <a:schemeClr val="dk1"/>
              </a:buClr>
              <a:buSzPts val="1000"/>
              <a:buChar char="●"/>
            </a:pPr>
            <a:r>
              <a:rPr b="1" lang="de-DE" sz="1000">
                <a:solidFill>
                  <a:schemeClr val="dk1"/>
                </a:solidFill>
              </a:rPr>
              <a:t>wrapped </a:t>
            </a:r>
            <a:r>
              <a:rPr lang="de-DE" sz="1000">
                <a:solidFill>
                  <a:schemeClr val="dk1"/>
                </a:solidFill>
              </a:rPr>
              <a:t>inside of a </a:t>
            </a:r>
            <a:r>
              <a:rPr b="1" lang="de-DE" sz="1000">
                <a:solidFill>
                  <a:schemeClr val="dk1"/>
                </a:solidFill>
              </a:rPr>
              <a:t>VP</a:t>
            </a:r>
            <a:endParaRPr b="1" sz="1200"/>
          </a:p>
        </p:txBody>
      </p:sp>
      <p:grpSp>
        <p:nvGrpSpPr>
          <p:cNvPr id="606" name="Google Shape;606;p50"/>
          <p:cNvGrpSpPr/>
          <p:nvPr/>
        </p:nvGrpSpPr>
        <p:grpSpPr>
          <a:xfrm>
            <a:off x="2038348" y="1508233"/>
            <a:ext cx="796800" cy="822600"/>
            <a:chOff x="745975" y="3017700"/>
            <a:chExt cx="796800" cy="822600"/>
          </a:xfrm>
        </p:grpSpPr>
        <p:sp>
          <p:nvSpPr>
            <p:cNvPr id="607" name="Google Shape;607;p50"/>
            <p:cNvSpPr/>
            <p:nvPr/>
          </p:nvSpPr>
          <p:spPr>
            <a:xfrm>
              <a:off x="745975" y="3017700"/>
              <a:ext cx="796800" cy="8226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8" name="Google Shape;608;p50"/>
            <p:cNvPicPr preferRelativeResize="0"/>
            <p:nvPr/>
          </p:nvPicPr>
          <p:blipFill>
            <a:blip r:embed="rId3">
              <a:alphaModFix/>
            </a:blip>
            <a:stretch>
              <a:fillRect/>
            </a:stretch>
          </p:blipFill>
          <p:spPr>
            <a:xfrm>
              <a:off x="777400" y="3062025"/>
              <a:ext cx="733950" cy="733950"/>
            </a:xfrm>
            <a:prstGeom prst="rect">
              <a:avLst/>
            </a:prstGeom>
            <a:noFill/>
            <a:ln>
              <a:noFill/>
            </a:ln>
          </p:spPr>
        </p:pic>
      </p:grpSp>
      <p:grpSp>
        <p:nvGrpSpPr>
          <p:cNvPr id="609" name="Google Shape;609;p50"/>
          <p:cNvGrpSpPr/>
          <p:nvPr/>
        </p:nvGrpSpPr>
        <p:grpSpPr>
          <a:xfrm>
            <a:off x="1960201" y="2619845"/>
            <a:ext cx="924009" cy="822600"/>
            <a:chOff x="1728377" y="2522125"/>
            <a:chExt cx="924009" cy="822600"/>
          </a:xfrm>
        </p:grpSpPr>
        <p:sp>
          <p:nvSpPr>
            <p:cNvPr id="610" name="Google Shape;610;p50"/>
            <p:cNvSpPr/>
            <p:nvPr/>
          </p:nvSpPr>
          <p:spPr>
            <a:xfrm>
              <a:off x="1791975" y="2522125"/>
              <a:ext cx="796800" cy="8226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0"/>
            <p:cNvSpPr/>
            <p:nvPr/>
          </p:nvSpPr>
          <p:spPr>
            <a:xfrm>
              <a:off x="1859625" y="2631475"/>
              <a:ext cx="661500" cy="603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0"/>
            <p:cNvSpPr txBox="1"/>
            <p:nvPr/>
          </p:nvSpPr>
          <p:spPr>
            <a:xfrm>
              <a:off x="1728386" y="2601706"/>
              <a:ext cx="9240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DE" sz="800"/>
                <a:t>Presentation</a:t>
              </a:r>
              <a:endParaRPr b="1" sz="800"/>
            </a:p>
          </p:txBody>
        </p:sp>
        <p:sp>
          <p:nvSpPr>
            <p:cNvPr id="613" name="Google Shape;613;p50"/>
            <p:cNvSpPr txBox="1"/>
            <p:nvPr/>
          </p:nvSpPr>
          <p:spPr>
            <a:xfrm>
              <a:off x="1728377" y="2955929"/>
              <a:ext cx="9240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800"/>
                <a:t>Proof</a:t>
              </a:r>
              <a:endParaRPr sz="800"/>
            </a:p>
          </p:txBody>
        </p:sp>
        <p:sp>
          <p:nvSpPr>
            <p:cNvPr id="614" name="Google Shape;614;p50"/>
            <p:cNvSpPr/>
            <p:nvPr/>
          </p:nvSpPr>
          <p:spPr>
            <a:xfrm>
              <a:off x="1918725" y="3032276"/>
              <a:ext cx="543300" cy="155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5" name="Google Shape;615;p50"/>
            <p:cNvPicPr preferRelativeResize="0"/>
            <p:nvPr/>
          </p:nvPicPr>
          <p:blipFill>
            <a:blip r:embed="rId4">
              <a:alphaModFix/>
            </a:blip>
            <a:stretch>
              <a:fillRect/>
            </a:stretch>
          </p:blipFill>
          <p:spPr>
            <a:xfrm>
              <a:off x="1859625" y="2779500"/>
              <a:ext cx="307850" cy="307850"/>
            </a:xfrm>
            <a:prstGeom prst="rect">
              <a:avLst/>
            </a:prstGeom>
            <a:noFill/>
            <a:ln>
              <a:noFill/>
            </a:ln>
          </p:spPr>
        </p:pic>
        <p:pic>
          <p:nvPicPr>
            <p:cNvPr id="616" name="Google Shape;616;p50"/>
            <p:cNvPicPr preferRelativeResize="0"/>
            <p:nvPr/>
          </p:nvPicPr>
          <p:blipFill>
            <a:blip r:embed="rId4">
              <a:alphaModFix/>
            </a:blip>
            <a:stretch>
              <a:fillRect/>
            </a:stretch>
          </p:blipFill>
          <p:spPr>
            <a:xfrm>
              <a:off x="2195450" y="2779500"/>
              <a:ext cx="307850" cy="307850"/>
            </a:xfrm>
            <a:prstGeom prst="rect">
              <a:avLst/>
            </a:prstGeom>
            <a:noFill/>
            <a:ln>
              <a:noFill/>
            </a:ln>
          </p:spPr>
        </p:pic>
      </p:grpSp>
      <p:sp>
        <p:nvSpPr>
          <p:cNvPr id="617" name="Google Shape;617;p50"/>
          <p:cNvSpPr txBox="1"/>
          <p:nvPr/>
        </p:nvSpPr>
        <p:spPr>
          <a:xfrm>
            <a:off x="-77677" y="2652245"/>
            <a:ext cx="2162100" cy="7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DE" sz="1200"/>
              <a:t>Verifiable Presentation</a:t>
            </a:r>
            <a:endParaRPr b="1" sz="1200"/>
          </a:p>
          <a:p>
            <a:pPr indent="0" lvl="0" marL="0" rtl="0" algn="ctr">
              <a:spcBef>
                <a:spcPts val="0"/>
              </a:spcBef>
              <a:spcAft>
                <a:spcPts val="0"/>
              </a:spcAft>
              <a:buNone/>
            </a:pPr>
            <a:r>
              <a:t/>
            </a:r>
            <a:endParaRPr b="1" sz="100"/>
          </a:p>
          <a:p>
            <a:pPr indent="-292100" lvl="0" marL="457200" rtl="0" algn="l">
              <a:spcBef>
                <a:spcPts val="0"/>
              </a:spcBef>
              <a:spcAft>
                <a:spcPts val="0"/>
              </a:spcAft>
              <a:buClr>
                <a:schemeClr val="dk1"/>
              </a:buClr>
              <a:buSzPts val="1000"/>
              <a:buChar char="●"/>
            </a:pPr>
            <a:r>
              <a:rPr lang="de-DE" sz="1000">
                <a:solidFill>
                  <a:schemeClr val="dk1"/>
                </a:solidFill>
              </a:rPr>
              <a:t>contains </a:t>
            </a:r>
            <a:r>
              <a:rPr b="1" lang="de-DE" sz="1000">
                <a:solidFill>
                  <a:schemeClr val="dk1"/>
                </a:solidFill>
              </a:rPr>
              <a:t>metadata</a:t>
            </a:r>
            <a:endParaRPr b="1" sz="1000">
              <a:solidFill>
                <a:schemeClr val="dk1"/>
              </a:solidFill>
            </a:endParaRPr>
          </a:p>
          <a:p>
            <a:pPr indent="-241300" lvl="0" marL="457200" rtl="0" algn="l">
              <a:spcBef>
                <a:spcPts val="0"/>
              </a:spcBef>
              <a:spcAft>
                <a:spcPts val="0"/>
              </a:spcAft>
              <a:buClr>
                <a:schemeClr val="dk1"/>
              </a:buClr>
              <a:buSzPts val="200"/>
              <a:buChar char="●"/>
            </a:pPr>
            <a:r>
              <a:t/>
            </a:r>
            <a:endParaRPr b="1" sz="200">
              <a:solidFill>
                <a:schemeClr val="dk1"/>
              </a:solidFill>
            </a:endParaRPr>
          </a:p>
          <a:p>
            <a:pPr indent="-292100" lvl="0" marL="457200" rtl="0" algn="l">
              <a:spcBef>
                <a:spcPts val="0"/>
              </a:spcBef>
              <a:spcAft>
                <a:spcPts val="0"/>
              </a:spcAft>
              <a:buClr>
                <a:schemeClr val="dk1"/>
              </a:buClr>
              <a:buSzPts val="1000"/>
              <a:buChar char="●"/>
            </a:pPr>
            <a:r>
              <a:rPr lang="de-DE" sz="1000">
                <a:solidFill>
                  <a:schemeClr val="dk1"/>
                </a:solidFill>
              </a:rPr>
              <a:t>and </a:t>
            </a:r>
            <a:r>
              <a:rPr b="1" lang="de-DE" sz="1000">
                <a:solidFill>
                  <a:schemeClr val="dk1"/>
                </a:solidFill>
              </a:rPr>
              <a:t>proof</a:t>
            </a:r>
            <a:r>
              <a:rPr lang="de-DE" sz="1000">
                <a:solidFill>
                  <a:schemeClr val="dk1"/>
                </a:solidFill>
              </a:rPr>
              <a:t> signed by presenter</a:t>
            </a:r>
            <a:endParaRPr b="1" sz="1200"/>
          </a:p>
        </p:txBody>
      </p:sp>
      <p:grpSp>
        <p:nvGrpSpPr>
          <p:cNvPr id="618" name="Google Shape;618;p50"/>
          <p:cNvGrpSpPr/>
          <p:nvPr/>
        </p:nvGrpSpPr>
        <p:grpSpPr>
          <a:xfrm>
            <a:off x="1977000" y="3846875"/>
            <a:ext cx="796800" cy="822600"/>
            <a:chOff x="3371075" y="2522125"/>
            <a:chExt cx="796800" cy="822600"/>
          </a:xfrm>
        </p:grpSpPr>
        <p:sp>
          <p:nvSpPr>
            <p:cNvPr id="619" name="Google Shape;619;p50"/>
            <p:cNvSpPr/>
            <p:nvPr/>
          </p:nvSpPr>
          <p:spPr>
            <a:xfrm>
              <a:off x="3371075" y="2522125"/>
              <a:ext cx="796800" cy="822600"/>
            </a:xfrm>
            <a:prstGeom prst="roundRect">
              <a:avLst>
                <a:gd fmla="val 16667" name="adj"/>
              </a:avLst>
            </a:prstGeom>
            <a:solidFill>
              <a:srgbClr val="0B838F"/>
            </a:solidFill>
            <a:ln cap="flat" cmpd="sng" w="9525">
              <a:solidFill>
                <a:srgbClr val="0B83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0"/>
            <p:cNvSpPr/>
            <p:nvPr/>
          </p:nvSpPr>
          <p:spPr>
            <a:xfrm>
              <a:off x="3542375" y="2618800"/>
              <a:ext cx="454200" cy="603900"/>
            </a:xfrm>
            <a:prstGeom prst="can">
              <a:avLst>
                <a:gd fmla="val 25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de-DE" sz="1200"/>
                <a:t>DB</a:t>
              </a:r>
              <a:endParaRPr sz="1200"/>
            </a:p>
          </p:txBody>
        </p:sp>
      </p:grpSp>
      <p:sp>
        <p:nvSpPr>
          <p:cNvPr id="621" name="Google Shape;621;p50"/>
          <p:cNvSpPr txBox="1"/>
          <p:nvPr/>
        </p:nvSpPr>
        <p:spPr>
          <a:xfrm>
            <a:off x="-76200" y="3879275"/>
            <a:ext cx="2205600" cy="7578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b="1" lang="de-DE" sz="1200"/>
              <a:t>Relying Party’s DB</a:t>
            </a:r>
            <a:endParaRPr b="1" sz="1200"/>
          </a:p>
          <a:p>
            <a:pPr indent="457200" lvl="0" marL="0" rtl="0" algn="l">
              <a:spcBef>
                <a:spcPts val="0"/>
              </a:spcBef>
              <a:spcAft>
                <a:spcPts val="0"/>
              </a:spcAft>
              <a:buNone/>
            </a:pPr>
            <a:r>
              <a:t/>
            </a:r>
            <a:endParaRPr b="1" sz="100"/>
          </a:p>
          <a:p>
            <a:pPr indent="-292100" lvl="0" marL="457200" rtl="0" algn="l">
              <a:spcBef>
                <a:spcPts val="0"/>
              </a:spcBef>
              <a:spcAft>
                <a:spcPts val="0"/>
              </a:spcAft>
              <a:buClr>
                <a:schemeClr val="dk1"/>
              </a:buClr>
              <a:buSzPts val="1000"/>
              <a:buChar char="●"/>
            </a:pPr>
            <a:r>
              <a:rPr lang="de-DE" sz="1000">
                <a:solidFill>
                  <a:schemeClr val="dk1"/>
                </a:solidFill>
              </a:rPr>
              <a:t>contains </a:t>
            </a:r>
            <a:r>
              <a:rPr b="1" lang="de-DE" sz="1000">
                <a:solidFill>
                  <a:schemeClr val="dk1"/>
                </a:solidFill>
              </a:rPr>
              <a:t>exchange transactions </a:t>
            </a:r>
            <a:r>
              <a:rPr lang="de-DE" sz="1000">
                <a:solidFill>
                  <a:schemeClr val="dk1"/>
                </a:solidFill>
              </a:rPr>
              <a:t>and </a:t>
            </a:r>
            <a:r>
              <a:rPr b="1" lang="de-DE" sz="1000">
                <a:solidFill>
                  <a:schemeClr val="dk1"/>
                </a:solidFill>
              </a:rPr>
              <a:t>challenge </a:t>
            </a:r>
            <a:r>
              <a:rPr lang="de-DE" sz="1000">
                <a:solidFill>
                  <a:schemeClr val="dk1"/>
                </a:solidFill>
              </a:rPr>
              <a:t>parameters</a:t>
            </a:r>
            <a:endParaRPr b="1" sz="1200"/>
          </a:p>
        </p:txBody>
      </p:sp>
      <p:grpSp>
        <p:nvGrpSpPr>
          <p:cNvPr id="622" name="Google Shape;622;p50"/>
          <p:cNvGrpSpPr/>
          <p:nvPr/>
        </p:nvGrpSpPr>
        <p:grpSpPr>
          <a:xfrm>
            <a:off x="6128613" y="1441388"/>
            <a:ext cx="796800" cy="822600"/>
            <a:chOff x="388675" y="2941500"/>
            <a:chExt cx="796800" cy="822600"/>
          </a:xfrm>
        </p:grpSpPr>
        <p:sp>
          <p:nvSpPr>
            <p:cNvPr id="623" name="Google Shape;623;p50"/>
            <p:cNvSpPr/>
            <p:nvPr/>
          </p:nvSpPr>
          <p:spPr>
            <a:xfrm>
              <a:off x="388675" y="2941500"/>
              <a:ext cx="796800" cy="8226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4" name="Google Shape;624;p50"/>
            <p:cNvPicPr preferRelativeResize="0"/>
            <p:nvPr/>
          </p:nvPicPr>
          <p:blipFill>
            <a:blip r:embed="rId5">
              <a:alphaModFix/>
            </a:blip>
            <a:stretch>
              <a:fillRect/>
            </a:stretch>
          </p:blipFill>
          <p:spPr>
            <a:xfrm>
              <a:off x="422125" y="2985822"/>
              <a:ext cx="733962" cy="733962"/>
            </a:xfrm>
            <a:prstGeom prst="rect">
              <a:avLst/>
            </a:prstGeom>
            <a:noFill/>
            <a:ln>
              <a:noFill/>
            </a:ln>
          </p:spPr>
        </p:pic>
      </p:grpSp>
      <p:grpSp>
        <p:nvGrpSpPr>
          <p:cNvPr id="625" name="Google Shape;625;p50"/>
          <p:cNvGrpSpPr/>
          <p:nvPr/>
        </p:nvGrpSpPr>
        <p:grpSpPr>
          <a:xfrm>
            <a:off x="6128625" y="2747813"/>
            <a:ext cx="796800" cy="822600"/>
            <a:chOff x="2539075" y="2522125"/>
            <a:chExt cx="796800" cy="822600"/>
          </a:xfrm>
        </p:grpSpPr>
        <p:sp>
          <p:nvSpPr>
            <p:cNvPr id="626" name="Google Shape;626;p50"/>
            <p:cNvSpPr/>
            <p:nvPr/>
          </p:nvSpPr>
          <p:spPr>
            <a:xfrm>
              <a:off x="2539075" y="2522125"/>
              <a:ext cx="796800" cy="822600"/>
            </a:xfrm>
            <a:prstGeom prst="roundRect">
              <a:avLst>
                <a:gd fmla="val 16667" name="adj"/>
              </a:avLst>
            </a:prstGeom>
            <a:solidFill>
              <a:srgbClr val="0B838F"/>
            </a:solidFill>
            <a:ln cap="flat" cmpd="sng" w="9525">
              <a:solidFill>
                <a:srgbClr val="0B83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7" name="Google Shape;627;p50"/>
            <p:cNvPicPr preferRelativeResize="0"/>
            <p:nvPr/>
          </p:nvPicPr>
          <p:blipFill>
            <a:blip r:embed="rId6">
              <a:alphaModFix/>
            </a:blip>
            <a:stretch>
              <a:fillRect/>
            </a:stretch>
          </p:blipFill>
          <p:spPr>
            <a:xfrm>
              <a:off x="2572525" y="2566450"/>
              <a:ext cx="733950" cy="733950"/>
            </a:xfrm>
            <a:prstGeom prst="rect">
              <a:avLst/>
            </a:prstGeom>
            <a:noFill/>
            <a:ln>
              <a:noFill/>
            </a:ln>
          </p:spPr>
        </p:pic>
      </p:grpSp>
      <p:sp>
        <p:nvSpPr>
          <p:cNvPr id="628" name="Google Shape;628;p50"/>
          <p:cNvSpPr txBox="1"/>
          <p:nvPr/>
        </p:nvSpPr>
        <p:spPr>
          <a:xfrm>
            <a:off x="6754300" y="2820575"/>
            <a:ext cx="2373900" cy="7119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b="1" lang="de-DE" sz="1200">
                <a:solidFill>
                  <a:schemeClr val="dk1"/>
                </a:solidFill>
              </a:rPr>
              <a:t>Verifiable Data Registry</a:t>
            </a:r>
            <a:endParaRPr b="1" sz="1200">
              <a:solidFill>
                <a:schemeClr val="dk1"/>
              </a:solidFill>
            </a:endParaRPr>
          </a:p>
          <a:p>
            <a:pPr indent="0" lvl="0" marL="0" rtl="0" algn="l">
              <a:spcBef>
                <a:spcPts val="0"/>
              </a:spcBef>
              <a:spcAft>
                <a:spcPts val="0"/>
              </a:spcAft>
              <a:buNone/>
            </a:pPr>
            <a:r>
              <a:t/>
            </a:r>
            <a:endParaRPr b="1" sz="100">
              <a:solidFill>
                <a:schemeClr val="dk1"/>
              </a:solidFill>
            </a:endParaRPr>
          </a:p>
          <a:p>
            <a:pPr indent="-292100" lvl="0" marL="457200" rtl="0" algn="l">
              <a:spcBef>
                <a:spcPts val="0"/>
              </a:spcBef>
              <a:spcAft>
                <a:spcPts val="0"/>
              </a:spcAft>
              <a:buClr>
                <a:schemeClr val="dk1"/>
              </a:buClr>
              <a:buSzPts val="1000"/>
              <a:buChar char="●"/>
            </a:pPr>
            <a:r>
              <a:rPr lang="de-DE" sz="1000">
                <a:solidFill>
                  <a:schemeClr val="dk1"/>
                </a:solidFill>
              </a:rPr>
              <a:t>provides </a:t>
            </a:r>
            <a:r>
              <a:rPr b="1" lang="de-DE" sz="1000">
                <a:solidFill>
                  <a:schemeClr val="dk1"/>
                </a:solidFill>
              </a:rPr>
              <a:t>revocation information</a:t>
            </a:r>
            <a:endParaRPr b="1" sz="1000">
              <a:solidFill>
                <a:schemeClr val="dk1"/>
              </a:solidFill>
            </a:endParaRPr>
          </a:p>
        </p:txBody>
      </p:sp>
      <p:sp>
        <p:nvSpPr>
          <p:cNvPr id="629" name="Google Shape;629;p50"/>
          <p:cNvSpPr/>
          <p:nvPr/>
        </p:nvSpPr>
        <p:spPr>
          <a:xfrm>
            <a:off x="3894200" y="3423650"/>
            <a:ext cx="1095300" cy="56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de-DE"/>
              <a:t>Verifier</a:t>
            </a:r>
            <a:endParaRPr b="1"/>
          </a:p>
        </p:txBody>
      </p:sp>
      <p:grpSp>
        <p:nvGrpSpPr>
          <p:cNvPr id="630" name="Google Shape;630;p50"/>
          <p:cNvGrpSpPr/>
          <p:nvPr/>
        </p:nvGrpSpPr>
        <p:grpSpPr>
          <a:xfrm>
            <a:off x="6128625" y="3936638"/>
            <a:ext cx="796800" cy="822600"/>
            <a:chOff x="2539075" y="2522125"/>
            <a:chExt cx="796800" cy="822600"/>
          </a:xfrm>
        </p:grpSpPr>
        <p:sp>
          <p:nvSpPr>
            <p:cNvPr id="631" name="Google Shape;631;p50"/>
            <p:cNvSpPr/>
            <p:nvPr/>
          </p:nvSpPr>
          <p:spPr>
            <a:xfrm>
              <a:off x="2539075" y="2522125"/>
              <a:ext cx="796800" cy="822600"/>
            </a:xfrm>
            <a:prstGeom prst="roundRect">
              <a:avLst>
                <a:gd fmla="val 16667" name="adj"/>
              </a:avLst>
            </a:prstGeom>
            <a:solidFill>
              <a:srgbClr val="0B838F"/>
            </a:solidFill>
            <a:ln cap="flat" cmpd="sng" w="9525">
              <a:solidFill>
                <a:srgbClr val="0B83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2" name="Google Shape;632;p50"/>
            <p:cNvPicPr preferRelativeResize="0"/>
            <p:nvPr/>
          </p:nvPicPr>
          <p:blipFill>
            <a:blip r:embed="rId6">
              <a:alphaModFix/>
            </a:blip>
            <a:stretch>
              <a:fillRect/>
            </a:stretch>
          </p:blipFill>
          <p:spPr>
            <a:xfrm>
              <a:off x="2572525" y="2566450"/>
              <a:ext cx="733950" cy="733950"/>
            </a:xfrm>
            <a:prstGeom prst="rect">
              <a:avLst/>
            </a:prstGeom>
            <a:noFill/>
            <a:ln>
              <a:noFill/>
            </a:ln>
          </p:spPr>
        </p:pic>
      </p:grpSp>
      <p:sp>
        <p:nvSpPr>
          <p:cNvPr id="633" name="Google Shape;633;p50"/>
          <p:cNvSpPr txBox="1"/>
          <p:nvPr/>
        </p:nvSpPr>
        <p:spPr>
          <a:xfrm>
            <a:off x="6786250" y="3999275"/>
            <a:ext cx="2358000" cy="7119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b="1" lang="de-DE" sz="1200">
                <a:solidFill>
                  <a:schemeClr val="dk1"/>
                </a:solidFill>
              </a:rPr>
              <a:t>Trusted Issuer Registry</a:t>
            </a:r>
            <a:endParaRPr b="1" sz="1200">
              <a:solidFill>
                <a:schemeClr val="dk1"/>
              </a:solidFill>
            </a:endParaRPr>
          </a:p>
          <a:p>
            <a:pPr indent="457200" lvl="0" marL="0" rtl="0" algn="l">
              <a:spcBef>
                <a:spcPts val="0"/>
              </a:spcBef>
              <a:spcAft>
                <a:spcPts val="0"/>
              </a:spcAft>
              <a:buNone/>
            </a:pPr>
            <a:r>
              <a:t/>
            </a:r>
            <a:endParaRPr b="1" sz="100">
              <a:solidFill>
                <a:schemeClr val="dk1"/>
              </a:solidFill>
            </a:endParaRPr>
          </a:p>
          <a:p>
            <a:pPr indent="-292100" lvl="0" marL="457200" rtl="0" algn="l">
              <a:spcBef>
                <a:spcPts val="0"/>
              </a:spcBef>
              <a:spcAft>
                <a:spcPts val="0"/>
              </a:spcAft>
              <a:buClr>
                <a:schemeClr val="dk1"/>
              </a:buClr>
              <a:buSzPts val="1000"/>
              <a:buChar char="●"/>
            </a:pPr>
            <a:r>
              <a:rPr lang="de-DE" sz="1000">
                <a:solidFill>
                  <a:schemeClr val="dk1"/>
                </a:solidFill>
              </a:rPr>
              <a:t>servers as </a:t>
            </a:r>
            <a:r>
              <a:rPr b="1" lang="de-DE" sz="1000">
                <a:solidFill>
                  <a:schemeClr val="dk1"/>
                </a:solidFill>
              </a:rPr>
              <a:t>Trust Anchor</a:t>
            </a:r>
            <a:r>
              <a:rPr lang="de-DE" sz="1000">
                <a:solidFill>
                  <a:schemeClr val="dk1"/>
                </a:solidFill>
              </a:rPr>
              <a:t> to identify </a:t>
            </a:r>
            <a:r>
              <a:rPr b="1" lang="de-DE" sz="1000">
                <a:solidFill>
                  <a:schemeClr val="dk1"/>
                </a:solidFill>
              </a:rPr>
              <a:t>issuer</a:t>
            </a:r>
            <a:endParaRPr b="1" sz="1000">
              <a:solidFill>
                <a:schemeClr val="dk1"/>
              </a:solidFill>
            </a:endParaRPr>
          </a:p>
        </p:txBody>
      </p:sp>
      <p:sp>
        <p:nvSpPr>
          <p:cNvPr id="634" name="Google Shape;634;p50"/>
          <p:cNvSpPr txBox="1"/>
          <p:nvPr/>
        </p:nvSpPr>
        <p:spPr>
          <a:xfrm>
            <a:off x="5025225" y="2630950"/>
            <a:ext cx="870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sz="1000"/>
              <a:t>resolved</a:t>
            </a:r>
            <a:r>
              <a:rPr lang="de-DE" sz="1000"/>
              <a:t> </a:t>
            </a:r>
            <a:r>
              <a:rPr i="1" lang="de-DE" sz="1000"/>
              <a:t>(e.g. web or distributed ledger)</a:t>
            </a:r>
            <a:endParaRPr i="1" sz="1000"/>
          </a:p>
        </p:txBody>
      </p:sp>
      <p:sp>
        <p:nvSpPr>
          <p:cNvPr id="635" name="Google Shape;635;p50"/>
          <p:cNvSpPr txBox="1"/>
          <p:nvPr/>
        </p:nvSpPr>
        <p:spPr>
          <a:xfrm>
            <a:off x="3126600" y="4044250"/>
            <a:ext cx="988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1000"/>
              <a:t>on </a:t>
            </a:r>
            <a:r>
              <a:rPr b="1" lang="de-DE" sz="1000"/>
              <a:t>Relying Party</a:t>
            </a:r>
            <a:r>
              <a:rPr lang="de-DE" sz="1000"/>
              <a:t>’s side</a:t>
            </a:r>
            <a:endParaRPr sz="1000"/>
          </a:p>
        </p:txBody>
      </p:sp>
      <p:sp>
        <p:nvSpPr>
          <p:cNvPr id="636" name="Google Shape;636;p50"/>
          <p:cNvSpPr txBox="1"/>
          <p:nvPr/>
        </p:nvSpPr>
        <p:spPr>
          <a:xfrm>
            <a:off x="3103548" y="2200120"/>
            <a:ext cx="1063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DE" sz="1000"/>
              <a:t>provided by presenter</a:t>
            </a:r>
            <a:endParaRPr b="1" sz="1000"/>
          </a:p>
          <a:p>
            <a:pPr indent="0" lvl="0" marL="0" rtl="0" algn="l">
              <a:spcBef>
                <a:spcPts val="0"/>
              </a:spcBef>
              <a:spcAft>
                <a:spcPts val="0"/>
              </a:spcAft>
              <a:buNone/>
            </a:pPr>
            <a:r>
              <a:rPr i="1" lang="de-DE" sz="1000"/>
              <a:t>(e.g. per email or via API)</a:t>
            </a:r>
            <a:endParaRPr i="1" sz="1000"/>
          </a:p>
        </p:txBody>
      </p:sp>
      <p:sp>
        <p:nvSpPr>
          <p:cNvPr id="637" name="Google Shape;637;p50"/>
          <p:cNvSpPr txBox="1"/>
          <p:nvPr/>
        </p:nvSpPr>
        <p:spPr>
          <a:xfrm>
            <a:off x="228600" y="235850"/>
            <a:ext cx="5203200" cy="569400"/>
          </a:xfrm>
          <a:prstGeom prst="rect">
            <a:avLst/>
          </a:prstGeom>
          <a:noFill/>
          <a:ln>
            <a:noFill/>
          </a:ln>
        </p:spPr>
        <p:txBody>
          <a:bodyPr anchorCtr="0" anchor="t" bIns="91425" lIns="91425" spcFirstLastPara="1" rIns="91425" wrap="square" tIns="91425">
            <a:spAutoFit/>
          </a:bodyPr>
          <a:lstStyle/>
          <a:p>
            <a:pPr indent="0" lvl="0" marL="0" rtl="0" algn="l">
              <a:lnSpc>
                <a:spcPct val="128000"/>
              </a:lnSpc>
              <a:spcBef>
                <a:spcPts val="0"/>
              </a:spcBef>
              <a:spcAft>
                <a:spcPts val="0"/>
              </a:spcAft>
              <a:buNone/>
            </a:pPr>
            <a:r>
              <a:rPr lang="de-DE" sz="2500">
                <a:solidFill>
                  <a:schemeClr val="dk1"/>
                </a:solidFill>
              </a:rPr>
              <a:t>How are the credentials verified?</a:t>
            </a:r>
            <a:endParaRPr sz="2500">
              <a:solidFill>
                <a:schemeClr val="dk1"/>
              </a:solidFill>
            </a:endParaRPr>
          </a:p>
        </p:txBody>
      </p:sp>
      <p:sp>
        <p:nvSpPr>
          <p:cNvPr id="638" name="Google Shape;638;p50"/>
          <p:cNvSpPr txBox="1"/>
          <p:nvPr>
            <p:ph idx="1" type="body"/>
          </p:nvPr>
        </p:nvSpPr>
        <p:spPr>
          <a:xfrm>
            <a:off x="3065449" y="987200"/>
            <a:ext cx="2706900" cy="397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de-DE"/>
              <a:t>The verifier has access to the following data sources:</a:t>
            </a:r>
            <a:endParaRPr b="1"/>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3" name="Shape 643"/>
        <p:cNvGrpSpPr/>
        <p:nvPr/>
      </p:nvGrpSpPr>
      <p:grpSpPr>
        <a:xfrm>
          <a:off x="0" y="0"/>
          <a:ext cx="0" cy="0"/>
          <a:chOff x="0" y="0"/>
          <a:chExt cx="0" cy="0"/>
        </a:xfrm>
      </p:grpSpPr>
      <p:sp>
        <p:nvSpPr>
          <p:cNvPr id="644" name="Google Shape;644;p51"/>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645" name="Google Shape;645;p51"/>
          <p:cNvSpPr/>
          <p:nvPr/>
        </p:nvSpPr>
        <p:spPr>
          <a:xfrm>
            <a:off x="1121700" y="2889413"/>
            <a:ext cx="2566200" cy="400200"/>
          </a:xfrm>
          <a:prstGeom prst="rect">
            <a:avLst/>
          </a:prstGeom>
          <a:solidFill>
            <a:srgbClr val="E2FBE8"/>
          </a:solidFill>
          <a:ln cap="flat" cmpd="sng" w="9525">
            <a:solidFill>
              <a:srgbClr val="3D7E4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de-DE">
                <a:solidFill>
                  <a:srgbClr val="3D7E44"/>
                </a:solidFill>
              </a:rPr>
              <a:t>Trusted Issuer</a:t>
            </a:r>
            <a:r>
              <a:rPr lang="de-DE">
                <a:solidFill>
                  <a:srgbClr val="3D7E44"/>
                </a:solidFill>
              </a:rPr>
              <a:t> Check</a:t>
            </a:r>
            <a:endParaRPr/>
          </a:p>
        </p:txBody>
      </p:sp>
      <p:sp>
        <p:nvSpPr>
          <p:cNvPr id="646" name="Google Shape;646;p51"/>
          <p:cNvSpPr/>
          <p:nvPr/>
        </p:nvSpPr>
        <p:spPr>
          <a:xfrm>
            <a:off x="1121700" y="3411963"/>
            <a:ext cx="2566200" cy="400200"/>
          </a:xfrm>
          <a:prstGeom prst="rect">
            <a:avLst/>
          </a:prstGeom>
          <a:solidFill>
            <a:srgbClr val="E2FBE8"/>
          </a:solidFill>
          <a:ln cap="flat" cmpd="sng" w="9525">
            <a:solidFill>
              <a:srgbClr val="3D7E4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de-DE">
                <a:solidFill>
                  <a:srgbClr val="3D7E44"/>
                </a:solidFill>
              </a:rPr>
              <a:t>Credential Status</a:t>
            </a:r>
            <a:r>
              <a:rPr lang="de-DE">
                <a:solidFill>
                  <a:srgbClr val="3D7E44"/>
                </a:solidFill>
              </a:rPr>
              <a:t> Check</a:t>
            </a:r>
            <a:endParaRPr/>
          </a:p>
        </p:txBody>
      </p:sp>
      <p:sp>
        <p:nvSpPr>
          <p:cNvPr id="647" name="Google Shape;647;p51"/>
          <p:cNvSpPr/>
          <p:nvPr/>
        </p:nvSpPr>
        <p:spPr>
          <a:xfrm>
            <a:off x="1121700" y="2366863"/>
            <a:ext cx="2566200" cy="400200"/>
          </a:xfrm>
          <a:prstGeom prst="rect">
            <a:avLst/>
          </a:prstGeom>
          <a:solidFill>
            <a:srgbClr val="E2FBE8"/>
          </a:solidFill>
          <a:ln cap="flat" cmpd="sng" w="9525">
            <a:solidFill>
              <a:srgbClr val="3D7E4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de-DE">
                <a:solidFill>
                  <a:srgbClr val="3D7E44"/>
                </a:solidFill>
              </a:rPr>
              <a:t>Credential Signature</a:t>
            </a:r>
            <a:r>
              <a:rPr lang="de-DE">
                <a:solidFill>
                  <a:srgbClr val="3D7E44"/>
                </a:solidFill>
              </a:rPr>
              <a:t> Check</a:t>
            </a:r>
            <a:endParaRPr/>
          </a:p>
        </p:txBody>
      </p:sp>
      <p:sp>
        <p:nvSpPr>
          <p:cNvPr id="648" name="Google Shape;648;p51"/>
          <p:cNvSpPr/>
          <p:nvPr/>
        </p:nvSpPr>
        <p:spPr>
          <a:xfrm>
            <a:off x="1121700" y="3934525"/>
            <a:ext cx="2566200" cy="400200"/>
          </a:xfrm>
          <a:prstGeom prst="rect">
            <a:avLst/>
          </a:prstGeom>
          <a:solidFill>
            <a:srgbClr val="E2FBE8"/>
          </a:solidFill>
          <a:ln cap="flat" cmpd="sng" w="9525">
            <a:solidFill>
              <a:srgbClr val="3D7E4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de-DE">
                <a:solidFill>
                  <a:srgbClr val="3D7E44"/>
                </a:solidFill>
              </a:rPr>
              <a:t>Expiration </a:t>
            </a:r>
            <a:r>
              <a:rPr lang="de-DE">
                <a:solidFill>
                  <a:srgbClr val="3D7E44"/>
                </a:solidFill>
              </a:rPr>
              <a:t>Check</a:t>
            </a:r>
            <a:endParaRPr/>
          </a:p>
        </p:txBody>
      </p:sp>
      <p:sp>
        <p:nvSpPr>
          <p:cNvPr id="649" name="Google Shape;649;p51"/>
          <p:cNvSpPr/>
          <p:nvPr/>
        </p:nvSpPr>
        <p:spPr>
          <a:xfrm>
            <a:off x="1121700" y="4465013"/>
            <a:ext cx="7137300" cy="400200"/>
          </a:xfrm>
          <a:prstGeom prst="rect">
            <a:avLst/>
          </a:prstGeom>
          <a:solidFill>
            <a:srgbClr val="E2FBE8"/>
          </a:solidFill>
          <a:ln cap="flat" cmpd="sng" w="9525">
            <a:solidFill>
              <a:srgbClr val="3D7E4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de-DE">
                <a:solidFill>
                  <a:srgbClr val="3D7E44"/>
                </a:solidFill>
              </a:rPr>
              <a:t>Holder Identity </a:t>
            </a:r>
            <a:r>
              <a:rPr lang="de-DE">
                <a:solidFill>
                  <a:srgbClr val="3D7E44"/>
                </a:solidFill>
              </a:rPr>
              <a:t>Check</a:t>
            </a:r>
            <a:endParaRPr/>
          </a:p>
        </p:txBody>
      </p:sp>
      <p:sp>
        <p:nvSpPr>
          <p:cNvPr id="650" name="Google Shape;650;p51"/>
          <p:cNvSpPr txBox="1"/>
          <p:nvPr/>
        </p:nvSpPr>
        <p:spPr>
          <a:xfrm>
            <a:off x="905900" y="1582675"/>
            <a:ext cx="32232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a:t>Checks on </a:t>
            </a:r>
            <a:r>
              <a:rPr b="1" lang="de-DE"/>
              <a:t>Credential Level</a:t>
            </a:r>
            <a:endParaRPr b="1"/>
          </a:p>
          <a:p>
            <a:pPr indent="0" lvl="0" marL="0" rtl="0" algn="ctr">
              <a:spcBef>
                <a:spcPts val="0"/>
              </a:spcBef>
              <a:spcAft>
                <a:spcPts val="0"/>
              </a:spcAft>
              <a:buNone/>
            </a:pPr>
            <a:r>
              <a:rPr lang="de-DE" sz="1000"/>
              <a:t>Are evaluated for </a:t>
            </a:r>
            <a:r>
              <a:rPr i="1" lang="de-DE" sz="1000"/>
              <a:t>every credential</a:t>
            </a:r>
            <a:r>
              <a:rPr lang="de-DE" sz="1000"/>
              <a:t> in a VP to determine whether the individual VC is valid.</a:t>
            </a:r>
            <a:endParaRPr sz="1000"/>
          </a:p>
        </p:txBody>
      </p:sp>
      <p:sp>
        <p:nvSpPr>
          <p:cNvPr id="651" name="Google Shape;651;p51"/>
          <p:cNvSpPr txBox="1"/>
          <p:nvPr/>
        </p:nvSpPr>
        <p:spPr>
          <a:xfrm>
            <a:off x="5477575" y="1582675"/>
            <a:ext cx="29967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a:t>Checks on </a:t>
            </a:r>
            <a:r>
              <a:rPr b="1" lang="de-DE"/>
              <a:t>Presentation Level</a:t>
            </a:r>
            <a:endParaRPr b="1"/>
          </a:p>
          <a:p>
            <a:pPr indent="0" lvl="0" marL="0" rtl="0" algn="ctr">
              <a:spcBef>
                <a:spcPts val="0"/>
              </a:spcBef>
              <a:spcAft>
                <a:spcPts val="0"/>
              </a:spcAft>
              <a:buNone/>
            </a:pPr>
            <a:r>
              <a:rPr lang="de-DE" sz="1000"/>
              <a:t>Are evaluated on </a:t>
            </a:r>
            <a:r>
              <a:rPr i="1" lang="de-DE" sz="1000"/>
              <a:t>the VP metadata</a:t>
            </a:r>
            <a:r>
              <a:rPr lang="de-DE" sz="1000"/>
              <a:t> to determine if the presentation of the credentials is valid.</a:t>
            </a:r>
            <a:endParaRPr sz="1000"/>
          </a:p>
        </p:txBody>
      </p:sp>
      <p:sp>
        <p:nvSpPr>
          <p:cNvPr id="652" name="Google Shape;652;p51"/>
          <p:cNvSpPr/>
          <p:nvPr/>
        </p:nvSpPr>
        <p:spPr>
          <a:xfrm>
            <a:off x="5692825" y="2889425"/>
            <a:ext cx="2566200" cy="400200"/>
          </a:xfrm>
          <a:prstGeom prst="rect">
            <a:avLst/>
          </a:prstGeom>
          <a:solidFill>
            <a:srgbClr val="E2FBE8"/>
          </a:solidFill>
          <a:ln cap="flat" cmpd="sng" w="9525">
            <a:solidFill>
              <a:srgbClr val="3D7E4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de-DE">
                <a:solidFill>
                  <a:srgbClr val="3D7E44"/>
                </a:solidFill>
              </a:rPr>
              <a:t>Challenge </a:t>
            </a:r>
            <a:r>
              <a:rPr lang="de-DE">
                <a:solidFill>
                  <a:srgbClr val="3D7E44"/>
                </a:solidFill>
              </a:rPr>
              <a:t>Check</a:t>
            </a:r>
            <a:endParaRPr/>
          </a:p>
        </p:txBody>
      </p:sp>
      <p:sp>
        <p:nvSpPr>
          <p:cNvPr id="653" name="Google Shape;653;p51"/>
          <p:cNvSpPr/>
          <p:nvPr/>
        </p:nvSpPr>
        <p:spPr>
          <a:xfrm>
            <a:off x="5692825" y="2366875"/>
            <a:ext cx="2566200" cy="400200"/>
          </a:xfrm>
          <a:prstGeom prst="rect">
            <a:avLst/>
          </a:prstGeom>
          <a:solidFill>
            <a:srgbClr val="E2FBE8"/>
          </a:solidFill>
          <a:ln cap="flat" cmpd="sng" w="9525">
            <a:solidFill>
              <a:srgbClr val="3D7E4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de-DE">
                <a:solidFill>
                  <a:srgbClr val="3D7E44"/>
                </a:solidFill>
              </a:rPr>
              <a:t>VP Signature </a:t>
            </a:r>
            <a:r>
              <a:rPr lang="de-DE">
                <a:solidFill>
                  <a:srgbClr val="3D7E44"/>
                </a:solidFill>
              </a:rPr>
              <a:t>Check</a:t>
            </a:r>
            <a:endParaRPr/>
          </a:p>
        </p:txBody>
      </p:sp>
      <p:sp>
        <p:nvSpPr>
          <p:cNvPr id="654" name="Google Shape;654;p51"/>
          <p:cNvSpPr/>
          <p:nvPr/>
        </p:nvSpPr>
        <p:spPr>
          <a:xfrm>
            <a:off x="4120950" y="2916576"/>
            <a:ext cx="1138800" cy="1046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1"/>
          <p:cNvSpPr txBox="1"/>
          <p:nvPr/>
        </p:nvSpPr>
        <p:spPr>
          <a:xfrm>
            <a:off x="4120950" y="2916582"/>
            <a:ext cx="1138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DE" sz="1000"/>
              <a:t>Presentation</a:t>
            </a:r>
            <a:endParaRPr b="1" sz="1000"/>
          </a:p>
        </p:txBody>
      </p:sp>
      <p:sp>
        <p:nvSpPr>
          <p:cNvPr id="656" name="Google Shape;656;p51"/>
          <p:cNvSpPr/>
          <p:nvPr/>
        </p:nvSpPr>
        <p:spPr>
          <a:xfrm>
            <a:off x="8520650" y="2873975"/>
            <a:ext cx="393900" cy="431100"/>
          </a:xfrm>
          <a:prstGeom prst="can">
            <a:avLst>
              <a:gd fmla="val 25000"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7" name="Google Shape;657;p51"/>
          <p:cNvCxnSpPr>
            <a:stCxn id="648" idx="3"/>
            <a:endCxn id="658" idx="1"/>
          </p:cNvCxnSpPr>
          <p:nvPr/>
        </p:nvCxnSpPr>
        <p:spPr>
          <a:xfrm flipH="1" rot="10800000">
            <a:off x="3687900" y="3613525"/>
            <a:ext cx="578700" cy="521100"/>
          </a:xfrm>
          <a:prstGeom prst="straightConnector1">
            <a:avLst/>
          </a:prstGeom>
          <a:noFill/>
          <a:ln cap="flat" cmpd="sng" w="9525">
            <a:solidFill>
              <a:schemeClr val="dk2"/>
            </a:solidFill>
            <a:prstDash val="dash"/>
            <a:round/>
            <a:headEnd len="med" w="med" type="none"/>
            <a:tailEnd len="med" w="med" type="none"/>
          </a:ln>
        </p:spPr>
      </p:cxnSp>
      <p:pic>
        <p:nvPicPr>
          <p:cNvPr id="659" name="Google Shape;659;p51"/>
          <p:cNvPicPr preferRelativeResize="0"/>
          <p:nvPr/>
        </p:nvPicPr>
        <p:blipFill>
          <a:blip r:embed="rId3">
            <a:alphaModFix/>
          </a:blip>
          <a:stretch>
            <a:fillRect/>
          </a:stretch>
        </p:blipFill>
        <p:spPr>
          <a:xfrm>
            <a:off x="220101" y="2463587"/>
            <a:ext cx="502992" cy="503003"/>
          </a:xfrm>
          <a:prstGeom prst="rect">
            <a:avLst/>
          </a:prstGeom>
          <a:noFill/>
          <a:ln>
            <a:noFill/>
          </a:ln>
        </p:spPr>
      </p:pic>
      <p:sp>
        <p:nvSpPr>
          <p:cNvPr id="660" name="Google Shape;660;p51"/>
          <p:cNvSpPr txBox="1"/>
          <p:nvPr/>
        </p:nvSpPr>
        <p:spPr>
          <a:xfrm>
            <a:off x="0" y="2873975"/>
            <a:ext cx="860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800">
                <a:solidFill>
                  <a:schemeClr val="dk1"/>
                </a:solidFill>
              </a:rPr>
              <a:t>Trusted Issuer</a:t>
            </a:r>
            <a:endParaRPr sz="800">
              <a:solidFill>
                <a:schemeClr val="dk1"/>
              </a:solidFill>
            </a:endParaRPr>
          </a:p>
          <a:p>
            <a:pPr indent="0" lvl="0" marL="0" rtl="0" algn="ctr">
              <a:spcBef>
                <a:spcPts val="0"/>
              </a:spcBef>
              <a:spcAft>
                <a:spcPts val="0"/>
              </a:spcAft>
              <a:buNone/>
            </a:pPr>
            <a:r>
              <a:rPr lang="de-DE" sz="800">
                <a:solidFill>
                  <a:schemeClr val="dk1"/>
                </a:solidFill>
              </a:rPr>
              <a:t>Registry</a:t>
            </a:r>
            <a:endParaRPr sz="800">
              <a:solidFill>
                <a:schemeClr val="dk1"/>
              </a:solidFill>
            </a:endParaRPr>
          </a:p>
          <a:p>
            <a:pPr indent="0" lvl="0" marL="0" rtl="0" algn="ctr">
              <a:spcBef>
                <a:spcPts val="0"/>
              </a:spcBef>
              <a:spcAft>
                <a:spcPts val="0"/>
              </a:spcAft>
              <a:buNone/>
            </a:pPr>
            <a:r>
              <a:t/>
            </a:r>
            <a:endParaRPr sz="800"/>
          </a:p>
        </p:txBody>
      </p:sp>
      <p:pic>
        <p:nvPicPr>
          <p:cNvPr id="661" name="Google Shape;661;p51"/>
          <p:cNvPicPr preferRelativeResize="0"/>
          <p:nvPr/>
        </p:nvPicPr>
        <p:blipFill>
          <a:blip r:embed="rId3">
            <a:alphaModFix/>
          </a:blip>
          <a:stretch>
            <a:fillRect/>
          </a:stretch>
        </p:blipFill>
        <p:spPr>
          <a:xfrm>
            <a:off x="231801" y="3412487"/>
            <a:ext cx="502992" cy="503003"/>
          </a:xfrm>
          <a:prstGeom prst="rect">
            <a:avLst/>
          </a:prstGeom>
          <a:noFill/>
          <a:ln>
            <a:noFill/>
          </a:ln>
        </p:spPr>
      </p:pic>
      <p:sp>
        <p:nvSpPr>
          <p:cNvPr id="662" name="Google Shape;662;p51"/>
          <p:cNvSpPr txBox="1"/>
          <p:nvPr/>
        </p:nvSpPr>
        <p:spPr>
          <a:xfrm>
            <a:off x="26700" y="3811675"/>
            <a:ext cx="889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800">
                <a:solidFill>
                  <a:schemeClr val="dk1"/>
                </a:solidFill>
              </a:rPr>
              <a:t>Verifiable Data Registry</a:t>
            </a:r>
            <a:endParaRPr sz="800"/>
          </a:p>
        </p:txBody>
      </p:sp>
      <p:cxnSp>
        <p:nvCxnSpPr>
          <p:cNvPr id="663" name="Google Shape;663;p51"/>
          <p:cNvCxnSpPr/>
          <p:nvPr/>
        </p:nvCxnSpPr>
        <p:spPr>
          <a:xfrm rot="10800000">
            <a:off x="783900" y="3612075"/>
            <a:ext cx="337800" cy="0"/>
          </a:xfrm>
          <a:prstGeom prst="straightConnector1">
            <a:avLst/>
          </a:prstGeom>
          <a:noFill/>
          <a:ln cap="flat" cmpd="sng" w="9525">
            <a:solidFill>
              <a:schemeClr val="dk2"/>
            </a:solidFill>
            <a:prstDash val="dash"/>
            <a:round/>
            <a:headEnd len="med" w="med" type="none"/>
            <a:tailEnd len="med" w="med" type="none"/>
          </a:ln>
        </p:spPr>
      </p:cxnSp>
      <p:cxnSp>
        <p:nvCxnSpPr>
          <p:cNvPr id="664" name="Google Shape;664;p51"/>
          <p:cNvCxnSpPr/>
          <p:nvPr/>
        </p:nvCxnSpPr>
        <p:spPr>
          <a:xfrm rot="10800000">
            <a:off x="783900" y="3089513"/>
            <a:ext cx="337800" cy="0"/>
          </a:xfrm>
          <a:prstGeom prst="straightConnector1">
            <a:avLst/>
          </a:prstGeom>
          <a:noFill/>
          <a:ln cap="flat" cmpd="sng" w="9525">
            <a:solidFill>
              <a:schemeClr val="dk2"/>
            </a:solidFill>
            <a:prstDash val="dash"/>
            <a:round/>
            <a:headEnd len="med" w="med" type="none"/>
            <a:tailEnd len="med" w="med" type="none"/>
          </a:ln>
        </p:spPr>
      </p:cxnSp>
      <p:pic>
        <p:nvPicPr>
          <p:cNvPr id="665" name="Google Shape;665;p51"/>
          <p:cNvPicPr preferRelativeResize="0"/>
          <p:nvPr/>
        </p:nvPicPr>
        <p:blipFill>
          <a:blip r:embed="rId4">
            <a:alphaModFix/>
          </a:blip>
          <a:stretch>
            <a:fillRect/>
          </a:stretch>
        </p:blipFill>
        <p:spPr>
          <a:xfrm>
            <a:off x="4469100" y="1497474"/>
            <a:ext cx="442500" cy="442500"/>
          </a:xfrm>
          <a:prstGeom prst="rect">
            <a:avLst/>
          </a:prstGeom>
          <a:noFill/>
          <a:ln>
            <a:noFill/>
          </a:ln>
        </p:spPr>
      </p:pic>
      <p:sp>
        <p:nvSpPr>
          <p:cNvPr id="666" name="Google Shape;666;p51"/>
          <p:cNvSpPr txBox="1"/>
          <p:nvPr/>
        </p:nvSpPr>
        <p:spPr>
          <a:xfrm>
            <a:off x="4141488" y="1885975"/>
            <a:ext cx="10977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800"/>
              <a:t>DID Registry</a:t>
            </a:r>
            <a:endParaRPr sz="800"/>
          </a:p>
        </p:txBody>
      </p:sp>
      <p:grpSp>
        <p:nvGrpSpPr>
          <p:cNvPr id="667" name="Google Shape;667;p51"/>
          <p:cNvGrpSpPr/>
          <p:nvPr/>
        </p:nvGrpSpPr>
        <p:grpSpPr>
          <a:xfrm>
            <a:off x="4120963" y="3227832"/>
            <a:ext cx="1138800" cy="606913"/>
            <a:chOff x="5613450" y="2921663"/>
            <a:chExt cx="1138800" cy="606913"/>
          </a:xfrm>
        </p:grpSpPr>
        <p:sp>
          <p:nvSpPr>
            <p:cNvPr id="668" name="Google Shape;668;p51"/>
            <p:cNvSpPr txBox="1"/>
            <p:nvPr/>
          </p:nvSpPr>
          <p:spPr>
            <a:xfrm>
              <a:off x="5613450" y="2921663"/>
              <a:ext cx="11388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800"/>
                <a:t>Submitted VC(s)</a:t>
              </a:r>
              <a:endParaRPr sz="800"/>
            </a:p>
          </p:txBody>
        </p:sp>
        <p:sp>
          <p:nvSpPr>
            <p:cNvPr id="669" name="Google Shape;669;p51"/>
            <p:cNvSpPr/>
            <p:nvPr/>
          </p:nvSpPr>
          <p:spPr>
            <a:xfrm>
              <a:off x="5695362" y="2921675"/>
              <a:ext cx="975000" cy="606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58" name="Google Shape;658;p51"/>
          <p:cNvPicPr preferRelativeResize="0"/>
          <p:nvPr/>
        </p:nvPicPr>
        <p:blipFill>
          <a:blip r:embed="rId5">
            <a:alphaModFix/>
          </a:blip>
          <a:stretch>
            <a:fillRect/>
          </a:stretch>
        </p:blipFill>
        <p:spPr>
          <a:xfrm>
            <a:off x="4266744" y="3392244"/>
            <a:ext cx="442500" cy="442500"/>
          </a:xfrm>
          <a:prstGeom prst="rect">
            <a:avLst/>
          </a:prstGeom>
          <a:noFill/>
          <a:ln>
            <a:noFill/>
          </a:ln>
        </p:spPr>
      </p:pic>
      <p:pic>
        <p:nvPicPr>
          <p:cNvPr id="670" name="Google Shape;670;p51"/>
          <p:cNvPicPr preferRelativeResize="0"/>
          <p:nvPr/>
        </p:nvPicPr>
        <p:blipFill>
          <a:blip r:embed="rId5">
            <a:alphaModFix/>
          </a:blip>
          <a:stretch>
            <a:fillRect/>
          </a:stretch>
        </p:blipFill>
        <p:spPr>
          <a:xfrm>
            <a:off x="4707681" y="3392244"/>
            <a:ext cx="442500" cy="442500"/>
          </a:xfrm>
          <a:prstGeom prst="rect">
            <a:avLst/>
          </a:prstGeom>
          <a:noFill/>
          <a:ln>
            <a:noFill/>
          </a:ln>
        </p:spPr>
      </p:pic>
      <p:sp>
        <p:nvSpPr>
          <p:cNvPr id="671" name="Google Shape;671;p51"/>
          <p:cNvSpPr txBox="1"/>
          <p:nvPr/>
        </p:nvSpPr>
        <p:spPr>
          <a:xfrm>
            <a:off x="8283151" y="3228874"/>
            <a:ext cx="860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800"/>
              <a:t>Challenge</a:t>
            </a:r>
            <a:endParaRPr sz="800"/>
          </a:p>
          <a:p>
            <a:pPr indent="0" lvl="0" marL="0" rtl="0" algn="ctr">
              <a:spcBef>
                <a:spcPts val="0"/>
              </a:spcBef>
              <a:spcAft>
                <a:spcPts val="0"/>
              </a:spcAft>
              <a:buNone/>
            </a:pPr>
            <a:r>
              <a:rPr lang="de-DE" sz="800"/>
              <a:t>DB</a:t>
            </a:r>
            <a:endParaRPr sz="800"/>
          </a:p>
        </p:txBody>
      </p:sp>
      <p:cxnSp>
        <p:nvCxnSpPr>
          <p:cNvPr id="672" name="Google Shape;672;p51"/>
          <p:cNvCxnSpPr>
            <a:stCxn id="658" idx="1"/>
            <a:endCxn id="647" idx="3"/>
          </p:cNvCxnSpPr>
          <p:nvPr/>
        </p:nvCxnSpPr>
        <p:spPr>
          <a:xfrm rot="10800000">
            <a:off x="3688044" y="2567094"/>
            <a:ext cx="578700" cy="1046400"/>
          </a:xfrm>
          <a:prstGeom prst="straightConnector1">
            <a:avLst/>
          </a:prstGeom>
          <a:noFill/>
          <a:ln cap="flat" cmpd="sng" w="9525">
            <a:solidFill>
              <a:schemeClr val="dk2"/>
            </a:solidFill>
            <a:prstDash val="dash"/>
            <a:round/>
            <a:headEnd len="med" w="med" type="none"/>
            <a:tailEnd len="med" w="med" type="none"/>
          </a:ln>
        </p:spPr>
      </p:cxnSp>
      <p:cxnSp>
        <p:nvCxnSpPr>
          <p:cNvPr id="673" name="Google Shape;673;p51"/>
          <p:cNvCxnSpPr>
            <a:stCxn id="647" idx="3"/>
            <a:endCxn id="666" idx="2"/>
          </p:cNvCxnSpPr>
          <p:nvPr/>
        </p:nvCxnSpPr>
        <p:spPr>
          <a:xfrm flipH="1" rot="10800000">
            <a:off x="3687900" y="2193763"/>
            <a:ext cx="1002300" cy="373200"/>
          </a:xfrm>
          <a:prstGeom prst="straightConnector1">
            <a:avLst/>
          </a:prstGeom>
          <a:noFill/>
          <a:ln cap="flat" cmpd="sng" w="9525">
            <a:solidFill>
              <a:schemeClr val="dk2"/>
            </a:solidFill>
            <a:prstDash val="dash"/>
            <a:round/>
            <a:headEnd len="med" w="med" type="none"/>
            <a:tailEnd len="med" w="med" type="none"/>
          </a:ln>
        </p:spPr>
      </p:cxnSp>
      <p:cxnSp>
        <p:nvCxnSpPr>
          <p:cNvPr id="674" name="Google Shape;674;p51"/>
          <p:cNvCxnSpPr>
            <a:stCxn id="645" idx="3"/>
            <a:endCxn id="658" idx="1"/>
          </p:cNvCxnSpPr>
          <p:nvPr/>
        </p:nvCxnSpPr>
        <p:spPr>
          <a:xfrm>
            <a:off x="3687900" y="3089513"/>
            <a:ext cx="578700" cy="524100"/>
          </a:xfrm>
          <a:prstGeom prst="straightConnector1">
            <a:avLst/>
          </a:prstGeom>
          <a:noFill/>
          <a:ln cap="flat" cmpd="sng" w="9525">
            <a:solidFill>
              <a:schemeClr val="dk2"/>
            </a:solidFill>
            <a:prstDash val="dash"/>
            <a:round/>
            <a:headEnd len="med" w="med" type="none"/>
            <a:tailEnd len="med" w="med" type="none"/>
          </a:ln>
        </p:spPr>
      </p:cxnSp>
      <p:cxnSp>
        <p:nvCxnSpPr>
          <p:cNvPr id="675" name="Google Shape;675;p51"/>
          <p:cNvCxnSpPr>
            <a:stCxn id="646" idx="3"/>
            <a:endCxn id="658" idx="1"/>
          </p:cNvCxnSpPr>
          <p:nvPr/>
        </p:nvCxnSpPr>
        <p:spPr>
          <a:xfrm>
            <a:off x="3687900" y="3612063"/>
            <a:ext cx="578700" cy="1500"/>
          </a:xfrm>
          <a:prstGeom prst="straightConnector1">
            <a:avLst/>
          </a:prstGeom>
          <a:noFill/>
          <a:ln cap="flat" cmpd="sng" w="9525">
            <a:solidFill>
              <a:schemeClr val="dk2"/>
            </a:solidFill>
            <a:prstDash val="dash"/>
            <a:round/>
            <a:headEnd len="med" w="med" type="none"/>
            <a:tailEnd len="med" w="med" type="none"/>
          </a:ln>
        </p:spPr>
      </p:cxnSp>
      <p:cxnSp>
        <p:nvCxnSpPr>
          <p:cNvPr id="676" name="Google Shape;676;p51"/>
          <p:cNvCxnSpPr>
            <a:stCxn id="652" idx="1"/>
            <a:endCxn id="655" idx="3"/>
          </p:cNvCxnSpPr>
          <p:nvPr/>
        </p:nvCxnSpPr>
        <p:spPr>
          <a:xfrm rot="10800000">
            <a:off x="5259625" y="3085925"/>
            <a:ext cx="433200" cy="3600"/>
          </a:xfrm>
          <a:prstGeom prst="straightConnector1">
            <a:avLst/>
          </a:prstGeom>
          <a:noFill/>
          <a:ln cap="flat" cmpd="sng" w="9525">
            <a:solidFill>
              <a:schemeClr val="dk2"/>
            </a:solidFill>
            <a:prstDash val="dash"/>
            <a:round/>
            <a:headEnd len="med" w="med" type="none"/>
            <a:tailEnd len="med" w="med" type="none"/>
          </a:ln>
        </p:spPr>
      </p:cxnSp>
      <p:cxnSp>
        <p:nvCxnSpPr>
          <p:cNvPr id="677" name="Google Shape;677;p51"/>
          <p:cNvCxnSpPr>
            <a:endCxn id="658" idx="1"/>
          </p:cNvCxnSpPr>
          <p:nvPr/>
        </p:nvCxnSpPr>
        <p:spPr>
          <a:xfrm flipH="1" rot="10800000">
            <a:off x="3736644" y="3613494"/>
            <a:ext cx="530100" cy="837000"/>
          </a:xfrm>
          <a:prstGeom prst="straightConnector1">
            <a:avLst/>
          </a:prstGeom>
          <a:noFill/>
          <a:ln cap="flat" cmpd="sng" w="9525">
            <a:solidFill>
              <a:schemeClr val="dk2"/>
            </a:solidFill>
            <a:prstDash val="dash"/>
            <a:round/>
            <a:headEnd len="med" w="med" type="none"/>
            <a:tailEnd len="med" w="med" type="none"/>
          </a:ln>
        </p:spPr>
      </p:cxnSp>
      <p:cxnSp>
        <p:nvCxnSpPr>
          <p:cNvPr id="678" name="Google Shape;678;p51"/>
          <p:cNvCxnSpPr>
            <a:stCxn id="656" idx="2"/>
            <a:endCxn id="652" idx="3"/>
          </p:cNvCxnSpPr>
          <p:nvPr/>
        </p:nvCxnSpPr>
        <p:spPr>
          <a:xfrm rot="10800000">
            <a:off x="8259050" y="3089525"/>
            <a:ext cx="261600" cy="0"/>
          </a:xfrm>
          <a:prstGeom prst="straightConnector1">
            <a:avLst/>
          </a:prstGeom>
          <a:noFill/>
          <a:ln cap="flat" cmpd="sng" w="9525">
            <a:solidFill>
              <a:schemeClr val="dk2"/>
            </a:solidFill>
            <a:prstDash val="dash"/>
            <a:round/>
            <a:headEnd len="med" w="med" type="none"/>
            <a:tailEnd len="med" w="med" type="none"/>
          </a:ln>
        </p:spPr>
      </p:cxnSp>
      <p:cxnSp>
        <p:nvCxnSpPr>
          <p:cNvPr id="679" name="Google Shape;679;p51"/>
          <p:cNvCxnSpPr>
            <a:stCxn id="653" idx="1"/>
            <a:endCxn id="655" idx="3"/>
          </p:cNvCxnSpPr>
          <p:nvPr/>
        </p:nvCxnSpPr>
        <p:spPr>
          <a:xfrm flipH="1">
            <a:off x="5259625" y="2566975"/>
            <a:ext cx="433200" cy="519000"/>
          </a:xfrm>
          <a:prstGeom prst="straightConnector1">
            <a:avLst/>
          </a:prstGeom>
          <a:noFill/>
          <a:ln cap="flat" cmpd="sng" w="9525">
            <a:solidFill>
              <a:schemeClr val="dk2"/>
            </a:solidFill>
            <a:prstDash val="dash"/>
            <a:round/>
            <a:headEnd len="med" w="med" type="none"/>
            <a:tailEnd len="med" w="med" type="none"/>
          </a:ln>
        </p:spPr>
      </p:cxnSp>
      <p:cxnSp>
        <p:nvCxnSpPr>
          <p:cNvPr id="680" name="Google Shape;680;p51"/>
          <p:cNvCxnSpPr>
            <a:stCxn id="655" idx="3"/>
          </p:cNvCxnSpPr>
          <p:nvPr/>
        </p:nvCxnSpPr>
        <p:spPr>
          <a:xfrm>
            <a:off x="5259750" y="3085932"/>
            <a:ext cx="434700" cy="1379400"/>
          </a:xfrm>
          <a:prstGeom prst="straightConnector1">
            <a:avLst/>
          </a:prstGeom>
          <a:noFill/>
          <a:ln cap="flat" cmpd="sng" w="9525">
            <a:solidFill>
              <a:schemeClr val="dk2"/>
            </a:solidFill>
            <a:prstDash val="dash"/>
            <a:round/>
            <a:headEnd len="med" w="med" type="none"/>
            <a:tailEnd len="med" w="med" type="none"/>
          </a:ln>
        </p:spPr>
      </p:cxnSp>
      <p:cxnSp>
        <p:nvCxnSpPr>
          <p:cNvPr id="681" name="Google Shape;681;p51"/>
          <p:cNvCxnSpPr>
            <a:stCxn id="653" idx="1"/>
            <a:endCxn id="666" idx="2"/>
          </p:cNvCxnSpPr>
          <p:nvPr/>
        </p:nvCxnSpPr>
        <p:spPr>
          <a:xfrm rot="10800000">
            <a:off x="4690225" y="2193775"/>
            <a:ext cx="1002600" cy="373200"/>
          </a:xfrm>
          <a:prstGeom prst="straightConnector1">
            <a:avLst/>
          </a:prstGeom>
          <a:noFill/>
          <a:ln cap="flat" cmpd="sng" w="9525">
            <a:solidFill>
              <a:schemeClr val="dk2"/>
            </a:solidFill>
            <a:prstDash val="dash"/>
            <a:round/>
            <a:headEnd len="med" w="med" type="none"/>
            <a:tailEnd len="med" w="med" type="none"/>
          </a:ln>
        </p:spPr>
      </p:cxnSp>
      <p:sp>
        <p:nvSpPr>
          <p:cNvPr id="682" name="Google Shape;682;p51"/>
          <p:cNvSpPr txBox="1"/>
          <p:nvPr>
            <p:ph type="title"/>
          </p:nvPr>
        </p:nvSpPr>
        <p:spPr>
          <a:xfrm>
            <a:off x="317540" y="336825"/>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de-DE"/>
              <a:t>What checks are evaluated?</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7" name="Shape 687"/>
        <p:cNvGrpSpPr/>
        <p:nvPr/>
      </p:nvGrpSpPr>
      <p:grpSpPr>
        <a:xfrm>
          <a:off x="0" y="0"/>
          <a:ext cx="0" cy="0"/>
          <a:chOff x="0" y="0"/>
          <a:chExt cx="0" cy="0"/>
        </a:xfrm>
      </p:grpSpPr>
      <p:sp>
        <p:nvSpPr>
          <p:cNvPr id="688" name="Google Shape;688;p52"/>
          <p:cNvSpPr txBox="1"/>
          <p:nvPr>
            <p:ph type="title"/>
          </p:nvPr>
        </p:nvSpPr>
        <p:spPr>
          <a:xfrm>
            <a:off x="165140" y="302075"/>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de-DE"/>
              <a:t>Credential Status </a:t>
            </a:r>
            <a:r>
              <a:rPr lang="de-DE"/>
              <a:t>- Implementation</a:t>
            </a:r>
            <a:endParaRPr/>
          </a:p>
        </p:txBody>
      </p:sp>
      <p:sp>
        <p:nvSpPr>
          <p:cNvPr id="689" name="Google Shape;689;p52"/>
          <p:cNvSpPr txBox="1"/>
          <p:nvPr>
            <p:ph idx="1" type="body"/>
          </p:nvPr>
        </p:nvSpPr>
        <p:spPr>
          <a:xfrm>
            <a:off x="131250" y="1120375"/>
            <a:ext cx="8196300" cy="34806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de-DE"/>
              <a:t>The </a:t>
            </a:r>
            <a:r>
              <a:rPr b="1" lang="de-DE"/>
              <a:t>issuer</a:t>
            </a:r>
            <a:r>
              <a:rPr b="1" lang="de-DE"/>
              <a:t> can configure</a:t>
            </a:r>
            <a:r>
              <a:rPr lang="de-DE"/>
              <a:t> which database they use to store credential status information.</a:t>
            </a:r>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800"/>
          </a:p>
          <a:p>
            <a:pPr indent="-317500" lvl="0" marL="457200" rtl="0" algn="l">
              <a:spcBef>
                <a:spcPts val="0"/>
              </a:spcBef>
              <a:spcAft>
                <a:spcPts val="0"/>
              </a:spcAft>
              <a:buSzPts val="1400"/>
              <a:buChar char="●"/>
            </a:pPr>
            <a:r>
              <a:rPr lang="de-DE"/>
              <a:t>StatusListCredential is resolved via </a:t>
            </a:r>
            <a:r>
              <a:rPr b="1" lang="de-DE"/>
              <a:t>DID Service Endpoint</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317500" lvl="0" marL="457200" rtl="0" algn="l">
              <a:spcBef>
                <a:spcPts val="0"/>
              </a:spcBef>
              <a:spcAft>
                <a:spcPts val="0"/>
              </a:spcAft>
              <a:buSzPts val="1400"/>
              <a:buChar char="●"/>
            </a:pPr>
            <a:r>
              <a:rPr lang="de-DE"/>
              <a:t>Signed StatusListCredential</a:t>
            </a:r>
            <a:endParaRPr/>
          </a:p>
        </p:txBody>
      </p:sp>
      <p:sp>
        <p:nvSpPr>
          <p:cNvPr id="690" name="Google Shape;690;p52"/>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grpSp>
        <p:nvGrpSpPr>
          <p:cNvPr id="691" name="Google Shape;691;p52"/>
          <p:cNvGrpSpPr/>
          <p:nvPr/>
        </p:nvGrpSpPr>
        <p:grpSpPr>
          <a:xfrm>
            <a:off x="8411970" y="2563282"/>
            <a:ext cx="842588" cy="1003352"/>
            <a:chOff x="6996364" y="2988641"/>
            <a:chExt cx="1260605" cy="1500900"/>
          </a:xfrm>
        </p:grpSpPr>
        <p:sp>
          <p:nvSpPr>
            <p:cNvPr id="692" name="Google Shape;692;p52"/>
            <p:cNvSpPr/>
            <p:nvPr/>
          </p:nvSpPr>
          <p:spPr>
            <a:xfrm>
              <a:off x="6996364" y="2999091"/>
              <a:ext cx="1213200" cy="1444800"/>
            </a:xfrm>
            <a:prstGeom prst="brace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3" name="Google Shape;693;p52"/>
            <p:cNvPicPr preferRelativeResize="0"/>
            <p:nvPr/>
          </p:nvPicPr>
          <p:blipFill>
            <a:blip r:embed="rId3">
              <a:alphaModFix/>
            </a:blip>
            <a:stretch>
              <a:fillRect/>
            </a:stretch>
          </p:blipFill>
          <p:spPr>
            <a:xfrm>
              <a:off x="7169586" y="3112124"/>
              <a:ext cx="567775" cy="499413"/>
            </a:xfrm>
            <a:prstGeom prst="rect">
              <a:avLst/>
            </a:prstGeom>
            <a:noFill/>
            <a:ln>
              <a:noFill/>
            </a:ln>
          </p:spPr>
        </p:pic>
        <p:sp>
          <p:nvSpPr>
            <p:cNvPr id="694" name="Google Shape;694;p52"/>
            <p:cNvSpPr/>
            <p:nvPr/>
          </p:nvSpPr>
          <p:spPr>
            <a:xfrm>
              <a:off x="7737368" y="2988641"/>
              <a:ext cx="519600" cy="150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5" name="Google Shape;695;p52"/>
            <p:cNvPicPr preferRelativeResize="0"/>
            <p:nvPr/>
          </p:nvPicPr>
          <p:blipFill>
            <a:blip r:embed="rId4">
              <a:alphaModFix/>
            </a:blip>
            <a:stretch>
              <a:fillRect/>
            </a:stretch>
          </p:blipFill>
          <p:spPr>
            <a:xfrm>
              <a:off x="7230224" y="3756202"/>
              <a:ext cx="446475" cy="687715"/>
            </a:xfrm>
            <a:prstGeom prst="rect">
              <a:avLst/>
            </a:prstGeom>
            <a:noFill/>
            <a:ln>
              <a:noFill/>
            </a:ln>
          </p:spPr>
        </p:pic>
      </p:grpSp>
      <p:sp>
        <p:nvSpPr>
          <p:cNvPr id="696" name="Google Shape;696;p52"/>
          <p:cNvSpPr txBox="1"/>
          <p:nvPr/>
        </p:nvSpPr>
        <p:spPr>
          <a:xfrm>
            <a:off x="0" y="1283850"/>
            <a:ext cx="5617800" cy="554100"/>
          </a:xfrm>
          <a:prstGeom prst="rect">
            <a:avLst/>
          </a:prstGeom>
          <a:noFill/>
          <a:ln>
            <a:noFill/>
          </a:ln>
        </p:spPr>
        <p:txBody>
          <a:bodyPr anchorCtr="0" anchor="t" bIns="91425" lIns="91425" spcFirstLastPara="1" rIns="91425" wrap="square" tIns="91425">
            <a:spAutoFit/>
          </a:bodyPr>
          <a:lstStyle/>
          <a:p>
            <a:pPr indent="-304800" lvl="1" marL="914400" rtl="0" algn="l">
              <a:spcBef>
                <a:spcPts val="0"/>
              </a:spcBef>
              <a:spcAft>
                <a:spcPts val="0"/>
              </a:spcAft>
              <a:buClr>
                <a:schemeClr val="dk1"/>
              </a:buClr>
              <a:buSzPts val="1200"/>
              <a:buChar char="○"/>
            </a:pPr>
            <a:r>
              <a:rPr lang="de-DE" sz="1200">
                <a:solidFill>
                  <a:schemeClr val="dk1"/>
                </a:solidFill>
              </a:rPr>
              <a:t>different issuers and infrastructure have </a:t>
            </a:r>
            <a:r>
              <a:rPr b="1" lang="de-DE" sz="1200">
                <a:solidFill>
                  <a:schemeClr val="dk1"/>
                </a:solidFill>
              </a:rPr>
              <a:t>different requirements</a:t>
            </a:r>
            <a:endParaRPr b="1" sz="1200">
              <a:solidFill>
                <a:schemeClr val="dk1"/>
              </a:solidFill>
            </a:endParaRPr>
          </a:p>
          <a:p>
            <a:pPr indent="-304800" lvl="1" marL="914400" rtl="0" algn="l">
              <a:spcBef>
                <a:spcPts val="0"/>
              </a:spcBef>
              <a:spcAft>
                <a:spcPts val="0"/>
              </a:spcAft>
              <a:buClr>
                <a:schemeClr val="dk1"/>
              </a:buClr>
              <a:buSzPts val="1200"/>
              <a:buChar char="○"/>
            </a:pPr>
            <a:r>
              <a:rPr lang="de-DE" sz="1200">
                <a:solidFill>
                  <a:schemeClr val="dk1"/>
                </a:solidFill>
              </a:rPr>
              <a:t>currently based on</a:t>
            </a:r>
            <a:r>
              <a:rPr b="1" lang="de-DE" sz="1200">
                <a:solidFill>
                  <a:schemeClr val="dk1"/>
                </a:solidFill>
              </a:rPr>
              <a:t> StatusList2021</a:t>
            </a:r>
            <a:endParaRPr b="1" sz="1200">
              <a:solidFill>
                <a:schemeClr val="dk1"/>
              </a:solidFill>
            </a:endParaRPr>
          </a:p>
        </p:txBody>
      </p:sp>
      <p:pic>
        <p:nvPicPr>
          <p:cNvPr id="697" name="Google Shape;697;p52"/>
          <p:cNvPicPr preferRelativeResize="0"/>
          <p:nvPr/>
        </p:nvPicPr>
        <p:blipFill>
          <a:blip r:embed="rId5">
            <a:alphaModFix/>
          </a:blip>
          <a:stretch>
            <a:fillRect/>
          </a:stretch>
        </p:blipFill>
        <p:spPr>
          <a:xfrm>
            <a:off x="5544850" y="1412696"/>
            <a:ext cx="3381000" cy="747725"/>
          </a:xfrm>
          <a:prstGeom prst="rect">
            <a:avLst/>
          </a:prstGeom>
          <a:noFill/>
          <a:ln>
            <a:noFill/>
          </a:ln>
          <a:effectLst>
            <a:outerShdw blurRad="57150" rotWithShape="0" algn="bl" dir="5400000" dist="19050">
              <a:srgbClr val="000000">
                <a:alpha val="50000"/>
              </a:srgbClr>
            </a:outerShdw>
          </a:effectLst>
        </p:spPr>
      </p:pic>
      <p:pic>
        <p:nvPicPr>
          <p:cNvPr id="698" name="Google Shape;698;p52"/>
          <p:cNvPicPr preferRelativeResize="0"/>
          <p:nvPr/>
        </p:nvPicPr>
        <p:blipFill rotWithShape="1">
          <a:blip r:embed="rId6">
            <a:alphaModFix/>
          </a:blip>
          <a:srcRect b="0" l="0" r="0" t="0"/>
          <a:stretch/>
        </p:blipFill>
        <p:spPr>
          <a:xfrm>
            <a:off x="4326125" y="2442788"/>
            <a:ext cx="4004100" cy="1244325"/>
          </a:xfrm>
          <a:prstGeom prst="rect">
            <a:avLst/>
          </a:prstGeom>
          <a:noFill/>
          <a:ln>
            <a:noFill/>
          </a:ln>
          <a:effectLst>
            <a:outerShdw blurRad="57150" rotWithShape="0" algn="bl" dir="5400000" dist="19050">
              <a:srgbClr val="000000">
                <a:alpha val="50000"/>
              </a:srgbClr>
            </a:outerShdw>
          </a:effectLst>
        </p:spPr>
      </p:pic>
      <p:pic>
        <p:nvPicPr>
          <p:cNvPr id="699" name="Google Shape;699;p52"/>
          <p:cNvPicPr preferRelativeResize="0"/>
          <p:nvPr/>
        </p:nvPicPr>
        <p:blipFill>
          <a:blip r:embed="rId7">
            <a:alphaModFix/>
          </a:blip>
          <a:stretch>
            <a:fillRect/>
          </a:stretch>
        </p:blipFill>
        <p:spPr>
          <a:xfrm>
            <a:off x="3151888" y="3969475"/>
            <a:ext cx="4658925" cy="554100"/>
          </a:xfrm>
          <a:prstGeom prst="rect">
            <a:avLst/>
          </a:prstGeom>
          <a:noFill/>
          <a:ln>
            <a:noFill/>
          </a:ln>
          <a:effectLst>
            <a:outerShdw blurRad="57150" rotWithShape="0" algn="bl" dir="5400000" dist="19050">
              <a:srgbClr val="000000">
                <a:alpha val="50000"/>
              </a:srgbClr>
            </a:outerShdw>
          </a:effectLst>
        </p:spPr>
      </p:pic>
      <p:sp>
        <p:nvSpPr>
          <p:cNvPr id="700" name="Google Shape;700;p52"/>
          <p:cNvSpPr txBox="1"/>
          <p:nvPr/>
        </p:nvSpPr>
        <p:spPr>
          <a:xfrm>
            <a:off x="0" y="2051175"/>
            <a:ext cx="5617800" cy="738900"/>
          </a:xfrm>
          <a:prstGeom prst="rect">
            <a:avLst/>
          </a:prstGeom>
          <a:noFill/>
          <a:ln>
            <a:noFill/>
          </a:ln>
        </p:spPr>
        <p:txBody>
          <a:bodyPr anchorCtr="0" anchor="t" bIns="91425" lIns="91425" spcFirstLastPara="1" rIns="91425" wrap="square" tIns="91425">
            <a:spAutoFit/>
          </a:bodyPr>
          <a:lstStyle/>
          <a:p>
            <a:pPr indent="-304800" lvl="1" marL="914400" rtl="0" algn="l">
              <a:spcBef>
                <a:spcPts val="0"/>
              </a:spcBef>
              <a:spcAft>
                <a:spcPts val="0"/>
              </a:spcAft>
              <a:buClr>
                <a:schemeClr val="dk1"/>
              </a:buClr>
              <a:buSzPts val="1200"/>
              <a:buChar char="○"/>
            </a:pPr>
            <a:r>
              <a:rPr b="1" lang="de-DE" sz="1200">
                <a:solidFill>
                  <a:schemeClr val="dk1"/>
                </a:solidFill>
              </a:rPr>
              <a:t>ethereum</a:t>
            </a:r>
            <a:r>
              <a:rPr lang="de-DE" sz="1200">
                <a:solidFill>
                  <a:schemeClr val="dk1"/>
                </a:solidFill>
              </a:rPr>
              <a:t>: → data held in an Ethereum </a:t>
            </a:r>
            <a:r>
              <a:rPr b="1" lang="de-DE" sz="1200">
                <a:solidFill>
                  <a:schemeClr val="dk1"/>
                </a:solidFill>
              </a:rPr>
              <a:t>Smart Contract</a:t>
            </a:r>
            <a:endParaRPr b="1" sz="1200">
              <a:solidFill>
                <a:schemeClr val="dk1"/>
              </a:solidFill>
            </a:endParaRPr>
          </a:p>
          <a:p>
            <a:pPr indent="-304800" lvl="1" marL="914400" rtl="0" algn="l">
              <a:spcBef>
                <a:spcPts val="0"/>
              </a:spcBef>
              <a:spcAft>
                <a:spcPts val="0"/>
              </a:spcAft>
              <a:buClr>
                <a:schemeClr val="dk1"/>
              </a:buClr>
              <a:buSzPts val="1200"/>
              <a:buChar char="○"/>
            </a:pPr>
            <a:r>
              <a:rPr b="1" lang="de-DE" sz="1200">
                <a:solidFill>
                  <a:schemeClr val="dk1"/>
                </a:solidFill>
              </a:rPr>
              <a:t>web</a:t>
            </a:r>
            <a:r>
              <a:rPr lang="de-DE" sz="1200">
                <a:solidFill>
                  <a:schemeClr val="dk1"/>
                </a:solidFill>
              </a:rPr>
              <a:t>:</a:t>
            </a:r>
            <a:r>
              <a:rPr b="1" lang="de-DE" sz="1200">
                <a:solidFill>
                  <a:schemeClr val="dk1"/>
                </a:solidFill>
              </a:rPr>
              <a:t> </a:t>
            </a:r>
            <a:r>
              <a:rPr lang="de-DE" sz="1200">
                <a:solidFill>
                  <a:schemeClr val="dk1"/>
                </a:solidFill>
              </a:rPr>
              <a:t>→ signed credential directly accessible </a:t>
            </a:r>
            <a:endParaRPr sz="1200">
              <a:solidFill>
                <a:schemeClr val="dk1"/>
              </a:solidFill>
            </a:endParaRPr>
          </a:p>
          <a:p>
            <a:pPr indent="-304800" lvl="1" marL="914400" rtl="0" algn="l">
              <a:spcBef>
                <a:spcPts val="0"/>
              </a:spcBef>
              <a:spcAft>
                <a:spcPts val="0"/>
              </a:spcAft>
              <a:buClr>
                <a:schemeClr val="dk1"/>
              </a:buClr>
              <a:buSzPts val="1200"/>
              <a:buChar char="○"/>
            </a:pPr>
            <a:r>
              <a:rPr b="1" lang="de-DE" sz="1200">
                <a:solidFill>
                  <a:schemeClr val="dk1"/>
                </a:solidFill>
              </a:rPr>
              <a:t>others</a:t>
            </a:r>
            <a:r>
              <a:rPr lang="de-DE" sz="1200">
                <a:solidFill>
                  <a:schemeClr val="dk1"/>
                </a:solidFill>
              </a:rPr>
              <a:t>: flexible like did:methods</a:t>
            </a:r>
            <a:endParaRPr sz="1200">
              <a:solidFill>
                <a:schemeClr val="dk1"/>
              </a:solidFill>
            </a:endParaRPr>
          </a:p>
        </p:txBody>
      </p:sp>
      <p:cxnSp>
        <p:nvCxnSpPr>
          <p:cNvPr id="701" name="Google Shape;701;p52"/>
          <p:cNvCxnSpPr>
            <a:stCxn id="697" idx="2"/>
          </p:cNvCxnSpPr>
          <p:nvPr/>
        </p:nvCxnSpPr>
        <p:spPr>
          <a:xfrm flipH="1">
            <a:off x="6967450" y="2160421"/>
            <a:ext cx="267900" cy="277500"/>
          </a:xfrm>
          <a:prstGeom prst="straightConnector1">
            <a:avLst/>
          </a:prstGeom>
          <a:noFill/>
          <a:ln cap="flat" cmpd="sng" w="9525">
            <a:solidFill>
              <a:schemeClr val="dk2"/>
            </a:solidFill>
            <a:prstDash val="solid"/>
            <a:round/>
            <a:headEnd len="med" w="med" type="none"/>
            <a:tailEnd len="med" w="med" type="triangle"/>
          </a:ln>
        </p:spPr>
      </p:cxnSp>
      <p:cxnSp>
        <p:nvCxnSpPr>
          <p:cNvPr id="702" name="Google Shape;702;p52"/>
          <p:cNvCxnSpPr>
            <a:stCxn id="698" idx="2"/>
          </p:cNvCxnSpPr>
          <p:nvPr/>
        </p:nvCxnSpPr>
        <p:spPr>
          <a:xfrm flipH="1">
            <a:off x="6084275" y="3687113"/>
            <a:ext cx="243900" cy="270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7" name="Shape 707"/>
        <p:cNvGrpSpPr/>
        <p:nvPr/>
      </p:nvGrpSpPr>
      <p:grpSpPr>
        <a:xfrm>
          <a:off x="0" y="0"/>
          <a:ext cx="0" cy="0"/>
          <a:chOff x="0" y="0"/>
          <a:chExt cx="0" cy="0"/>
        </a:xfrm>
      </p:grpSpPr>
      <p:sp>
        <p:nvSpPr>
          <p:cNvPr id="708" name="Google Shape;708;p53"/>
          <p:cNvSpPr txBox="1"/>
          <p:nvPr>
            <p:ph type="title"/>
          </p:nvPr>
        </p:nvSpPr>
        <p:spPr>
          <a:xfrm>
            <a:off x="165140" y="302075"/>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de-DE"/>
              <a:t>Trusted Issuer Registry - Implementation</a:t>
            </a:r>
            <a:endParaRPr/>
          </a:p>
        </p:txBody>
      </p:sp>
      <p:sp>
        <p:nvSpPr>
          <p:cNvPr id="709" name="Google Shape;709;p53"/>
          <p:cNvSpPr txBox="1"/>
          <p:nvPr>
            <p:ph idx="1" type="body"/>
          </p:nvPr>
        </p:nvSpPr>
        <p:spPr>
          <a:xfrm>
            <a:off x="131250" y="1120375"/>
            <a:ext cx="8196300" cy="34806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de-DE"/>
              <a:t>The </a:t>
            </a:r>
            <a:r>
              <a:rPr b="1" lang="de-DE"/>
              <a:t>relying party can configure</a:t>
            </a:r>
            <a:r>
              <a:rPr lang="de-DE"/>
              <a:t> which Trusted Issuer Registries they use as trust anchor.</a:t>
            </a:r>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800"/>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de-DE"/>
              <a:t>Multiple </a:t>
            </a:r>
            <a:r>
              <a:rPr b="1" lang="de-DE"/>
              <a:t>registry resolution methods</a:t>
            </a:r>
            <a:r>
              <a:rPr lang="de-DE"/>
              <a:t> are supported</a:t>
            </a:r>
            <a:endParaRPr/>
          </a:p>
          <a:p>
            <a:pPr indent="-304800" lvl="1" marL="914400" rtl="0" algn="l">
              <a:spcBef>
                <a:spcPts val="0"/>
              </a:spcBef>
              <a:spcAft>
                <a:spcPts val="0"/>
              </a:spcAft>
              <a:buSzPts val="1200"/>
              <a:buChar char="○"/>
            </a:pPr>
            <a:r>
              <a:rPr b="1" lang="de-DE" sz="1200"/>
              <a:t>ethereum</a:t>
            </a:r>
            <a:r>
              <a:rPr lang="de-DE" sz="1200"/>
              <a:t>: → registry is based on an Ethereum </a:t>
            </a:r>
            <a:r>
              <a:rPr b="1" lang="de-DE" sz="1200"/>
              <a:t>Smart Contract</a:t>
            </a:r>
            <a:endParaRPr b="1" sz="1200"/>
          </a:p>
          <a:p>
            <a:pPr indent="0" lvl="0" marL="91440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00"/>
          </a:p>
          <a:p>
            <a:pPr indent="-304800" lvl="1" marL="914400" rtl="0" algn="l">
              <a:spcBef>
                <a:spcPts val="0"/>
              </a:spcBef>
              <a:spcAft>
                <a:spcPts val="0"/>
              </a:spcAft>
              <a:buSzPts val="1200"/>
              <a:buChar char="○"/>
            </a:pPr>
            <a:r>
              <a:rPr b="1" lang="de-DE" sz="1200"/>
              <a:t>web</a:t>
            </a:r>
            <a:r>
              <a:rPr lang="de-DE" sz="1200"/>
              <a:t>: → registry is </a:t>
            </a:r>
            <a:r>
              <a:rPr b="1" lang="de-DE" sz="1200"/>
              <a:t>wrapped into a signed VC</a:t>
            </a:r>
            <a:r>
              <a:rPr lang="de-DE" sz="1200"/>
              <a:t> to prevent man-in-the-middle attacks</a:t>
            </a:r>
            <a:endParaRPr sz="1200"/>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de-DE"/>
              <a:t>a registry can link to </a:t>
            </a:r>
            <a:r>
              <a:rPr b="1" lang="de-DE"/>
              <a:t>sub-endorsed</a:t>
            </a:r>
            <a:r>
              <a:rPr lang="de-DE"/>
              <a:t> registries, allowing for </a:t>
            </a:r>
            <a:r>
              <a:rPr b="1" lang="de-DE"/>
              <a:t>hierarchical 			structuring &amp; administration</a:t>
            </a:r>
            <a:endParaRPr/>
          </a:p>
        </p:txBody>
      </p:sp>
      <p:sp>
        <p:nvSpPr>
          <p:cNvPr id="710" name="Google Shape;710;p53"/>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711" name="Google Shape;711;p53"/>
          <p:cNvPicPr preferRelativeResize="0"/>
          <p:nvPr/>
        </p:nvPicPr>
        <p:blipFill>
          <a:blip r:embed="rId3">
            <a:alphaModFix/>
          </a:blip>
          <a:stretch>
            <a:fillRect/>
          </a:stretch>
        </p:blipFill>
        <p:spPr>
          <a:xfrm>
            <a:off x="5987900" y="1399287"/>
            <a:ext cx="2449875" cy="568175"/>
          </a:xfrm>
          <a:prstGeom prst="rect">
            <a:avLst/>
          </a:prstGeom>
          <a:noFill/>
          <a:ln>
            <a:noFill/>
          </a:ln>
        </p:spPr>
      </p:pic>
      <p:grpSp>
        <p:nvGrpSpPr>
          <p:cNvPr id="712" name="Google Shape;712;p53"/>
          <p:cNvGrpSpPr/>
          <p:nvPr/>
        </p:nvGrpSpPr>
        <p:grpSpPr>
          <a:xfrm>
            <a:off x="7565145" y="2416494"/>
            <a:ext cx="860138" cy="1003352"/>
            <a:chOff x="6996364" y="2988622"/>
            <a:chExt cx="1286861" cy="1500900"/>
          </a:xfrm>
        </p:grpSpPr>
        <p:sp>
          <p:nvSpPr>
            <p:cNvPr id="713" name="Google Shape;713;p53"/>
            <p:cNvSpPr/>
            <p:nvPr/>
          </p:nvSpPr>
          <p:spPr>
            <a:xfrm>
              <a:off x="6996364" y="2999091"/>
              <a:ext cx="1213200" cy="1444800"/>
            </a:xfrm>
            <a:prstGeom prst="brace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4" name="Google Shape;714;p53"/>
            <p:cNvPicPr preferRelativeResize="0"/>
            <p:nvPr/>
          </p:nvPicPr>
          <p:blipFill>
            <a:blip r:embed="rId4">
              <a:alphaModFix/>
            </a:blip>
            <a:stretch>
              <a:fillRect/>
            </a:stretch>
          </p:blipFill>
          <p:spPr>
            <a:xfrm>
              <a:off x="7169586" y="3820352"/>
              <a:ext cx="567775" cy="499413"/>
            </a:xfrm>
            <a:prstGeom prst="rect">
              <a:avLst/>
            </a:prstGeom>
            <a:noFill/>
            <a:ln>
              <a:noFill/>
            </a:ln>
          </p:spPr>
        </p:pic>
        <p:sp>
          <p:nvSpPr>
            <p:cNvPr id="715" name="Google Shape;715;p53"/>
            <p:cNvSpPr/>
            <p:nvPr/>
          </p:nvSpPr>
          <p:spPr>
            <a:xfrm>
              <a:off x="7763625" y="2988622"/>
              <a:ext cx="519600" cy="150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6" name="Google Shape;716;p53"/>
            <p:cNvPicPr preferRelativeResize="0"/>
            <p:nvPr/>
          </p:nvPicPr>
          <p:blipFill>
            <a:blip r:embed="rId5">
              <a:alphaModFix/>
            </a:blip>
            <a:stretch>
              <a:fillRect/>
            </a:stretch>
          </p:blipFill>
          <p:spPr>
            <a:xfrm>
              <a:off x="7227101" y="3043749"/>
              <a:ext cx="446475" cy="687715"/>
            </a:xfrm>
            <a:prstGeom prst="rect">
              <a:avLst/>
            </a:prstGeom>
            <a:noFill/>
            <a:ln>
              <a:noFill/>
            </a:ln>
          </p:spPr>
        </p:pic>
      </p:grpSp>
      <p:sp>
        <p:nvSpPr>
          <p:cNvPr id="717" name="Google Shape;717;p53"/>
          <p:cNvSpPr txBox="1"/>
          <p:nvPr/>
        </p:nvSpPr>
        <p:spPr>
          <a:xfrm>
            <a:off x="1924500" y="2679750"/>
            <a:ext cx="5142600" cy="5310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de-DE" sz="1000">
                <a:solidFill>
                  <a:schemeClr val="dk1"/>
                </a:solidFill>
              </a:rPr>
              <a:t>contract needs to </a:t>
            </a:r>
            <a:r>
              <a:rPr b="1" lang="de-DE" sz="1000">
                <a:solidFill>
                  <a:schemeClr val="dk1"/>
                </a:solidFill>
              </a:rPr>
              <a:t>implement an interface</a:t>
            </a:r>
            <a:r>
              <a:rPr lang="de-DE" sz="1000">
                <a:solidFill>
                  <a:schemeClr val="dk1"/>
                </a:solidFill>
              </a:rPr>
              <a:t>, implementation up to registry. e.g., can implement voting mechanism to register new entries - or simple </a:t>
            </a:r>
            <a:r>
              <a:rPr lang="de-DE" sz="1000">
                <a:solidFill>
                  <a:schemeClr val="dk1"/>
                </a:solidFill>
                <a:latin typeface="Courier New"/>
                <a:ea typeface="Courier New"/>
                <a:cs typeface="Courier New"/>
                <a:sym typeface="Courier New"/>
              </a:rPr>
              <a:t>onlyOwner</a:t>
            </a:r>
            <a:r>
              <a:rPr lang="de-DE" sz="1000">
                <a:solidFill>
                  <a:schemeClr val="dk1"/>
                </a:solidFill>
              </a:rPr>
              <a:t> modifier</a:t>
            </a:r>
            <a:endParaRPr sz="1000">
              <a:solidFill>
                <a:schemeClr val="dk1"/>
              </a:solidFill>
            </a:endParaRPr>
          </a:p>
        </p:txBody>
      </p:sp>
      <p:sp>
        <p:nvSpPr>
          <p:cNvPr id="718" name="Google Shape;718;p53"/>
          <p:cNvSpPr txBox="1"/>
          <p:nvPr/>
        </p:nvSpPr>
        <p:spPr>
          <a:xfrm>
            <a:off x="0" y="1283850"/>
            <a:ext cx="5389200" cy="738900"/>
          </a:xfrm>
          <a:prstGeom prst="rect">
            <a:avLst/>
          </a:prstGeom>
          <a:noFill/>
          <a:ln>
            <a:noFill/>
          </a:ln>
        </p:spPr>
        <p:txBody>
          <a:bodyPr anchorCtr="0" anchor="t" bIns="91425" lIns="91425" spcFirstLastPara="1" rIns="91425" wrap="square" tIns="91425">
            <a:spAutoFit/>
          </a:bodyPr>
          <a:lstStyle/>
          <a:p>
            <a:pPr indent="-304800" lvl="1" marL="914400" rtl="0" algn="l">
              <a:spcBef>
                <a:spcPts val="0"/>
              </a:spcBef>
              <a:spcAft>
                <a:spcPts val="0"/>
              </a:spcAft>
              <a:buClr>
                <a:schemeClr val="dk1"/>
              </a:buClr>
              <a:buSzPts val="1200"/>
              <a:buChar char="○"/>
            </a:pPr>
            <a:r>
              <a:rPr lang="de-DE" sz="1200">
                <a:solidFill>
                  <a:schemeClr val="dk1"/>
                </a:solidFill>
              </a:rPr>
              <a:t>different relying parties might require </a:t>
            </a:r>
            <a:r>
              <a:rPr b="1" lang="de-DE" sz="1200">
                <a:solidFill>
                  <a:schemeClr val="dk1"/>
                </a:solidFill>
              </a:rPr>
              <a:t>different trust levels</a:t>
            </a:r>
            <a:endParaRPr b="1" sz="1200">
              <a:solidFill>
                <a:schemeClr val="dk1"/>
              </a:solidFill>
            </a:endParaRPr>
          </a:p>
          <a:p>
            <a:pPr indent="-304800" lvl="1" marL="914400" rtl="0" algn="l">
              <a:spcBef>
                <a:spcPts val="0"/>
              </a:spcBef>
              <a:spcAft>
                <a:spcPts val="0"/>
              </a:spcAft>
              <a:buClr>
                <a:schemeClr val="dk1"/>
              </a:buClr>
              <a:buSzPts val="1200"/>
              <a:buChar char="○"/>
            </a:pPr>
            <a:r>
              <a:rPr lang="de-DE" sz="1200">
                <a:solidFill>
                  <a:schemeClr val="dk1"/>
                </a:solidFill>
              </a:rPr>
              <a:t>the HEI landscape is complex - </a:t>
            </a:r>
            <a:r>
              <a:rPr b="1" lang="de-DE" sz="1200">
                <a:solidFill>
                  <a:schemeClr val="dk1"/>
                </a:solidFill>
              </a:rPr>
              <a:t>different registries can exist</a:t>
            </a:r>
            <a:r>
              <a:rPr lang="de-DE" sz="1200">
                <a:solidFill>
                  <a:schemeClr val="dk1"/>
                </a:solidFill>
              </a:rPr>
              <a:t> for different regions, HIE types, etc.</a:t>
            </a:r>
            <a:endParaRPr/>
          </a:p>
        </p:txBody>
      </p:sp>
      <p:cxnSp>
        <p:nvCxnSpPr>
          <p:cNvPr id="719" name="Google Shape;719;p53"/>
          <p:cNvCxnSpPr/>
          <p:nvPr/>
        </p:nvCxnSpPr>
        <p:spPr>
          <a:xfrm flipH="1">
            <a:off x="7268519" y="4336443"/>
            <a:ext cx="148800" cy="59700"/>
          </a:xfrm>
          <a:prstGeom prst="straightConnector1">
            <a:avLst/>
          </a:prstGeom>
          <a:noFill/>
          <a:ln cap="flat" cmpd="sng" w="9525">
            <a:solidFill>
              <a:schemeClr val="dk2"/>
            </a:solidFill>
            <a:prstDash val="solid"/>
            <a:round/>
            <a:headEnd len="med" w="med" type="none"/>
            <a:tailEnd len="med" w="med" type="none"/>
          </a:ln>
        </p:spPr>
      </p:cxnSp>
      <p:grpSp>
        <p:nvGrpSpPr>
          <p:cNvPr id="720" name="Google Shape;720;p53"/>
          <p:cNvGrpSpPr/>
          <p:nvPr/>
        </p:nvGrpSpPr>
        <p:grpSpPr>
          <a:xfrm>
            <a:off x="6828750" y="3675925"/>
            <a:ext cx="2315200" cy="1072900"/>
            <a:chOff x="6706525" y="4096575"/>
            <a:chExt cx="2315200" cy="1072900"/>
          </a:xfrm>
        </p:grpSpPr>
        <p:grpSp>
          <p:nvGrpSpPr>
            <p:cNvPr id="721" name="Google Shape;721;p53"/>
            <p:cNvGrpSpPr/>
            <p:nvPr/>
          </p:nvGrpSpPr>
          <p:grpSpPr>
            <a:xfrm>
              <a:off x="6706525" y="4096575"/>
              <a:ext cx="2210975" cy="781294"/>
              <a:chOff x="6706525" y="4248975"/>
              <a:chExt cx="2210975" cy="781294"/>
            </a:xfrm>
          </p:grpSpPr>
          <p:sp>
            <p:nvSpPr>
              <p:cNvPr id="722" name="Google Shape;722;p53"/>
              <p:cNvSpPr txBox="1"/>
              <p:nvPr/>
            </p:nvSpPr>
            <p:spPr>
              <a:xfrm>
                <a:off x="7272375" y="4248975"/>
                <a:ext cx="146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800"/>
                  <a:t>Top Level Registry</a:t>
                </a:r>
                <a:endParaRPr sz="800"/>
              </a:p>
              <a:p>
                <a:pPr indent="0" lvl="0" marL="0" rtl="0" algn="l">
                  <a:spcBef>
                    <a:spcPts val="0"/>
                  </a:spcBef>
                  <a:spcAft>
                    <a:spcPts val="0"/>
                  </a:spcAft>
                  <a:buNone/>
                </a:pPr>
                <a:r>
                  <a:rPr lang="de-DE" sz="800"/>
                  <a:t>e.g. DCC maintained</a:t>
                </a:r>
                <a:endParaRPr sz="800"/>
              </a:p>
            </p:txBody>
          </p:sp>
          <p:grpSp>
            <p:nvGrpSpPr>
              <p:cNvPr id="723" name="Google Shape;723;p53"/>
              <p:cNvGrpSpPr/>
              <p:nvPr/>
            </p:nvGrpSpPr>
            <p:grpSpPr>
              <a:xfrm>
                <a:off x="6706525" y="4342876"/>
                <a:ext cx="744575" cy="687392"/>
                <a:chOff x="6706525" y="4342876"/>
                <a:chExt cx="744575" cy="687392"/>
              </a:xfrm>
            </p:grpSpPr>
            <p:pic>
              <p:nvPicPr>
                <p:cNvPr id="724" name="Google Shape;724;p53"/>
                <p:cNvPicPr preferRelativeResize="0"/>
                <p:nvPr/>
              </p:nvPicPr>
              <p:blipFill>
                <a:blip r:embed="rId6">
                  <a:alphaModFix/>
                </a:blip>
                <a:stretch>
                  <a:fillRect/>
                </a:stretch>
              </p:blipFill>
              <p:spPr>
                <a:xfrm>
                  <a:off x="6948425" y="4342876"/>
                  <a:ext cx="273900" cy="273900"/>
                </a:xfrm>
                <a:prstGeom prst="rect">
                  <a:avLst/>
                </a:prstGeom>
                <a:noFill/>
                <a:ln>
                  <a:noFill/>
                </a:ln>
              </p:spPr>
            </p:pic>
            <p:pic>
              <p:nvPicPr>
                <p:cNvPr id="725" name="Google Shape;725;p53"/>
                <p:cNvPicPr preferRelativeResize="0"/>
                <p:nvPr/>
              </p:nvPicPr>
              <p:blipFill>
                <a:blip r:embed="rId6">
                  <a:alphaModFix/>
                </a:blip>
                <a:stretch>
                  <a:fillRect/>
                </a:stretch>
              </p:blipFill>
              <p:spPr>
                <a:xfrm>
                  <a:off x="7143300" y="4616775"/>
                  <a:ext cx="307800" cy="307800"/>
                </a:xfrm>
                <a:prstGeom prst="rect">
                  <a:avLst/>
                </a:prstGeom>
                <a:noFill/>
                <a:ln>
                  <a:noFill/>
                </a:ln>
              </p:spPr>
            </p:pic>
            <p:pic>
              <p:nvPicPr>
                <p:cNvPr id="726" name="Google Shape;726;p53"/>
                <p:cNvPicPr preferRelativeResize="0"/>
                <p:nvPr/>
              </p:nvPicPr>
              <p:blipFill>
                <a:blip r:embed="rId6">
                  <a:alphaModFix/>
                </a:blip>
                <a:stretch>
                  <a:fillRect/>
                </a:stretch>
              </p:blipFill>
              <p:spPr>
                <a:xfrm>
                  <a:off x="6737425" y="4616775"/>
                  <a:ext cx="307800" cy="307800"/>
                </a:xfrm>
                <a:prstGeom prst="rect">
                  <a:avLst/>
                </a:prstGeom>
                <a:noFill/>
                <a:ln>
                  <a:noFill/>
                </a:ln>
              </p:spPr>
            </p:pic>
            <p:cxnSp>
              <p:nvCxnSpPr>
                <p:cNvPr id="727" name="Google Shape;727;p53"/>
                <p:cNvCxnSpPr/>
                <p:nvPr/>
              </p:nvCxnSpPr>
              <p:spPr>
                <a:xfrm>
                  <a:off x="7085375" y="4616776"/>
                  <a:ext cx="239100" cy="42900"/>
                </a:xfrm>
                <a:prstGeom prst="straightConnector1">
                  <a:avLst/>
                </a:prstGeom>
                <a:noFill/>
                <a:ln cap="flat" cmpd="sng" w="9525">
                  <a:solidFill>
                    <a:schemeClr val="dk2"/>
                  </a:solidFill>
                  <a:prstDash val="solid"/>
                  <a:round/>
                  <a:headEnd len="med" w="med" type="none"/>
                  <a:tailEnd len="med" w="med" type="none"/>
                </a:ln>
              </p:spPr>
            </p:cxnSp>
            <p:cxnSp>
              <p:nvCxnSpPr>
                <p:cNvPr id="728" name="Google Shape;728;p53"/>
                <p:cNvCxnSpPr/>
                <p:nvPr/>
              </p:nvCxnSpPr>
              <p:spPr>
                <a:xfrm flipH="1">
                  <a:off x="6883881" y="4609370"/>
                  <a:ext cx="209700" cy="31500"/>
                </a:xfrm>
                <a:prstGeom prst="straightConnector1">
                  <a:avLst/>
                </a:prstGeom>
                <a:noFill/>
                <a:ln cap="flat" cmpd="sng" w="9525">
                  <a:solidFill>
                    <a:schemeClr val="dk2"/>
                  </a:solidFill>
                  <a:prstDash val="solid"/>
                  <a:round/>
                  <a:headEnd len="med" w="med" type="none"/>
                  <a:tailEnd len="med" w="med" type="none"/>
                </a:ln>
              </p:spPr>
            </p:cxnSp>
            <p:cxnSp>
              <p:nvCxnSpPr>
                <p:cNvPr id="729" name="Google Shape;729;p53"/>
                <p:cNvCxnSpPr>
                  <a:stCxn id="726" idx="2"/>
                </p:cNvCxnSpPr>
                <p:nvPr/>
              </p:nvCxnSpPr>
              <p:spPr>
                <a:xfrm flipH="1">
                  <a:off x="6706525" y="4924575"/>
                  <a:ext cx="184800" cy="84900"/>
                </a:xfrm>
                <a:prstGeom prst="straightConnector1">
                  <a:avLst/>
                </a:prstGeom>
                <a:noFill/>
                <a:ln cap="flat" cmpd="sng" w="9525">
                  <a:solidFill>
                    <a:schemeClr val="dk2"/>
                  </a:solidFill>
                  <a:prstDash val="solid"/>
                  <a:round/>
                  <a:headEnd len="med" w="med" type="none"/>
                  <a:tailEnd len="med" w="med" type="none"/>
                </a:ln>
              </p:spPr>
            </p:cxnSp>
            <p:cxnSp>
              <p:nvCxnSpPr>
                <p:cNvPr id="730" name="Google Shape;730;p53"/>
                <p:cNvCxnSpPr>
                  <a:stCxn id="726" idx="2"/>
                </p:cNvCxnSpPr>
                <p:nvPr/>
              </p:nvCxnSpPr>
              <p:spPr>
                <a:xfrm>
                  <a:off x="6891325" y="4924575"/>
                  <a:ext cx="172500" cy="84900"/>
                </a:xfrm>
                <a:prstGeom prst="straightConnector1">
                  <a:avLst/>
                </a:prstGeom>
                <a:noFill/>
                <a:ln cap="flat" cmpd="sng" w="9525">
                  <a:solidFill>
                    <a:schemeClr val="dk2"/>
                  </a:solidFill>
                  <a:prstDash val="solid"/>
                  <a:round/>
                  <a:headEnd len="med" w="med" type="none"/>
                  <a:tailEnd len="med" w="med" type="none"/>
                </a:ln>
              </p:spPr>
            </p:cxnSp>
            <p:cxnSp>
              <p:nvCxnSpPr>
                <p:cNvPr id="731" name="Google Shape;731;p53"/>
                <p:cNvCxnSpPr/>
                <p:nvPr/>
              </p:nvCxnSpPr>
              <p:spPr>
                <a:xfrm>
                  <a:off x="6891325" y="4918669"/>
                  <a:ext cx="0" cy="111600"/>
                </a:xfrm>
                <a:prstGeom prst="straightConnector1">
                  <a:avLst/>
                </a:prstGeom>
                <a:noFill/>
                <a:ln cap="flat" cmpd="sng" w="9525">
                  <a:solidFill>
                    <a:schemeClr val="dk2"/>
                  </a:solidFill>
                  <a:prstDash val="solid"/>
                  <a:round/>
                  <a:headEnd len="med" w="med" type="none"/>
                  <a:tailEnd len="med" w="med" type="none"/>
                </a:ln>
              </p:spPr>
            </p:cxnSp>
          </p:grpSp>
          <p:sp>
            <p:nvSpPr>
              <p:cNvPr id="732" name="Google Shape;732;p53"/>
              <p:cNvSpPr txBox="1"/>
              <p:nvPr/>
            </p:nvSpPr>
            <p:spPr>
              <a:xfrm>
                <a:off x="7451100" y="4555125"/>
                <a:ext cx="146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800"/>
                  <a:t>Sub-Endorsed Registry</a:t>
                </a:r>
                <a:endParaRPr sz="800"/>
              </a:p>
              <a:p>
                <a:pPr indent="0" lvl="0" marL="0" rtl="0" algn="l">
                  <a:spcBef>
                    <a:spcPts val="0"/>
                  </a:spcBef>
                  <a:spcAft>
                    <a:spcPts val="0"/>
                  </a:spcAft>
                  <a:buNone/>
                </a:pPr>
                <a:r>
                  <a:rPr lang="de-DE" sz="800"/>
                  <a:t>e.g. National Association</a:t>
                </a:r>
                <a:endParaRPr sz="800"/>
              </a:p>
            </p:txBody>
          </p:sp>
        </p:grpSp>
        <p:pic>
          <p:nvPicPr>
            <p:cNvPr id="733" name="Google Shape;733;p53"/>
            <p:cNvPicPr preferRelativeResize="0"/>
            <p:nvPr/>
          </p:nvPicPr>
          <p:blipFill>
            <a:blip r:embed="rId6">
              <a:alphaModFix/>
            </a:blip>
            <a:stretch>
              <a:fillRect/>
            </a:stretch>
          </p:blipFill>
          <p:spPr>
            <a:xfrm>
              <a:off x="7336850" y="4810883"/>
              <a:ext cx="307800" cy="307800"/>
            </a:xfrm>
            <a:prstGeom prst="rect">
              <a:avLst/>
            </a:prstGeom>
            <a:noFill/>
            <a:ln>
              <a:noFill/>
            </a:ln>
          </p:spPr>
        </p:pic>
        <p:cxnSp>
          <p:nvCxnSpPr>
            <p:cNvPr id="734" name="Google Shape;734;p53"/>
            <p:cNvCxnSpPr>
              <a:endCxn id="733" idx="0"/>
            </p:cNvCxnSpPr>
            <p:nvPr/>
          </p:nvCxnSpPr>
          <p:spPr>
            <a:xfrm>
              <a:off x="7294550" y="4749083"/>
              <a:ext cx="196200" cy="61800"/>
            </a:xfrm>
            <a:prstGeom prst="straightConnector1">
              <a:avLst/>
            </a:prstGeom>
            <a:noFill/>
            <a:ln cap="flat" cmpd="sng" w="9525">
              <a:solidFill>
                <a:schemeClr val="dk2"/>
              </a:solidFill>
              <a:prstDash val="solid"/>
              <a:round/>
              <a:headEnd len="med" w="med" type="none"/>
              <a:tailEnd len="med" w="med" type="none"/>
            </a:ln>
          </p:spPr>
        </p:cxnSp>
        <p:sp>
          <p:nvSpPr>
            <p:cNvPr id="735" name="Google Shape;735;p53"/>
            <p:cNvSpPr txBox="1"/>
            <p:nvPr/>
          </p:nvSpPr>
          <p:spPr>
            <a:xfrm>
              <a:off x="7555325" y="4707619"/>
              <a:ext cx="146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800"/>
                <a:t>Sub-Endorsed Registry</a:t>
              </a:r>
              <a:endParaRPr sz="800"/>
            </a:p>
            <a:p>
              <a:pPr indent="0" lvl="0" marL="0" rtl="0" algn="l">
                <a:spcBef>
                  <a:spcPts val="0"/>
                </a:spcBef>
                <a:spcAft>
                  <a:spcPts val="0"/>
                </a:spcAft>
                <a:buNone/>
              </a:pPr>
              <a:r>
                <a:rPr lang="de-DE" sz="800"/>
                <a:t>e.g. Germany TU9</a:t>
              </a:r>
              <a:endParaRPr sz="800"/>
            </a:p>
          </p:txBody>
        </p:sp>
        <p:cxnSp>
          <p:nvCxnSpPr>
            <p:cNvPr id="736" name="Google Shape;736;p53"/>
            <p:cNvCxnSpPr/>
            <p:nvPr/>
          </p:nvCxnSpPr>
          <p:spPr>
            <a:xfrm>
              <a:off x="7294700" y="4756419"/>
              <a:ext cx="0" cy="111600"/>
            </a:xfrm>
            <a:prstGeom prst="straightConnector1">
              <a:avLst/>
            </a:prstGeom>
            <a:noFill/>
            <a:ln cap="flat" cmpd="sng" w="9525">
              <a:solidFill>
                <a:schemeClr val="dk2"/>
              </a:solidFill>
              <a:prstDash val="solid"/>
              <a:round/>
              <a:headEnd len="med" w="med" type="none"/>
              <a:tailEnd len="med" w="med" type="none"/>
            </a:ln>
          </p:spPr>
        </p:cxnSp>
        <p:sp>
          <p:nvSpPr>
            <p:cNvPr id="737" name="Google Shape;737;p53"/>
            <p:cNvSpPr txBox="1"/>
            <p:nvPr/>
          </p:nvSpPr>
          <p:spPr>
            <a:xfrm>
              <a:off x="6774925" y="4676875"/>
              <a:ext cx="387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2000"/>
                <a:t>…</a:t>
              </a:r>
              <a:endParaRPr sz="2000"/>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1" name="Shape 741"/>
        <p:cNvGrpSpPr/>
        <p:nvPr/>
      </p:nvGrpSpPr>
      <p:grpSpPr>
        <a:xfrm>
          <a:off x="0" y="0"/>
          <a:ext cx="0" cy="0"/>
          <a:chOff x="0" y="0"/>
          <a:chExt cx="0" cy="0"/>
        </a:xfrm>
      </p:grpSpPr>
      <p:sp>
        <p:nvSpPr>
          <p:cNvPr id="742" name="Google Shape;742;p54"/>
          <p:cNvSpPr txBox="1"/>
          <p:nvPr>
            <p:ph type="title"/>
          </p:nvPr>
        </p:nvSpPr>
        <p:spPr>
          <a:xfrm>
            <a:off x="319094" y="972000"/>
            <a:ext cx="2998800" cy="384900"/>
          </a:xfrm>
          <a:prstGeom prst="rect">
            <a:avLst/>
          </a:prstGeom>
          <a:noFill/>
          <a:ln>
            <a:noFill/>
          </a:ln>
        </p:spPr>
        <p:txBody>
          <a:bodyPr anchorCtr="0" anchor="t" bIns="0" lIns="0" spcFirstLastPara="1" rIns="0" wrap="square" tIns="0">
            <a:spAutoFit/>
          </a:bodyPr>
          <a:lstStyle/>
          <a:p>
            <a:pPr indent="0" lvl="0" marL="0" rtl="0" algn="l">
              <a:lnSpc>
                <a:spcPct val="128000"/>
              </a:lnSpc>
              <a:spcBef>
                <a:spcPts val="0"/>
              </a:spcBef>
              <a:spcAft>
                <a:spcPts val="0"/>
              </a:spcAft>
              <a:buNone/>
            </a:pPr>
            <a:r>
              <a:rPr lang="de-DE"/>
              <a:t>What do we issue?</a:t>
            </a:r>
            <a:endParaRPr baseline="-25000"/>
          </a:p>
        </p:txBody>
      </p:sp>
      <p:sp>
        <p:nvSpPr>
          <p:cNvPr id="743" name="Google Shape;743;p54"/>
          <p:cNvSpPr txBox="1"/>
          <p:nvPr>
            <p:ph idx="12" type="sldNum"/>
          </p:nvPr>
        </p:nvSpPr>
        <p:spPr>
          <a:xfrm>
            <a:off x="6774934" y="4854985"/>
            <a:ext cx="2052000" cy="2739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744" name="Google Shape;744;p54"/>
          <p:cNvPicPr preferRelativeResize="0"/>
          <p:nvPr/>
        </p:nvPicPr>
        <p:blipFill>
          <a:blip r:embed="rId3">
            <a:alphaModFix/>
          </a:blip>
          <a:stretch>
            <a:fillRect/>
          </a:stretch>
        </p:blipFill>
        <p:spPr>
          <a:xfrm>
            <a:off x="289850" y="1454601"/>
            <a:ext cx="3752000" cy="2473550"/>
          </a:xfrm>
          <a:prstGeom prst="rect">
            <a:avLst/>
          </a:prstGeom>
          <a:noFill/>
          <a:ln>
            <a:noFill/>
          </a:ln>
          <a:effectLst>
            <a:outerShdw blurRad="57150" rotWithShape="0" algn="bl" dir="5400000" dist="19050">
              <a:srgbClr val="000000">
                <a:alpha val="50000"/>
              </a:srgbClr>
            </a:outerShdw>
          </a:effectLst>
        </p:spPr>
      </p:pic>
      <p:pic>
        <p:nvPicPr>
          <p:cNvPr id="745" name="Google Shape;745;p54"/>
          <p:cNvPicPr preferRelativeResize="0"/>
          <p:nvPr/>
        </p:nvPicPr>
        <p:blipFill>
          <a:blip r:embed="rId4">
            <a:alphaModFix/>
          </a:blip>
          <a:stretch>
            <a:fillRect/>
          </a:stretch>
        </p:blipFill>
        <p:spPr>
          <a:xfrm>
            <a:off x="4420225" y="1454600"/>
            <a:ext cx="4351925" cy="3363350"/>
          </a:xfrm>
          <a:prstGeom prst="rect">
            <a:avLst/>
          </a:prstGeom>
          <a:noFill/>
          <a:ln>
            <a:noFill/>
          </a:ln>
          <a:effectLst>
            <a:outerShdw blurRad="57150" rotWithShape="0" algn="bl" dir="5400000" dist="19050">
              <a:srgbClr val="000000">
                <a:alpha val="50000"/>
              </a:srgbClr>
            </a:outerShdw>
          </a:effectLst>
        </p:spPr>
      </p:pic>
      <p:sp>
        <p:nvSpPr>
          <p:cNvPr id="746" name="Google Shape;746;p54"/>
          <p:cNvSpPr/>
          <p:nvPr/>
        </p:nvSpPr>
        <p:spPr>
          <a:xfrm>
            <a:off x="2293225" y="2871975"/>
            <a:ext cx="173700" cy="7017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47" name="Google Shape;747;p54"/>
          <p:cNvCxnSpPr>
            <a:stCxn id="746" idx="1"/>
          </p:cNvCxnSpPr>
          <p:nvPr/>
        </p:nvCxnSpPr>
        <p:spPr>
          <a:xfrm>
            <a:off x="2466925" y="3222825"/>
            <a:ext cx="2083500" cy="1378200"/>
          </a:xfrm>
          <a:prstGeom prst="curvedConnector3">
            <a:avLst>
              <a:gd fmla="val 59717" name="adj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4"/>
          <p:cNvSpPr txBox="1"/>
          <p:nvPr>
            <p:ph idx="1" type="body"/>
          </p:nvPr>
        </p:nvSpPr>
        <p:spPr>
          <a:xfrm>
            <a:off x="319090" y="1600200"/>
            <a:ext cx="8508900" cy="309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3" name="Google Shape;123;p14"/>
          <p:cNvSpPr txBox="1"/>
          <p:nvPr>
            <p:ph type="title"/>
          </p:nvPr>
        </p:nvSpPr>
        <p:spPr>
          <a:xfrm>
            <a:off x="319090" y="972000"/>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24" name="Google Shape;124;p14"/>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125" name="Google Shape;125;p14"/>
          <p:cNvPicPr preferRelativeResize="0"/>
          <p:nvPr/>
        </p:nvPicPr>
        <p:blipFill>
          <a:blip r:embed="rId3">
            <a:alphaModFix/>
          </a:blip>
          <a:stretch>
            <a:fillRect/>
          </a:stretch>
        </p:blipFill>
        <p:spPr>
          <a:xfrm>
            <a:off x="1550" y="822479"/>
            <a:ext cx="9143999" cy="41699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5"/>
          <p:cNvSpPr txBox="1"/>
          <p:nvPr>
            <p:ph idx="1" type="body"/>
          </p:nvPr>
        </p:nvSpPr>
        <p:spPr>
          <a:xfrm>
            <a:off x="319090" y="1600200"/>
            <a:ext cx="8508900" cy="309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2" name="Google Shape;132;p15"/>
          <p:cNvSpPr txBox="1"/>
          <p:nvPr>
            <p:ph type="title"/>
          </p:nvPr>
        </p:nvSpPr>
        <p:spPr>
          <a:xfrm>
            <a:off x="319090" y="972000"/>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33" name="Google Shape;133;p15"/>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134" name="Google Shape;134;p15"/>
          <p:cNvPicPr preferRelativeResize="0"/>
          <p:nvPr/>
        </p:nvPicPr>
        <p:blipFill>
          <a:blip r:embed="rId3">
            <a:alphaModFix/>
          </a:blip>
          <a:stretch>
            <a:fillRect/>
          </a:stretch>
        </p:blipFill>
        <p:spPr>
          <a:xfrm>
            <a:off x="87850" y="924516"/>
            <a:ext cx="9143999" cy="42043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6"/>
          <p:cNvSpPr txBox="1"/>
          <p:nvPr>
            <p:ph idx="1" type="body"/>
          </p:nvPr>
        </p:nvSpPr>
        <p:spPr>
          <a:xfrm>
            <a:off x="319090" y="1600200"/>
            <a:ext cx="8508900" cy="309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1" name="Google Shape;141;p16"/>
          <p:cNvSpPr txBox="1"/>
          <p:nvPr>
            <p:ph type="title"/>
          </p:nvPr>
        </p:nvSpPr>
        <p:spPr>
          <a:xfrm>
            <a:off x="319090" y="972000"/>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42" name="Google Shape;142;p16"/>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143" name="Google Shape;143;p16"/>
          <p:cNvPicPr preferRelativeResize="0"/>
          <p:nvPr/>
        </p:nvPicPr>
        <p:blipFill>
          <a:blip r:embed="rId3">
            <a:alphaModFix/>
          </a:blip>
          <a:stretch>
            <a:fillRect/>
          </a:stretch>
        </p:blipFill>
        <p:spPr>
          <a:xfrm>
            <a:off x="172175" y="773725"/>
            <a:ext cx="8833450" cy="4355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7"/>
          <p:cNvSpPr txBox="1"/>
          <p:nvPr>
            <p:ph idx="1" type="body"/>
          </p:nvPr>
        </p:nvSpPr>
        <p:spPr>
          <a:xfrm>
            <a:off x="319090" y="1600200"/>
            <a:ext cx="8508900" cy="309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0" name="Google Shape;150;p17"/>
          <p:cNvSpPr txBox="1"/>
          <p:nvPr>
            <p:ph type="title"/>
          </p:nvPr>
        </p:nvSpPr>
        <p:spPr>
          <a:xfrm>
            <a:off x="319090" y="972000"/>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51" name="Google Shape;151;p17"/>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152" name="Google Shape;152;p17"/>
          <p:cNvPicPr preferRelativeResize="0"/>
          <p:nvPr/>
        </p:nvPicPr>
        <p:blipFill>
          <a:blip r:embed="rId3">
            <a:alphaModFix/>
          </a:blip>
          <a:stretch>
            <a:fillRect/>
          </a:stretch>
        </p:blipFill>
        <p:spPr>
          <a:xfrm>
            <a:off x="1550" y="823544"/>
            <a:ext cx="9144001" cy="41851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8"/>
          <p:cNvSpPr txBox="1"/>
          <p:nvPr>
            <p:ph idx="1" type="body"/>
          </p:nvPr>
        </p:nvSpPr>
        <p:spPr>
          <a:xfrm>
            <a:off x="319090" y="1600200"/>
            <a:ext cx="8508900" cy="309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9" name="Google Shape;159;p18"/>
          <p:cNvSpPr txBox="1"/>
          <p:nvPr>
            <p:ph type="title"/>
          </p:nvPr>
        </p:nvSpPr>
        <p:spPr>
          <a:xfrm>
            <a:off x="319090" y="972000"/>
            <a:ext cx="85089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60" name="Google Shape;160;p18"/>
          <p:cNvSpPr txBox="1"/>
          <p:nvPr>
            <p:ph idx="12" type="sldNum"/>
          </p:nvPr>
        </p:nvSpPr>
        <p:spPr>
          <a:xfrm>
            <a:off x="6774934" y="4854985"/>
            <a:ext cx="2052000" cy="2739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161" name="Google Shape;161;p18"/>
          <p:cNvPicPr preferRelativeResize="0"/>
          <p:nvPr/>
        </p:nvPicPr>
        <p:blipFill>
          <a:blip r:embed="rId3">
            <a:alphaModFix/>
          </a:blip>
          <a:stretch>
            <a:fillRect/>
          </a:stretch>
        </p:blipFill>
        <p:spPr>
          <a:xfrm>
            <a:off x="1550" y="768485"/>
            <a:ext cx="9143999" cy="423713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halt">
  <a:themeElements>
    <a:clrScheme name="TUM">
      <a:dk1>
        <a:srgbClr val="000000"/>
      </a:dk1>
      <a:lt1>
        <a:srgbClr val="FFFFFF"/>
      </a:lt1>
      <a:dk2>
        <a:srgbClr val="003359"/>
      </a:dk2>
      <a:lt2>
        <a:srgbClr val="0B838F"/>
      </a:lt2>
      <a:accent1>
        <a:srgbClr val="005293"/>
      </a:accent1>
      <a:accent2>
        <a:srgbClr val="64A0C8"/>
      </a:accent2>
      <a:accent3>
        <a:srgbClr val="98C6EA"/>
      </a:accent3>
      <a:accent4>
        <a:srgbClr val="A2AD00"/>
      </a:accent4>
      <a:accent5>
        <a:srgbClr val="E37222"/>
      </a:accent5>
      <a:accent6>
        <a:srgbClr val="DAD7C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arissa-Design">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