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06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wJrbCAM5xpacDvut2Jh4jggNf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2431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3713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3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529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726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6136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44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8201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808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7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165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712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59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0" y="417279"/>
            <a:ext cx="12192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800" b="1" dirty="0"/>
              <a:t>The Importance of Transparency </a:t>
            </a:r>
            <a:br>
              <a:rPr lang="en-US" sz="4800" b="1" dirty="0"/>
            </a:br>
            <a:r>
              <a:rPr lang="en-US" sz="4800" b="1" dirty="0"/>
              <a:t>When National Standards Do Not Exist</a:t>
            </a:r>
            <a:endParaRPr sz="4800" b="1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0" y="2731180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A Look at Practices within U.S. Education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for Students from Abroad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and why we need Groningen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AACRAO Steps Into a Void</a:t>
            </a:r>
            <a:endParaRPr b="1" dirty="0"/>
          </a:p>
        </p:txBody>
      </p:sp>
      <p:sp>
        <p:nvSpPr>
          <p:cNvPr id="139" name="Google Shape;139;p10"/>
          <p:cNvSpPr txBox="1">
            <a:spLocks noGrp="1"/>
          </p:cNvSpPr>
          <p:nvPr>
            <p:ph idx="1"/>
          </p:nvPr>
        </p:nvSpPr>
        <p:spPr>
          <a:xfrm>
            <a:off x="1097280" y="2074340"/>
            <a:ext cx="10058400" cy="380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In the early part of this century as The Council was heading toward dissolution and publications with placement recommendations were no longer forthcoming: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AACRAO created the International Education Standards Council (IESC)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IESC is a deliberative body providing juried credential evaluation advice in the Association’s subscription database known as EDGE (Electronic Database for Global Education) which was rolled out in the early 2000’s </a:t>
            </a:r>
            <a:endParaRPr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AACRAO EDGE</a:t>
            </a:r>
            <a:endParaRPr b="1" dirty="0"/>
          </a:p>
        </p:txBody>
      </p:sp>
      <p:sp>
        <p:nvSpPr>
          <p:cNvPr id="145" name="Google Shape;145;p11"/>
          <p:cNvSpPr txBox="1">
            <a:spLocks noGrp="1"/>
          </p:cNvSpPr>
          <p:nvPr>
            <p:ph idx="1"/>
          </p:nvPr>
        </p:nvSpPr>
        <p:spPr>
          <a:xfrm>
            <a:off x="1807029" y="2570257"/>
            <a:ext cx="9231085" cy="2911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AACRAO EDGE is dynamic and frequently updated based on new information gleaned from numerous, usually primary, sources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Within EDGE the IESC provides credential advice for users as well as sources for additional information and research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185268-DC3B-0C8A-873A-CCA527A539D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alphaModFix amt="5000"/>
          </a:blip>
          <a:stretch>
            <a:fillRect/>
          </a:stretch>
        </p:blipFill>
        <p:spPr>
          <a:xfrm>
            <a:off x="3483429" y="1699878"/>
            <a:ext cx="5410200" cy="465208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AACRAO EDGE</a:t>
            </a:r>
            <a:endParaRPr b="1" dirty="0"/>
          </a:p>
        </p:txBody>
      </p:sp>
      <p:sp>
        <p:nvSpPr>
          <p:cNvPr id="145" name="Google Shape;145;p1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Out of print publications (that contained placement recommendations by The Council) have been scanned to EDGE as additional information for users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In addition to over 800 U.S. colleges and universities, EDGE is used by the USCIS (United States Citizenship and Immigration Service) of the Department of Homeland Security to adjudicate H-1b Work Visas</a:t>
            </a:r>
            <a:endParaRPr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0A69D8-9831-EBE7-805F-DF939664E4A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alphaModFix amt="5000"/>
          </a:blip>
          <a:stretch>
            <a:fillRect/>
          </a:stretch>
        </p:blipFill>
        <p:spPr>
          <a:xfrm>
            <a:off x="3483429" y="1699878"/>
            <a:ext cx="5410200" cy="465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86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Summary</a:t>
            </a:r>
            <a:endParaRPr b="1" dirty="0"/>
          </a:p>
        </p:txBody>
      </p:sp>
      <p:sp>
        <p:nvSpPr>
          <p:cNvPr id="151" name="Google Shape;151;p12"/>
          <p:cNvSpPr txBox="1">
            <a:spLocks noGrp="1"/>
          </p:cNvSpPr>
          <p:nvPr>
            <p:ph idx="1"/>
          </p:nvPr>
        </p:nvSpPr>
        <p:spPr>
          <a:xfrm>
            <a:off x="1097280" y="1943708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We are not software developers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We are end users - we process and evaluate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We do set standards – this is the most controversial of our activities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Understanding how the U.S. works can help define our work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Again, why we need Groningen and efforts like it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0" y="417279"/>
            <a:ext cx="12192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800" b="1" dirty="0"/>
              <a:t>The Importance of Transparency </a:t>
            </a:r>
            <a:br>
              <a:rPr lang="en-US" sz="4800" b="1" dirty="0"/>
            </a:br>
            <a:r>
              <a:rPr lang="en-US" sz="4800" b="1" dirty="0"/>
              <a:t>When National Standards Do Not Exist</a:t>
            </a:r>
            <a:endParaRPr sz="4800" b="1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0" y="2731180"/>
            <a:ext cx="12192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A Look at Practices within U.S. Education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for Students from Abroad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and why we need Groningen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81525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Introduction</a:t>
            </a:r>
            <a:endParaRPr b="1" dirty="0"/>
          </a:p>
        </p:txBody>
      </p:sp>
      <p:sp>
        <p:nvSpPr>
          <p:cNvPr id="91" name="Google Shape;91;p2"/>
          <p:cNvSpPr txBox="1">
            <a:spLocks noGrp="1"/>
          </p:cNvSpPr>
          <p:nvPr>
            <p:ph idx="1"/>
          </p:nvPr>
        </p:nvSpPr>
        <p:spPr>
          <a:xfrm>
            <a:off x="1162594" y="2343452"/>
            <a:ext cx="10058400" cy="2957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Who we are and why we are here</a:t>
            </a:r>
            <a:endParaRPr sz="2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v"/>
            </a:pPr>
            <a:r>
              <a:rPr lang="en-US" sz="2800" dirty="0"/>
              <a:t>Fraud</a:t>
            </a:r>
            <a:endParaRPr sz="28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v"/>
            </a:pPr>
            <a:endParaRPr sz="28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v"/>
            </a:pPr>
            <a:r>
              <a:rPr lang="en-US" sz="2800" dirty="0"/>
              <a:t>Workflow</a:t>
            </a: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Scope of Our Work</a:t>
            </a:r>
            <a:endParaRPr b="1" dirty="0"/>
          </a:p>
        </p:txBody>
      </p:sp>
      <p:sp>
        <p:nvSpPr>
          <p:cNvPr id="97" name="Google Shape;97;p3"/>
          <p:cNvSpPr txBox="1">
            <a:spLocks noGrp="1"/>
          </p:cNvSpPr>
          <p:nvPr>
            <p:ph idx="1"/>
          </p:nvPr>
        </p:nvSpPr>
        <p:spPr>
          <a:xfrm>
            <a:off x="1001486" y="2259391"/>
            <a:ext cx="10123714" cy="3118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/>
              <a:t>Who we serve – our clients</a:t>
            </a:r>
            <a:endParaRPr sz="3200" dirty="0"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r>
              <a:rPr lang="en-US" sz="2800" dirty="0"/>
              <a:t>U.S. Universities</a:t>
            </a:r>
            <a:endParaRPr sz="2800" dirty="0"/>
          </a:p>
          <a:p>
            <a:pPr marL="9525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endParaRPr sz="28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r>
              <a:rPr lang="en-US" sz="2800" dirty="0"/>
              <a:t>USCIS – Government visas</a:t>
            </a:r>
            <a:endParaRPr sz="2800" dirty="0"/>
          </a:p>
          <a:p>
            <a:pPr marL="9525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endParaRPr sz="2800" dirty="0"/>
          </a:p>
          <a:p>
            <a:pPr marL="80010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Ø"/>
            </a:pPr>
            <a:r>
              <a:rPr lang="en-US" sz="2800" dirty="0"/>
              <a:t>State Boards – Medicine, Nursing, Teaching, Accounting, etc.</a:t>
            </a:r>
            <a:endParaRPr sz="2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158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History of Transmitting </a:t>
            </a:r>
            <a:br>
              <a:rPr lang="en-US" b="1" dirty="0"/>
            </a:br>
            <a:r>
              <a:rPr lang="en-US" b="1" dirty="0"/>
              <a:t>Documents Standardization</a:t>
            </a:r>
            <a:endParaRPr b="1" dirty="0"/>
          </a:p>
        </p:txBody>
      </p:sp>
      <p:sp>
        <p:nvSpPr>
          <p:cNvPr id="103" name="Google Shape;103;p4"/>
          <p:cNvSpPr txBox="1">
            <a:spLocks noGrp="1"/>
          </p:cNvSpPr>
          <p:nvPr>
            <p:ph idx="1"/>
          </p:nvPr>
        </p:nvSpPr>
        <p:spPr>
          <a:xfrm>
            <a:off x="838200" y="2369915"/>
            <a:ext cx="10515600" cy="3225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Baltimore Fire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X-12 Committee formed. Education is one component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SPEEDE deployed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Present day effort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Examples of National Database</a:t>
            </a:r>
            <a:endParaRPr b="1" dirty="0"/>
          </a:p>
        </p:txBody>
      </p:sp>
      <p:sp>
        <p:nvSpPr>
          <p:cNvPr id="109" name="Google Shape;109;p5"/>
          <p:cNvSpPr txBox="1">
            <a:spLocks noGrp="1"/>
          </p:cNvSpPr>
          <p:nvPr>
            <p:ph idx="1"/>
          </p:nvPr>
        </p:nvSpPr>
        <p:spPr>
          <a:xfrm>
            <a:off x="838200" y="2337258"/>
            <a:ext cx="10515600" cy="318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CHSI by CSSD (Center for Student Services and Development, Ministry of Education, P.R. China); formerly CHESICC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Ø"/>
            </a:pPr>
            <a:r>
              <a:rPr lang="en-US" sz="2800" dirty="0"/>
              <a:t> https://www.chsi.com.cn/en/</a:t>
            </a:r>
            <a:endParaRPr sz="28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National Academic Depository – India</a:t>
            </a:r>
          </a:p>
          <a:p>
            <a:pPr marL="635508" lvl="1" indent="-3429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Ø"/>
            </a:pPr>
            <a:r>
              <a:rPr lang="en-US" sz="2800" dirty="0"/>
              <a:t>https://nad.gov.in</a:t>
            </a:r>
            <a:endParaRPr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119743" y="286603"/>
            <a:ext cx="11865428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Lack of Governmental Centralization in U.S. Higher Education Evaluation Processes</a:t>
            </a:r>
            <a:endParaRPr b="1" dirty="0"/>
          </a:p>
        </p:txBody>
      </p:sp>
      <p:sp>
        <p:nvSpPr>
          <p:cNvPr id="115" name="Google Shape;115;p6"/>
          <p:cNvSpPr txBox="1">
            <a:spLocks noGrp="1"/>
          </p:cNvSpPr>
          <p:nvPr>
            <p:ph idx="1"/>
          </p:nvPr>
        </p:nvSpPr>
        <p:spPr>
          <a:xfrm>
            <a:off x="838200" y="2206635"/>
            <a:ext cx="10515600" cy="3834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U.S. Department of Education (USDOE) provides Information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U.S. National Education Information Center (USNEIC) office within USDOE does not regulate comparative education evaluation processes nor does it actually evaluate overseas credentials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USDOE does not function as a Ministry of Education and the USNEIC may sound like an ENIC-NARIC but it does not play the same role of one as is the case abroad, especially in Europe.</a:t>
            </a:r>
            <a:endParaRPr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Comparative Education Evaluation in the U.S. is highly decentralized</a:t>
            </a:r>
            <a:endParaRPr b="1" dirty="0"/>
          </a:p>
        </p:txBody>
      </p:sp>
      <p:sp>
        <p:nvSpPr>
          <p:cNvPr id="121" name="Google Shape;121;p7"/>
          <p:cNvSpPr txBox="1">
            <a:spLocks noGrp="1"/>
          </p:cNvSpPr>
          <p:nvPr>
            <p:ph idx="1"/>
          </p:nvPr>
        </p:nvSpPr>
        <p:spPr>
          <a:xfrm>
            <a:off x="838200" y="2402571"/>
            <a:ext cx="10515600" cy="305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Individual Higher Education Institutions (HEIs) possess autonomy to determine credential comparability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They generally operate in one of two ways:</a:t>
            </a:r>
            <a:endParaRPr sz="2800" dirty="0"/>
          </a:p>
          <a:p>
            <a:pPr lvl="1" indent="-457200">
              <a:spcBef>
                <a:spcPts val="1000"/>
              </a:spcBef>
              <a:buSzPts val="2800"/>
              <a:buFont typeface="Wingdings" panose="05000000000000000000" pitchFamily="2" charset="2"/>
              <a:buChar char="Ø"/>
            </a:pPr>
            <a:r>
              <a:rPr lang="en-US" sz="2400" dirty="0"/>
              <a:t>In-house Admissions/Registrar Offices do the evaluating</a:t>
            </a:r>
            <a:endParaRPr sz="2400" dirty="0"/>
          </a:p>
          <a:p>
            <a:pPr lvl="1" indent="-457200">
              <a:spcBef>
                <a:spcPts val="1000"/>
              </a:spcBef>
              <a:buSzPts val="2800"/>
              <a:buFont typeface="Wingdings" panose="05000000000000000000" pitchFamily="2" charset="2"/>
              <a:buChar char="Ø"/>
            </a:pPr>
            <a:r>
              <a:rPr lang="en-US" sz="2400" dirty="0"/>
              <a:t>HEIs out-source this function to third party credential evaluators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0" y="286603"/>
            <a:ext cx="121920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An Unregulated Industry</a:t>
            </a:r>
            <a:endParaRPr b="1" dirty="0"/>
          </a:p>
        </p:txBody>
      </p:sp>
      <p:sp>
        <p:nvSpPr>
          <p:cNvPr id="127" name="Google Shape;127;p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A passive USDOE means there are no set standards for evaluation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Historically, key non-profit stakeholders provided advice on credential comparisons:</a:t>
            </a:r>
            <a:endParaRPr sz="2400"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The National Council on the Evaluation of Foreign Educational Credentials (‘The Council’) was set up in 1955 to provide placement recommendations and consisted of key players in international education:  NAFSA, AACRAO, College Board, CGS, AACC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The Council was dissolved in 2004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Additional Actors Providing Guidance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133" name="Google Shape;133;p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Other non-profit entities provided credential advice for specific stakeholder needs:  NCAA, NAIA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Credentials Services began to contribute through books and, more recently, databases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These actors provided advice based on their own internal opinion and philosophy with respect to international credential evaluation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24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This advice may, or may not, coincide with what The Council was saying on the same credentials during that body’s existence </a:t>
            </a:r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55</TotalTime>
  <Words>688</Words>
  <Application>Microsoft Office PowerPoint</Application>
  <PresentationFormat>Widescreen</PresentationFormat>
  <Paragraphs>89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Retrospect</vt:lpstr>
      <vt:lpstr>The Importance of Transparency  When National Standards Do Not Exist</vt:lpstr>
      <vt:lpstr>Introduction</vt:lpstr>
      <vt:lpstr>Scope of Our Work</vt:lpstr>
      <vt:lpstr>History of Transmitting  Documents Standardization</vt:lpstr>
      <vt:lpstr>Examples of National Database</vt:lpstr>
      <vt:lpstr>Lack of Governmental Centralization in U.S. Higher Education Evaluation Processes</vt:lpstr>
      <vt:lpstr>Comparative Education Evaluation in the U.S. is highly decentralized</vt:lpstr>
      <vt:lpstr>An Unregulated Industry</vt:lpstr>
      <vt:lpstr>Additional Actors Providing Guidance </vt:lpstr>
      <vt:lpstr>AACRAO Steps Into a Void</vt:lpstr>
      <vt:lpstr>AACRAO EDGE</vt:lpstr>
      <vt:lpstr>AACRAO EDGE</vt:lpstr>
      <vt:lpstr>Summary</vt:lpstr>
      <vt:lpstr>The Importance of Transparency  When National Standards Do Not Exist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Transparency When National Standards Do Not Exist</dc:title>
  <dc:creator>Watkins, Robert A</dc:creator>
  <cp:lastModifiedBy>Shelby Stanfield</cp:lastModifiedBy>
  <cp:revision>39</cp:revision>
  <dcterms:created xsi:type="dcterms:W3CDTF">2022-09-30T18:50:18Z</dcterms:created>
  <dcterms:modified xsi:type="dcterms:W3CDTF">2022-10-06T19:16:25Z</dcterms:modified>
</cp:coreProperties>
</file>